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6.xml" ContentType="application/vnd.openxmlformats-officedocument.theme+xml"/>
  <Override PartName="/ppt/slideLayouts/slideLayout40.xml" ContentType="application/vnd.openxmlformats-officedocument.presentationml.slideLayout+xml"/>
  <Override PartName="/ppt/theme/theme7.xml" ContentType="application/vnd.openxmlformats-officedocument.theme+xml"/>
  <Override PartName="/ppt/slideLayouts/slideLayout41.xml" ContentType="application/vnd.openxmlformats-officedocument.presentationml.slideLayout+xml"/>
  <Override PartName="/ppt/theme/theme8.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charts/chart1.xml" ContentType="application/vnd.openxmlformats-officedocument.drawingml.chart+xml"/>
  <Override PartName="/ppt/tags/tag8.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95" r:id="rId4"/>
    <p:sldMasterId id="2147483697" r:id="rId5"/>
    <p:sldMasterId id="2147483702" r:id="rId6"/>
    <p:sldMasterId id="2147483705" r:id="rId7"/>
    <p:sldMasterId id="2147483707" r:id="rId8"/>
    <p:sldMasterId id="2147483709" r:id="rId9"/>
  </p:sldMasterIdLst>
  <p:notesMasterIdLst>
    <p:notesMasterId r:id="rId59"/>
  </p:notesMasterIdLst>
  <p:sldIdLst>
    <p:sldId id="1166" r:id="rId10"/>
    <p:sldId id="1168" r:id="rId11"/>
    <p:sldId id="1145" r:id="rId12"/>
    <p:sldId id="412" r:id="rId13"/>
    <p:sldId id="1169" r:id="rId14"/>
    <p:sldId id="1171" r:id="rId15"/>
    <p:sldId id="1161" r:id="rId16"/>
    <p:sldId id="1181" r:id="rId17"/>
    <p:sldId id="899" r:id="rId18"/>
    <p:sldId id="901" r:id="rId19"/>
    <p:sldId id="1138" r:id="rId20"/>
    <p:sldId id="903" r:id="rId21"/>
    <p:sldId id="907" r:id="rId22"/>
    <p:sldId id="905" r:id="rId23"/>
    <p:sldId id="427" r:id="rId24"/>
    <p:sldId id="1183" r:id="rId25"/>
    <p:sldId id="1162" r:id="rId26"/>
    <p:sldId id="306" r:id="rId27"/>
    <p:sldId id="784" r:id="rId28"/>
    <p:sldId id="1182" r:id="rId29"/>
    <p:sldId id="1144" r:id="rId30"/>
    <p:sldId id="297" r:id="rId31"/>
    <p:sldId id="1173" r:id="rId32"/>
    <p:sldId id="1184" r:id="rId33"/>
    <p:sldId id="1174" r:id="rId34"/>
    <p:sldId id="911" r:id="rId35"/>
    <p:sldId id="912" r:id="rId36"/>
    <p:sldId id="1177" r:id="rId37"/>
    <p:sldId id="904" r:id="rId38"/>
    <p:sldId id="902" r:id="rId39"/>
    <p:sldId id="1178" r:id="rId40"/>
    <p:sldId id="346" r:id="rId41"/>
    <p:sldId id="1147" r:id="rId42"/>
    <p:sldId id="1156" r:id="rId43"/>
    <p:sldId id="1148" r:id="rId44"/>
    <p:sldId id="1179" r:id="rId45"/>
    <p:sldId id="1033" r:id="rId46"/>
    <p:sldId id="434" r:id="rId47"/>
    <p:sldId id="1185" r:id="rId48"/>
    <p:sldId id="437" r:id="rId49"/>
    <p:sldId id="1163" r:id="rId50"/>
    <p:sldId id="270" r:id="rId51"/>
    <p:sldId id="458" r:id="rId52"/>
    <p:sldId id="1040" r:id="rId53"/>
    <p:sldId id="293" r:id="rId54"/>
    <p:sldId id="1154" r:id="rId55"/>
    <p:sldId id="341" r:id="rId56"/>
    <p:sldId id="294" r:id="rId57"/>
    <p:sldId id="303"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p:cViewPr>
        <p:scale>
          <a:sx n="70" d="100"/>
          <a:sy n="70" d="100"/>
        </p:scale>
        <p:origin x="-850" y="-403"/>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61"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bg1">
                  <a:lumMod val="65000"/>
                  <a:alpha val="53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B1C0-4B6F-9561-D262BAB3FCE4}"/>
              </c:ext>
            </c:extLst>
          </c:dPt>
          <c:dPt>
            <c:idx val="1"/>
            <c:bubble3D val="0"/>
            <c:spPr>
              <a:solidFill>
                <a:schemeClr val="bg2">
                  <a:alpha val="67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B1C0-4B6F-9561-D262BAB3FCE4}"/>
              </c:ext>
            </c:extLst>
          </c:dPt>
          <c:val>
            <c:numRef>
              <c:f>Sheet1!$A$2:$A$3</c:f>
              <c:numCache>
                <c:formatCode>General</c:formatCode>
                <c:ptCount val="2"/>
                <c:pt idx="0">
                  <c:v>80</c:v>
                </c:pt>
                <c:pt idx="1">
                  <c:v>20</c:v>
                </c:pt>
              </c:numCache>
            </c:numRef>
          </c:val>
          <c:extLst xmlns:c16r2="http://schemas.microsoft.com/office/drawing/2015/06/chart">
            <c:ext xmlns:c16="http://schemas.microsoft.com/office/drawing/2014/chart" uri="{C3380CC4-5D6E-409C-BE32-E72D297353CC}">
              <c16:uniqueId val="{00000004-B1C0-4B6F-9561-D262BAB3FCE4}"/>
            </c:ext>
          </c:extLst>
        </c:ser>
        <c:dLbls>
          <c:showLegendKey val="0"/>
          <c:showVal val="0"/>
          <c:showCatName val="0"/>
          <c:showSerName val="0"/>
          <c:showPercent val="0"/>
          <c:showBubbleSize val="0"/>
          <c:showLeaderLines val="1"/>
        </c:dLbls>
        <c:firstSliceAng val="252"/>
      </c:pie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F0A533-6CE0-433B-808E-2F22801DEA79}" type="datetimeFigureOut">
              <a:rPr lang="en-US" smtClean="0"/>
              <a:t>10/3/2019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BC1D5B-698B-490F-BB05-90821367B075}" type="slidenum">
              <a:rPr lang="en-US" smtClean="0"/>
              <a:t>‹#›</a:t>
            </a:fld>
            <a:endParaRPr lang="en-US"/>
          </a:p>
        </p:txBody>
      </p:sp>
    </p:spTree>
    <p:extLst>
      <p:ext uri="{BB962C8B-B14F-4D97-AF65-F5344CB8AC3E}">
        <p14:creationId xmlns:p14="http://schemas.microsoft.com/office/powerpoint/2010/main" val="231886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Ajinomoto and Eisai Chemical mentions of SASB in materiality assessments of their &lt;IR&gt;s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3BB768-9E46-48CD-95E4-56C2A4178C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3582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a:extLst>
              <a:ext uri="{FF2B5EF4-FFF2-40B4-BE49-F238E27FC236}">
                <a16:creationId xmlns:a16="http://schemas.microsoft.com/office/drawing/2014/main" xmlns="" id="{4A9C04A3-886A-4CC5-8D88-236FF81F6E28}"/>
              </a:ext>
            </a:extLst>
          </p:cNvPr>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A273E88B-4130-4241-92EE-9C964D14215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FB6CE7-3105-4D72-B9D8-8FF9F9F76E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128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a:extLst>
              <a:ext uri="{FF2B5EF4-FFF2-40B4-BE49-F238E27FC236}">
                <a16:creationId xmlns:a16="http://schemas.microsoft.com/office/drawing/2014/main" xmlns="" id="{8EA426E2-830A-4747-9530-F752BD342419}"/>
              </a:ext>
            </a:extLst>
          </p:cNvPr>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16F13B52-BD7A-4462-9755-CB41EA86874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FB6CE7-3105-4D72-B9D8-8FF9F9F76E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3228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Arial"/>
                <a:ea typeface="ＭＳ Ｐゴシック" pitchFamily="-106" charset="-128"/>
                <a:cs typeface="+mn-cs"/>
              </a:rPr>
              <a:t>SASB’s industry-specific</a:t>
            </a:r>
            <a:r>
              <a:rPr lang="en-US" sz="1200" kern="1200" baseline="0" dirty="0">
                <a:solidFill>
                  <a:schemeClr val="tx1"/>
                </a:solidFill>
                <a:effectLst/>
                <a:latin typeface="Arial"/>
                <a:ea typeface="ＭＳ Ｐゴシック" pitchFamily="-106" charset="-128"/>
                <a:cs typeface="+mn-cs"/>
              </a:rPr>
              <a:t> approach is important. </a:t>
            </a:r>
            <a:r>
              <a:rPr lang="en-US" sz="1200" kern="1200" dirty="0">
                <a:solidFill>
                  <a:schemeClr val="tx1"/>
                </a:solidFill>
                <a:effectLst/>
                <a:latin typeface="Arial"/>
                <a:ea typeface="ＭＳ Ｐゴシック" pitchFamily="-106" charset="-128"/>
                <a:cs typeface="+mn-cs"/>
              </a:rPr>
              <a:t>Sustainability issues are likely not material for all companies; when they are material, they manifest in unique ways and thus require industry-specific metrics.</a:t>
            </a:r>
          </a:p>
          <a:p>
            <a:pPr marL="171450" indent="-171450">
              <a:buFont typeface="Arial" panose="020B0604020202020204" pitchFamily="34" charset="0"/>
              <a:buChar char="•"/>
            </a:pPr>
            <a:r>
              <a:rPr lang="en-US" sz="1200" kern="1200" dirty="0">
                <a:solidFill>
                  <a:schemeClr val="tx1"/>
                </a:solidFill>
                <a:effectLst/>
                <a:latin typeface="Arial"/>
                <a:ea typeface="ＭＳ Ｐゴシック" pitchFamily="-106" charset="-128"/>
                <a:cs typeface="+mn-cs"/>
              </a:rPr>
              <a:t>SASB maintains </a:t>
            </a:r>
            <a:r>
              <a:rPr lang="en-US" sz="1200" kern="1200" baseline="0" dirty="0">
                <a:solidFill>
                  <a:schemeClr val="tx1"/>
                </a:solidFill>
                <a:effectLst/>
                <a:latin typeface="Arial"/>
                <a:ea typeface="ＭＳ Ｐゴシック" pitchFamily="-106" charset="-128"/>
                <a:cs typeface="+mn-cs"/>
              </a:rPr>
              <a:t>standards for 7 industries in 11 sectors.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3BB768-9E46-48CD-95E4-56C2A4178C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1937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a:extLst>
              <a:ext uri="{FF2B5EF4-FFF2-40B4-BE49-F238E27FC236}">
                <a16:creationId xmlns:a16="http://schemas.microsoft.com/office/drawing/2014/main" xmlns="" id="{C54C87D4-972D-44FD-8954-C12E303EC194}"/>
              </a:ext>
            </a:extLst>
          </p:cNvPr>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3CBBC557-02C0-4EF2-A0EF-58A7ACFC101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FB6CE7-3105-4D72-B9D8-8FF9F9F76E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99678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fontAlgn="base">
              <a:spcBef>
                <a:spcPct val="30000"/>
              </a:spcBef>
              <a:spcAft>
                <a:spcPct val="0"/>
              </a:spcAft>
              <a:defRPr/>
            </a:pPr>
            <a:r>
              <a:rPr lang="en-US" dirty="0"/>
              <a:t>To answer investor interest</a:t>
            </a:r>
            <a:r>
              <a:rPr lang="en-US" baseline="0" dirty="0"/>
              <a:t> in sustainability-related information, a market standard for its disclosure is necessary, while at the same time addressing the needs of other stakeholders.</a:t>
            </a:r>
          </a:p>
          <a:p>
            <a:pPr defTabSz="465887" fontAlgn="base">
              <a:spcBef>
                <a:spcPct val="30000"/>
              </a:spcBef>
              <a:spcAft>
                <a:spcPct val="0"/>
              </a:spcAft>
              <a:defRPr/>
            </a:pPr>
            <a:r>
              <a:rPr lang="en-US" baseline="0" dirty="0"/>
              <a:t>SASB standards complement other reporting efforts, but are designed specifically for use in SEC filings, and by issuers to communicate material information to investors.</a:t>
            </a:r>
            <a:endParaRPr lang="en-US" dirty="0"/>
          </a:p>
        </p:txBody>
      </p:sp>
      <p:sp>
        <p:nvSpPr>
          <p:cNvPr id="5" name="Date Placeholder 4">
            <a:extLst>
              <a:ext uri="{FF2B5EF4-FFF2-40B4-BE49-F238E27FC236}">
                <a16:creationId xmlns:a16="http://schemas.microsoft.com/office/drawing/2014/main" xmlns="" id="{204EFA87-628B-4E10-AC86-7366E97530DE}"/>
              </a:ext>
            </a:extLst>
          </p:cNvPr>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514AE3AA-D305-47C4-8FDE-AE2700A3DA0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FB6CE7-3105-4D72-B9D8-8FF9F9F76E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67274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3BB768-9E46-48CD-95E4-56C2A4178C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9966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7BCE5E-4767-4905-8893-F1809F8A7D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2D0FE1B-B0B9-4413-8D51-08F0911B55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9F7021E-4283-4390-90B9-8C69C62D9763}"/>
              </a:ext>
            </a:extLst>
          </p:cNvPr>
          <p:cNvSpPr>
            <a:spLocks noGrp="1"/>
          </p:cNvSpPr>
          <p:nvPr>
            <p:ph type="dt" sz="half" idx="10"/>
          </p:nvPr>
        </p:nvSpPr>
        <p:spPr/>
        <p:txBody>
          <a:bodyPr/>
          <a:lstStyle/>
          <a:p>
            <a:fld id="{ECABA4F0-9BD4-4233-990F-9941841F5DC8}" type="datetimeFigureOut">
              <a:rPr lang="en-US" smtClean="0"/>
              <a:t>10/3/2019</a:t>
            </a:fld>
            <a:endParaRPr lang="en-US"/>
          </a:p>
        </p:txBody>
      </p:sp>
      <p:sp>
        <p:nvSpPr>
          <p:cNvPr id="5" name="Footer Placeholder 4">
            <a:extLst>
              <a:ext uri="{FF2B5EF4-FFF2-40B4-BE49-F238E27FC236}">
                <a16:creationId xmlns:a16="http://schemas.microsoft.com/office/drawing/2014/main" xmlns="" id="{8E09B20A-F067-4569-BA01-FF0BE7B922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F1E6C8D-808C-43C2-8E16-C2125246BF0F}"/>
              </a:ext>
            </a:extLst>
          </p:cNvPr>
          <p:cNvSpPr>
            <a:spLocks noGrp="1"/>
          </p:cNvSpPr>
          <p:nvPr>
            <p:ph type="sldNum" sz="quarter" idx="12"/>
          </p:nvPr>
        </p:nvSpPr>
        <p:spPr/>
        <p:txBody>
          <a:bodyPr/>
          <a:lstStyle/>
          <a:p>
            <a:fld id="{4FCC832C-7468-4D62-9D38-8C2FA58233AD}" type="slidenum">
              <a:rPr lang="en-US" smtClean="0"/>
              <a:t>‹#›</a:t>
            </a:fld>
            <a:endParaRPr lang="en-US"/>
          </a:p>
        </p:txBody>
      </p:sp>
    </p:spTree>
    <p:extLst>
      <p:ext uri="{BB962C8B-B14F-4D97-AF65-F5344CB8AC3E}">
        <p14:creationId xmlns:p14="http://schemas.microsoft.com/office/powerpoint/2010/main" val="4241233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FBAC09-C7AC-42DB-849C-1171DC98EDD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3B9AD36-6F71-4D0D-9848-42D2E36DB7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88F52EB-A136-4EBB-A725-503999FAC4FC}"/>
              </a:ext>
            </a:extLst>
          </p:cNvPr>
          <p:cNvSpPr>
            <a:spLocks noGrp="1"/>
          </p:cNvSpPr>
          <p:nvPr>
            <p:ph type="dt" sz="half" idx="10"/>
          </p:nvPr>
        </p:nvSpPr>
        <p:spPr/>
        <p:txBody>
          <a:bodyPr/>
          <a:lstStyle/>
          <a:p>
            <a:fld id="{ECABA4F0-9BD4-4233-990F-9941841F5DC8}" type="datetimeFigureOut">
              <a:rPr lang="en-US" smtClean="0"/>
              <a:t>10/3/2019</a:t>
            </a:fld>
            <a:endParaRPr lang="en-US"/>
          </a:p>
        </p:txBody>
      </p:sp>
      <p:sp>
        <p:nvSpPr>
          <p:cNvPr id="5" name="Footer Placeholder 4">
            <a:extLst>
              <a:ext uri="{FF2B5EF4-FFF2-40B4-BE49-F238E27FC236}">
                <a16:creationId xmlns:a16="http://schemas.microsoft.com/office/drawing/2014/main" xmlns="" id="{6117D21B-AACD-4195-957C-956A7382F3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F05B17A-ED92-4AAB-8929-C03592695E81}"/>
              </a:ext>
            </a:extLst>
          </p:cNvPr>
          <p:cNvSpPr>
            <a:spLocks noGrp="1"/>
          </p:cNvSpPr>
          <p:nvPr>
            <p:ph type="sldNum" sz="quarter" idx="12"/>
          </p:nvPr>
        </p:nvSpPr>
        <p:spPr/>
        <p:txBody>
          <a:bodyPr/>
          <a:lstStyle/>
          <a:p>
            <a:fld id="{4FCC832C-7468-4D62-9D38-8C2FA58233AD}" type="slidenum">
              <a:rPr lang="en-US" smtClean="0"/>
              <a:t>‹#›</a:t>
            </a:fld>
            <a:endParaRPr lang="en-US"/>
          </a:p>
        </p:txBody>
      </p:sp>
    </p:spTree>
    <p:extLst>
      <p:ext uri="{BB962C8B-B14F-4D97-AF65-F5344CB8AC3E}">
        <p14:creationId xmlns:p14="http://schemas.microsoft.com/office/powerpoint/2010/main" val="3829626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B98240B-1274-45FA-A503-91801C1493E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6264F24-4CF6-47AA-9754-AF79C52FD1B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6275234-2035-4C2E-BFD8-4DBF5E536455}"/>
              </a:ext>
            </a:extLst>
          </p:cNvPr>
          <p:cNvSpPr>
            <a:spLocks noGrp="1"/>
          </p:cNvSpPr>
          <p:nvPr>
            <p:ph type="dt" sz="half" idx="10"/>
          </p:nvPr>
        </p:nvSpPr>
        <p:spPr/>
        <p:txBody>
          <a:bodyPr/>
          <a:lstStyle/>
          <a:p>
            <a:fld id="{ECABA4F0-9BD4-4233-990F-9941841F5DC8}" type="datetimeFigureOut">
              <a:rPr lang="en-US" smtClean="0"/>
              <a:t>10/3/2019</a:t>
            </a:fld>
            <a:endParaRPr lang="en-US"/>
          </a:p>
        </p:txBody>
      </p:sp>
      <p:sp>
        <p:nvSpPr>
          <p:cNvPr id="5" name="Footer Placeholder 4">
            <a:extLst>
              <a:ext uri="{FF2B5EF4-FFF2-40B4-BE49-F238E27FC236}">
                <a16:creationId xmlns:a16="http://schemas.microsoft.com/office/drawing/2014/main" xmlns="" id="{3071129A-4FBC-42F6-A018-B5B2E8613B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FF89BCB-C7B8-4277-A9BD-B7A6CAB0F788}"/>
              </a:ext>
            </a:extLst>
          </p:cNvPr>
          <p:cNvSpPr>
            <a:spLocks noGrp="1"/>
          </p:cNvSpPr>
          <p:nvPr>
            <p:ph type="sldNum" sz="quarter" idx="12"/>
          </p:nvPr>
        </p:nvSpPr>
        <p:spPr/>
        <p:txBody>
          <a:bodyPr/>
          <a:lstStyle/>
          <a:p>
            <a:fld id="{4FCC832C-7468-4D62-9D38-8C2FA58233AD}" type="slidenum">
              <a:rPr lang="en-US" smtClean="0"/>
              <a:t>‹#›</a:t>
            </a:fld>
            <a:endParaRPr lang="en-US"/>
          </a:p>
        </p:txBody>
      </p:sp>
    </p:spTree>
    <p:extLst>
      <p:ext uri="{BB962C8B-B14F-4D97-AF65-F5344CB8AC3E}">
        <p14:creationId xmlns:p14="http://schemas.microsoft.com/office/powerpoint/2010/main" val="37410671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Slide_Image 1">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42342" y="323378"/>
            <a:ext cx="1401108" cy="491257"/>
          </a:xfrm>
          <a:prstGeom prst="rect">
            <a:avLst/>
          </a:prstGeom>
        </p:spPr>
      </p:pic>
      <p:sp>
        <p:nvSpPr>
          <p:cNvPr id="10" name="TextBox 9"/>
          <p:cNvSpPr txBox="1"/>
          <p:nvPr userDrawn="1"/>
        </p:nvSpPr>
        <p:spPr>
          <a:xfrm>
            <a:off x="7698293" y="6286503"/>
            <a:ext cx="3872856" cy="571499"/>
          </a:xfrm>
          <a:prstGeom prst="rect">
            <a:avLst/>
          </a:prstGeom>
          <a:noFill/>
        </p:spPr>
        <p:txBody>
          <a:bodyPr wrap="none" lIns="0" tIns="0" rIns="0" bIns="0" rtlCol="0" anchor="ctr" anchorCtr="0">
            <a:noAutofit/>
          </a:bodyPr>
          <a:lstStyle/>
          <a:p>
            <a:pPr algn="r"/>
            <a:r>
              <a:rPr lang="en-US" sz="933" kern="1200" dirty="0">
                <a:solidFill>
                  <a:schemeClr val="tx1"/>
                </a:solidFill>
                <a:latin typeface="+mj-lt"/>
                <a:ea typeface="+mn-ea"/>
                <a:cs typeface="Lao UI" panose="020B0502040204020203" pitchFamily="34" charset="0"/>
              </a:rPr>
              <a:t>Internal Audit, Risk, Business &amp; Technology Consulting </a:t>
            </a:r>
            <a:endParaRPr lang="en-US" sz="933" dirty="0">
              <a:latin typeface="+mj-lt"/>
              <a:cs typeface="Lao UI" panose="020B0502040204020203" pitchFamily="34" charset="0"/>
            </a:endParaRPr>
          </a:p>
        </p:txBody>
      </p:sp>
      <p:pic>
        <p:nvPicPr>
          <p:cNvPr id="15" name="Picture 14">
            <a:extLst>
              <a:ext uri="{FF2B5EF4-FFF2-40B4-BE49-F238E27FC236}">
                <a16:creationId xmlns:a16="http://schemas.microsoft.com/office/drawing/2014/main" xmlns="" id="{5C9FD828-955F-4479-BA6F-8DF34C1F95B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1169206"/>
            <a:ext cx="12191999" cy="5102479"/>
          </a:xfrm>
          <a:prstGeom prst="rect">
            <a:avLst/>
          </a:prstGeom>
        </p:spPr>
      </p:pic>
      <p:sp>
        <p:nvSpPr>
          <p:cNvPr id="17" name="Rectangle 16">
            <a:extLst>
              <a:ext uri="{FF2B5EF4-FFF2-40B4-BE49-F238E27FC236}">
                <a16:creationId xmlns:a16="http://schemas.microsoft.com/office/drawing/2014/main" xmlns="" id="{F7769A8A-949A-445F-B181-1B436D89C397}"/>
              </a:ext>
            </a:extLst>
          </p:cNvPr>
          <p:cNvSpPr/>
          <p:nvPr userDrawn="1"/>
        </p:nvSpPr>
        <p:spPr>
          <a:xfrm>
            <a:off x="4876800" y="1143000"/>
            <a:ext cx="7315200" cy="3200400"/>
          </a:xfrm>
          <a:prstGeom prst="rect">
            <a:avLst/>
          </a:prstGeom>
          <a:gradFill flip="none" rotWithShape="0">
            <a:gsLst>
              <a:gs pos="50000">
                <a:srgbClr val="3897B2">
                  <a:alpha val="85000"/>
                </a:srgbClr>
              </a:gs>
              <a:gs pos="0">
                <a:srgbClr val="00BDD2">
                  <a:lumMod val="100000"/>
                  <a:alpha val="85000"/>
                </a:srgbClr>
              </a:gs>
              <a:gs pos="100000">
                <a:srgbClr val="356783">
                  <a:alpha val="8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3900" tIns="51951" rIns="103900" bIns="51951" rtlCol="0" anchor="t"/>
          <a:lstStyle/>
          <a:p>
            <a:pPr algn="ctr"/>
            <a:endParaRPr lang="en-US" sz="1333" dirty="0"/>
          </a:p>
          <a:p>
            <a:pPr algn="ctr"/>
            <a:endParaRPr lang="en-US" sz="1333" dirty="0"/>
          </a:p>
          <a:p>
            <a:pPr algn="ctr"/>
            <a:endParaRPr lang="en-US" sz="1333" dirty="0"/>
          </a:p>
        </p:txBody>
      </p:sp>
      <p:sp>
        <p:nvSpPr>
          <p:cNvPr id="18" name="Rectangle 17">
            <a:extLst>
              <a:ext uri="{FF2B5EF4-FFF2-40B4-BE49-F238E27FC236}">
                <a16:creationId xmlns:a16="http://schemas.microsoft.com/office/drawing/2014/main" xmlns="" id="{952E682E-27AD-4991-BE24-E5D1BA913168}"/>
              </a:ext>
            </a:extLst>
          </p:cNvPr>
          <p:cNvSpPr/>
          <p:nvPr userDrawn="1"/>
        </p:nvSpPr>
        <p:spPr>
          <a:xfrm>
            <a:off x="0" y="1143001"/>
            <a:ext cx="12192000" cy="114300"/>
          </a:xfrm>
          <a:prstGeom prst="rect">
            <a:avLst/>
          </a:prstGeom>
          <a:gradFill flip="none" rotWithShape="0">
            <a:gsLst>
              <a:gs pos="0">
                <a:srgbClr val="00AABD"/>
              </a:gs>
              <a:gs pos="100000">
                <a:srgbClr val="00355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3900" tIns="51951" rIns="103900" bIns="51951" rtlCol="0" anchor="t"/>
          <a:lstStyle/>
          <a:p>
            <a:endParaRPr lang="en-US" sz="1333" dirty="0"/>
          </a:p>
        </p:txBody>
      </p:sp>
      <p:sp>
        <p:nvSpPr>
          <p:cNvPr id="19" name="Title 1">
            <a:extLst>
              <a:ext uri="{FF2B5EF4-FFF2-40B4-BE49-F238E27FC236}">
                <a16:creationId xmlns:a16="http://schemas.microsoft.com/office/drawing/2014/main" xmlns="" id="{768934AE-6A59-4299-A7C9-278BE0689935}"/>
              </a:ext>
            </a:extLst>
          </p:cNvPr>
          <p:cNvSpPr>
            <a:spLocks noGrp="1"/>
          </p:cNvSpPr>
          <p:nvPr>
            <p:ph type="ctrTitle" hasCustomPrompt="1"/>
          </p:nvPr>
        </p:nvSpPr>
        <p:spPr>
          <a:xfrm>
            <a:off x="4876800" y="1143001"/>
            <a:ext cx="6553200" cy="1920240"/>
          </a:xfrm>
        </p:spPr>
        <p:txBody>
          <a:bodyPr lIns="274320" tIns="91440" rIns="0" bIns="45720" anchor="b"/>
          <a:lstStyle>
            <a:lvl1pPr algn="l">
              <a:lnSpc>
                <a:spcPct val="100000"/>
              </a:lnSpc>
              <a:defRPr sz="3200">
                <a:solidFill>
                  <a:schemeClr val="bg1"/>
                </a:solidFill>
              </a:defRPr>
            </a:lvl1pPr>
          </a:lstStyle>
          <a:p>
            <a:r>
              <a:rPr lang="en-US" dirty="0"/>
              <a:t>Click to </a:t>
            </a:r>
            <a:br>
              <a:rPr lang="en-US" dirty="0"/>
            </a:br>
            <a:r>
              <a:rPr lang="en-US" dirty="0"/>
              <a:t>edit Master title style</a:t>
            </a:r>
          </a:p>
        </p:txBody>
      </p:sp>
      <p:sp>
        <p:nvSpPr>
          <p:cNvPr id="20" name="Subtitle 2">
            <a:extLst>
              <a:ext uri="{FF2B5EF4-FFF2-40B4-BE49-F238E27FC236}">
                <a16:creationId xmlns:a16="http://schemas.microsoft.com/office/drawing/2014/main" xmlns="" id="{C0604EBC-0C1B-46E0-9C71-2CE848C6F731}"/>
              </a:ext>
            </a:extLst>
          </p:cNvPr>
          <p:cNvSpPr>
            <a:spLocks noGrp="1"/>
          </p:cNvSpPr>
          <p:nvPr>
            <p:ph type="subTitle" idx="1" hasCustomPrompt="1"/>
          </p:nvPr>
        </p:nvSpPr>
        <p:spPr>
          <a:xfrm>
            <a:off x="4876800" y="3059231"/>
            <a:ext cx="6553200" cy="1280159"/>
          </a:xfrm>
        </p:spPr>
        <p:txBody>
          <a:bodyPr lIns="274320" tIns="45720" bIns="91440">
            <a:noAutofit/>
          </a:bodyPr>
          <a:lstStyle>
            <a:lvl1pPr marL="0" indent="0" algn="l">
              <a:lnSpc>
                <a:spcPct val="100000"/>
              </a:lnSpc>
              <a:spcBef>
                <a:spcPts val="1200"/>
              </a:spcBef>
              <a:spcAft>
                <a:spcPts val="0"/>
              </a:spcAft>
              <a:buNone/>
              <a:defRPr sz="1600">
                <a:solidFill>
                  <a:schemeClr val="bg1"/>
                </a:solidFill>
                <a:latin typeface="+mj-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a:t>
            </a:r>
            <a:br>
              <a:rPr lang="en-US" dirty="0"/>
            </a:br>
            <a:r>
              <a:rPr lang="en-US" dirty="0"/>
              <a:t>1-2 lines </a:t>
            </a:r>
          </a:p>
          <a:p>
            <a:r>
              <a:rPr lang="en-US" dirty="0"/>
              <a:t>Date</a:t>
            </a:r>
          </a:p>
        </p:txBody>
      </p:sp>
      <p:sp>
        <p:nvSpPr>
          <p:cNvPr id="21" name="TextBox 20">
            <a:extLst>
              <a:ext uri="{FF2B5EF4-FFF2-40B4-BE49-F238E27FC236}">
                <a16:creationId xmlns:a16="http://schemas.microsoft.com/office/drawing/2014/main" xmlns="" id="{57BCF66B-8672-42D2-B887-B55824313560}"/>
              </a:ext>
            </a:extLst>
          </p:cNvPr>
          <p:cNvSpPr txBox="1"/>
          <p:nvPr userDrawn="1"/>
        </p:nvSpPr>
        <p:spPr>
          <a:xfrm>
            <a:off x="0" y="5984426"/>
            <a:ext cx="4876800" cy="256545"/>
          </a:xfrm>
          <a:prstGeom prst="rect">
            <a:avLst/>
          </a:prstGeom>
          <a:noFill/>
        </p:spPr>
        <p:txBody>
          <a:bodyPr wrap="square" rtlCol="0">
            <a:spAutoFit/>
          </a:bodyPr>
          <a:lstStyle/>
          <a:p>
            <a:pPr algn="l"/>
            <a:r>
              <a:rPr lang="en-US" sz="1067" b="0" kern="1200" dirty="0">
                <a:solidFill>
                  <a:schemeClr val="bg1"/>
                </a:solidFill>
                <a:latin typeface="+mn-lt"/>
                <a:ea typeface="+mn-ea"/>
                <a:cs typeface="+mn-cs"/>
              </a:rPr>
              <a:t>Protiviti Perspective provided by Nikhil K., New Delhi</a:t>
            </a:r>
          </a:p>
        </p:txBody>
      </p:sp>
    </p:spTree>
    <p:extLst>
      <p:ext uri="{BB962C8B-B14F-4D97-AF65-F5344CB8AC3E}">
        <p14:creationId xmlns:p14="http://schemas.microsoft.com/office/powerpoint/2010/main" val="3338282859"/>
      </p:ext>
    </p:extLst>
  </p:cSld>
  <p:clrMapOvr>
    <a:masterClrMapping/>
  </p:clrMapOvr>
  <p:extLst>
    <p:ext uri="{DCECCB84-F9BA-43D5-87BE-67443E8EF086}">
      <p15:sldGuideLst xmlns:p15="http://schemas.microsoft.com/office/powerpoint/2012/main" xmlns=""/>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5974A65-7DC5-4ED2-9B7B-9F4A2D2D1D4C}" type="datetimeFigureOut">
              <a:rPr lang="en-US" smtClean="0">
                <a:solidFill>
                  <a:prstClr val="black">
                    <a:tint val="75000"/>
                  </a:prstClr>
                </a:solidFill>
              </a:rPr>
              <a:pPr/>
              <a:t>10/3/2019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F1C3038-7645-4536-AC55-7D73A20A1E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328885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974A65-7DC5-4ED2-9B7B-9F4A2D2D1D4C}" type="datetimeFigureOut">
              <a:rPr lang="en-US" smtClean="0">
                <a:solidFill>
                  <a:prstClr val="black">
                    <a:tint val="75000"/>
                  </a:prstClr>
                </a:solidFill>
              </a:rPr>
              <a:pPr/>
              <a:t>10/3/2019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F1C3038-7645-4536-AC55-7D73A20A1E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566491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5974A65-7DC5-4ED2-9B7B-9F4A2D2D1D4C}" type="datetimeFigureOut">
              <a:rPr lang="en-US" smtClean="0">
                <a:solidFill>
                  <a:prstClr val="black">
                    <a:tint val="75000"/>
                  </a:prstClr>
                </a:solidFill>
              </a:rPr>
              <a:pPr/>
              <a:t>10/3/2019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F1C3038-7645-4536-AC55-7D73A20A1E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457836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5974A65-7DC5-4ED2-9B7B-9F4A2D2D1D4C}" type="datetimeFigureOut">
              <a:rPr lang="en-US" smtClean="0">
                <a:solidFill>
                  <a:prstClr val="black">
                    <a:tint val="75000"/>
                  </a:prstClr>
                </a:solidFill>
              </a:rPr>
              <a:pPr/>
              <a:t>10/3/2019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F1C3038-7645-4536-AC55-7D73A20A1E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140879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5974A65-7DC5-4ED2-9B7B-9F4A2D2D1D4C}" type="datetimeFigureOut">
              <a:rPr lang="en-US" smtClean="0">
                <a:solidFill>
                  <a:prstClr val="black">
                    <a:tint val="75000"/>
                  </a:prstClr>
                </a:solidFill>
              </a:rPr>
              <a:pPr/>
              <a:t>10/3/2019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3F1C3038-7645-4536-AC55-7D73A20A1E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432047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5974A65-7DC5-4ED2-9B7B-9F4A2D2D1D4C}" type="datetimeFigureOut">
              <a:rPr lang="en-US" smtClean="0">
                <a:solidFill>
                  <a:prstClr val="black">
                    <a:tint val="75000"/>
                  </a:prstClr>
                </a:solidFill>
              </a:rPr>
              <a:pPr/>
              <a:t>10/3/2019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F1C3038-7645-4536-AC55-7D73A20A1E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936441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974A65-7DC5-4ED2-9B7B-9F4A2D2D1D4C}" type="datetimeFigureOut">
              <a:rPr lang="en-US" smtClean="0">
                <a:solidFill>
                  <a:prstClr val="black">
                    <a:tint val="75000"/>
                  </a:prstClr>
                </a:solidFill>
              </a:rPr>
              <a:pPr/>
              <a:t>10/3/2019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3F1C3038-7645-4536-AC55-7D73A20A1E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25642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0166A6-E3EC-46D1-A869-B66FD30946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F8049CD-BE28-4375-8C37-6063D2A2CC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8ED55A3-4F1A-4777-9760-D9BB8A058BF5}"/>
              </a:ext>
            </a:extLst>
          </p:cNvPr>
          <p:cNvSpPr>
            <a:spLocks noGrp="1"/>
          </p:cNvSpPr>
          <p:nvPr>
            <p:ph type="dt" sz="half" idx="10"/>
          </p:nvPr>
        </p:nvSpPr>
        <p:spPr/>
        <p:txBody>
          <a:bodyPr/>
          <a:lstStyle/>
          <a:p>
            <a:fld id="{ECABA4F0-9BD4-4233-990F-9941841F5DC8}" type="datetimeFigureOut">
              <a:rPr lang="en-US" smtClean="0"/>
              <a:t>10/3/2019</a:t>
            </a:fld>
            <a:endParaRPr lang="en-US"/>
          </a:p>
        </p:txBody>
      </p:sp>
      <p:sp>
        <p:nvSpPr>
          <p:cNvPr id="5" name="Footer Placeholder 4">
            <a:extLst>
              <a:ext uri="{FF2B5EF4-FFF2-40B4-BE49-F238E27FC236}">
                <a16:creationId xmlns:a16="http://schemas.microsoft.com/office/drawing/2014/main" xmlns="" id="{30C8C22D-0D25-47E8-A934-3D8B3B0B55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4E68E4B-53B5-4D87-BA28-B43B8D3FB17C}"/>
              </a:ext>
            </a:extLst>
          </p:cNvPr>
          <p:cNvSpPr>
            <a:spLocks noGrp="1"/>
          </p:cNvSpPr>
          <p:nvPr>
            <p:ph type="sldNum" sz="quarter" idx="12"/>
          </p:nvPr>
        </p:nvSpPr>
        <p:spPr/>
        <p:txBody>
          <a:bodyPr/>
          <a:lstStyle/>
          <a:p>
            <a:fld id="{4FCC832C-7468-4D62-9D38-8C2FA58233AD}" type="slidenum">
              <a:rPr lang="en-US" smtClean="0"/>
              <a:t>‹#›</a:t>
            </a:fld>
            <a:endParaRPr lang="en-US"/>
          </a:p>
        </p:txBody>
      </p:sp>
    </p:spTree>
    <p:extLst>
      <p:ext uri="{BB962C8B-B14F-4D97-AF65-F5344CB8AC3E}">
        <p14:creationId xmlns:p14="http://schemas.microsoft.com/office/powerpoint/2010/main" val="20932322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5974A65-7DC5-4ED2-9B7B-9F4A2D2D1D4C}" type="datetimeFigureOut">
              <a:rPr lang="en-US" smtClean="0">
                <a:solidFill>
                  <a:prstClr val="black">
                    <a:tint val="75000"/>
                  </a:prstClr>
                </a:solidFill>
              </a:rPr>
              <a:pPr/>
              <a:t>10/3/2019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F1C3038-7645-4536-AC55-7D73A20A1E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906120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5974A65-7DC5-4ED2-9B7B-9F4A2D2D1D4C}" type="datetimeFigureOut">
              <a:rPr lang="en-US" smtClean="0">
                <a:solidFill>
                  <a:prstClr val="black">
                    <a:tint val="75000"/>
                  </a:prstClr>
                </a:solidFill>
              </a:rPr>
              <a:pPr/>
              <a:t>10/3/2019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F1C3038-7645-4536-AC55-7D73A20A1E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57815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974A65-7DC5-4ED2-9B7B-9F4A2D2D1D4C}" type="datetimeFigureOut">
              <a:rPr lang="en-US" smtClean="0">
                <a:solidFill>
                  <a:prstClr val="black">
                    <a:tint val="75000"/>
                  </a:prstClr>
                </a:solidFill>
              </a:rPr>
              <a:pPr/>
              <a:t>10/3/2019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F1C3038-7645-4536-AC55-7D73A20A1E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772615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974A65-7DC5-4ED2-9B7B-9F4A2D2D1D4C}" type="datetimeFigureOut">
              <a:rPr lang="en-US" smtClean="0">
                <a:solidFill>
                  <a:prstClr val="black">
                    <a:tint val="75000"/>
                  </a:prstClr>
                </a:solidFill>
              </a:rPr>
              <a:pPr/>
              <a:t>10/3/2019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F1C3038-7645-4536-AC55-7D73A20A1E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615011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77155FF0-8C30-F242-99A2-422B79EE58F6}"/>
              </a:ext>
            </a:extLst>
          </p:cNvPr>
          <p:cNvSpPr/>
          <p:nvPr userDrawn="1"/>
        </p:nvSpPr>
        <p:spPr>
          <a:xfrm>
            <a:off x="0" y="6299200"/>
            <a:ext cx="12192000" cy="558800"/>
          </a:xfrm>
          <a:prstGeom prst="rect">
            <a:avLst/>
          </a:prstGeom>
          <a:solidFill>
            <a:srgbClr val="2421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noFill/>
            </a:endParaRPr>
          </a:p>
        </p:txBody>
      </p:sp>
      <p:pic>
        <p:nvPicPr>
          <p:cNvPr id="9" name="Picture 8">
            <a:extLst>
              <a:ext uri="{FF2B5EF4-FFF2-40B4-BE49-F238E27FC236}">
                <a16:creationId xmlns:a16="http://schemas.microsoft.com/office/drawing/2014/main" xmlns="" id="{453B9902-6BE8-4D46-ABDA-F2FEDC49E2C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4140" b="34141"/>
          <a:stretch/>
        </p:blipFill>
        <p:spPr>
          <a:xfrm>
            <a:off x="81643" y="6299201"/>
            <a:ext cx="1246415" cy="558801"/>
          </a:xfrm>
          <a:prstGeom prst="rect">
            <a:avLst/>
          </a:prstGeom>
        </p:spPr>
      </p:pic>
      <p:sp>
        <p:nvSpPr>
          <p:cNvPr id="12" name="Title 1">
            <a:extLst>
              <a:ext uri="{FF2B5EF4-FFF2-40B4-BE49-F238E27FC236}">
                <a16:creationId xmlns:a16="http://schemas.microsoft.com/office/drawing/2014/main" xmlns="" id="{4133305D-8D84-4349-B31F-9CFBD6C1486C}"/>
              </a:ext>
            </a:extLst>
          </p:cNvPr>
          <p:cNvSpPr>
            <a:spLocks noGrp="1"/>
          </p:cNvSpPr>
          <p:nvPr>
            <p:ph type="title"/>
          </p:nvPr>
        </p:nvSpPr>
        <p:spPr>
          <a:xfrm>
            <a:off x="838200" y="365125"/>
            <a:ext cx="10515600" cy="782656"/>
          </a:xfrm>
        </p:spPr>
        <p:txBody>
          <a:bodyPr>
            <a:normAutofit/>
          </a:bodyPr>
          <a:lstStyle>
            <a:lvl1pPr>
              <a:defRPr sz="3600">
                <a:solidFill>
                  <a:srgbClr val="002060"/>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5711179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1330410"/>
            <a:ext cx="12192000" cy="76200"/>
          </a:xfrm>
          <a:prstGeom prst="rect">
            <a:avLst/>
          </a:prstGeom>
          <a:solidFill>
            <a:srgbClr val="91271F"/>
          </a:solidFill>
          <a:ln w="50800" cap="rnd" cmpd="thickThin" algn="ctr">
            <a:noFill/>
            <a:miter lim="800000"/>
            <a:headEnd/>
            <a:tailEnd/>
          </a:ln>
        </p:spPr>
        <p:txBody>
          <a:bodyPr anchor="ctr"/>
          <a:lstStyle/>
          <a:p>
            <a:pPr algn="ctr" fontAlgn="base">
              <a:spcBef>
                <a:spcPct val="0"/>
              </a:spcBef>
              <a:spcAft>
                <a:spcPct val="0"/>
              </a:spcAft>
            </a:pPr>
            <a:endParaRPr lang="en-US" sz="1350" dirty="0">
              <a:solidFill>
                <a:srgbClr val="FFFFFF"/>
              </a:solidFill>
              <a:ea typeface="ＭＳ Ｐゴシック" pitchFamily="34" charset="-128"/>
            </a:endParaRPr>
          </a:p>
        </p:txBody>
      </p:sp>
      <p:pic>
        <p:nvPicPr>
          <p:cNvPr id="6" name="Picture 2" descr="COSO_header_v2"/>
          <p:cNvPicPr>
            <a:picLocks noChangeAspect="1" noChangeArrowheads="1"/>
          </p:cNvPicPr>
          <p:nvPr userDrawn="1"/>
        </p:nvPicPr>
        <p:blipFill>
          <a:blip r:embed="rId2" cstate="print"/>
          <a:srcRect b="10323"/>
          <a:stretch>
            <a:fillRect/>
          </a:stretch>
        </p:blipFill>
        <p:spPr bwMode="auto">
          <a:xfrm>
            <a:off x="0" y="0"/>
            <a:ext cx="12192000" cy="1092200"/>
          </a:xfrm>
          <a:prstGeom prst="rect">
            <a:avLst/>
          </a:prstGeom>
          <a:noFill/>
          <a:ln w="9525">
            <a:noFill/>
            <a:miter lim="800000"/>
            <a:headEnd/>
            <a:tailEnd/>
          </a:ln>
        </p:spPr>
      </p:pic>
      <p:sp>
        <p:nvSpPr>
          <p:cNvPr id="7" name="Slide Number Placeholder 5"/>
          <p:cNvSpPr txBox="1">
            <a:spLocks/>
          </p:cNvSpPr>
          <p:nvPr userDrawn="1"/>
        </p:nvSpPr>
        <p:spPr>
          <a:xfrm>
            <a:off x="10054169" y="6629400"/>
            <a:ext cx="2036233" cy="152400"/>
          </a:xfrm>
          <a:prstGeom prst="rect">
            <a:avLst/>
          </a:prstGeom>
        </p:spPr>
        <p:txBody>
          <a:bodyPr lIns="0" tIns="0" rIns="0" bIns="0"/>
          <a:lstStyle/>
          <a:p>
            <a:pPr algn="r" fontAlgn="base">
              <a:spcBef>
                <a:spcPct val="0"/>
              </a:spcBef>
              <a:spcAft>
                <a:spcPct val="0"/>
              </a:spcAft>
            </a:pPr>
            <a:fld id="{B4FDC9B7-8412-4907-979A-CC44D3D961D2}" type="slidenum">
              <a:rPr lang="en-GB" sz="750">
                <a:solidFill>
                  <a:prstClr val="black"/>
                </a:solidFill>
                <a:latin typeface="Arial" pitchFamily="34" charset="0"/>
                <a:ea typeface="ＭＳ Ｐゴシック" pitchFamily="34" charset="-128"/>
                <a:cs typeface="Arial" pitchFamily="34" charset="0"/>
              </a:rPr>
              <a:pPr algn="r" fontAlgn="base">
                <a:spcBef>
                  <a:spcPct val="0"/>
                </a:spcBef>
                <a:spcAft>
                  <a:spcPct val="0"/>
                </a:spcAft>
              </a:pPr>
              <a:t>‹#›</a:t>
            </a:fld>
            <a:endParaRPr lang="en-GB" sz="750" dirty="0">
              <a:solidFill>
                <a:prstClr val="black"/>
              </a:solidFill>
              <a:latin typeface="Arial" pitchFamily="34" charset="0"/>
              <a:ea typeface="ＭＳ Ｐゴシック" pitchFamily="34" charset="-128"/>
              <a:cs typeface="Arial" pitchFamily="34" charset="0"/>
            </a:endParaRPr>
          </a:p>
        </p:txBody>
      </p:sp>
      <p:sp>
        <p:nvSpPr>
          <p:cNvPr id="8" name="Title 7"/>
          <p:cNvSpPr>
            <a:spLocks noGrp="1"/>
          </p:cNvSpPr>
          <p:nvPr>
            <p:ph type="ctrTitle"/>
          </p:nvPr>
        </p:nvSpPr>
        <p:spPr>
          <a:xfrm>
            <a:off x="609600" y="2401890"/>
            <a:ext cx="11277600" cy="1470025"/>
          </a:xfrm>
        </p:spPr>
        <p:txBody>
          <a:bodyPr anchor="ctr"/>
          <a:lstStyle>
            <a:lvl1pPr>
              <a:defRPr sz="3600">
                <a:solidFill>
                  <a:schemeClr val="accent3">
                    <a:lumMod val="50000"/>
                  </a:schemeClr>
                </a:solidFill>
              </a:defRPr>
            </a:lvl1pPr>
          </a:lstStyle>
          <a:p>
            <a:r>
              <a:rPr lang="en-US" dirty="0"/>
              <a:t>Click to edit Master title style</a:t>
            </a:r>
          </a:p>
        </p:txBody>
      </p:sp>
      <p:sp>
        <p:nvSpPr>
          <p:cNvPr id="9" name="Subtitle 8"/>
          <p:cNvSpPr>
            <a:spLocks noGrp="1"/>
          </p:cNvSpPr>
          <p:nvPr>
            <p:ph type="subTitle" idx="1"/>
          </p:nvPr>
        </p:nvSpPr>
        <p:spPr>
          <a:xfrm>
            <a:off x="609600" y="3899938"/>
            <a:ext cx="6604000" cy="1752600"/>
          </a:xfrm>
        </p:spPr>
        <p:txBody>
          <a:bodyPr/>
          <a:lstStyle>
            <a:lvl1pPr marL="48006" indent="0" algn="l">
              <a:buNone/>
              <a:defRPr sz="1800">
                <a:solidFill>
                  <a:schemeClr val="accent3">
                    <a:lumMod val="50000"/>
                  </a:schemeClr>
                </a:solidFill>
                <a:latin typeface="Arial" pitchFamily="34" charset="0"/>
                <a:cs typeface="Arial" pitchFamily="34" charset="0"/>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lang="en-US" dirty="0"/>
              <a:t>Click to edit Master subtitle style</a:t>
            </a:r>
          </a:p>
        </p:txBody>
      </p:sp>
      <p:sp>
        <p:nvSpPr>
          <p:cNvPr id="10" name="Slide Number Placeholder 28"/>
          <p:cNvSpPr>
            <a:spLocks noGrp="1"/>
          </p:cNvSpPr>
          <p:nvPr>
            <p:ph type="sldNum" sz="quarter" idx="10"/>
          </p:nvPr>
        </p:nvSpPr>
        <p:spPr>
          <a:xfrm>
            <a:off x="11093452" y="1591"/>
            <a:ext cx="996949" cy="365125"/>
          </a:xfrm>
        </p:spPr>
        <p:txBody>
          <a:bodyPr/>
          <a:lstStyle>
            <a:lvl1pPr>
              <a:defRPr>
                <a:solidFill>
                  <a:schemeClr val="bg1"/>
                </a:solidFill>
              </a:defRPr>
            </a:lvl1pPr>
          </a:lstStyle>
          <a:p>
            <a:pPr>
              <a:buClr>
                <a:prstClr val="black"/>
              </a:buClr>
            </a:pPr>
            <a:fld id="{B563C041-92F7-4B98-93A4-FE0721E257BC}" type="slidenum">
              <a:rPr lang="en-US">
                <a:solidFill>
                  <a:prstClr val="white"/>
                </a:solidFill>
              </a:rPr>
              <a:pPr>
                <a:buClr>
                  <a:prstClr val="black"/>
                </a:buClr>
              </a:pPr>
              <a:t>‹#›</a:t>
            </a:fld>
            <a:endParaRPr lang="en-US" dirty="0">
              <a:solidFill>
                <a:prstClr val="white"/>
              </a:solidFill>
            </a:endParaRPr>
          </a:p>
        </p:txBody>
      </p:sp>
      <p:pic>
        <p:nvPicPr>
          <p:cNvPr id="11" name="Picture 10" descr="COSO Header.JPG"/>
          <p:cNvPicPr>
            <a:picLocks noChangeAspect="1"/>
          </p:cNvPicPr>
          <p:nvPr userDrawn="1"/>
        </p:nvPicPr>
        <p:blipFill>
          <a:blip r:embed="rId3" cstate="print"/>
          <a:stretch>
            <a:fillRect/>
          </a:stretch>
        </p:blipFill>
        <p:spPr>
          <a:xfrm>
            <a:off x="0" y="-1"/>
            <a:ext cx="12192000" cy="1335751"/>
          </a:xfrm>
          <a:prstGeom prst="rect">
            <a:avLst/>
          </a:prstGeom>
        </p:spPr>
      </p:pic>
    </p:spTree>
    <p:extLst>
      <p:ext uri="{BB962C8B-B14F-4D97-AF65-F5344CB8AC3E}">
        <p14:creationId xmlns:p14="http://schemas.microsoft.com/office/powerpoint/2010/main" val="18665950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81027" y="3302000"/>
            <a:ext cx="10972800" cy="969962"/>
          </a:xfrm>
        </p:spPr>
        <p:txBody>
          <a:bodyPr/>
          <a:lstStyle>
            <a:lvl1pPr>
              <a:defRPr sz="3600">
                <a:solidFill>
                  <a:schemeClr val="accent3">
                    <a:lumMod val="50000"/>
                  </a:schemeClr>
                </a:solidFill>
              </a:defRPr>
            </a:lvl1pPr>
          </a:lstStyle>
          <a:p>
            <a:r>
              <a:rPr lang="en-US" dirty="0"/>
              <a:t>Click to edit Master title style</a:t>
            </a:r>
            <a:endParaRPr lang="en-CA" dirty="0"/>
          </a:p>
        </p:txBody>
      </p:sp>
      <p:sp>
        <p:nvSpPr>
          <p:cNvPr id="3" name="Date Placeholder 2"/>
          <p:cNvSpPr>
            <a:spLocks noGrp="1"/>
          </p:cNvSpPr>
          <p:nvPr>
            <p:ph type="dt" sz="half" idx="10"/>
          </p:nvPr>
        </p:nvSpPr>
        <p:spPr/>
        <p:txBody>
          <a:bodyPr/>
          <a:lstStyle/>
          <a:p>
            <a:pPr fontAlgn="base">
              <a:spcBef>
                <a:spcPct val="0"/>
              </a:spcBef>
              <a:spcAft>
                <a:spcPct val="0"/>
              </a:spcAft>
            </a:pPr>
            <a:fld id="{DEE2774E-7921-4922-8BA0-DEF6EDA73AED}" type="datetime1">
              <a:rPr lang="en-US" smtClean="0">
                <a:solidFill>
                  <a:srgbClr val="C0504D"/>
                </a:solidFill>
                <a:ea typeface="ＭＳ Ｐゴシック" pitchFamily="34" charset="-128"/>
              </a:rPr>
              <a:pPr fontAlgn="base">
                <a:spcBef>
                  <a:spcPct val="0"/>
                </a:spcBef>
                <a:spcAft>
                  <a:spcPct val="0"/>
                </a:spcAft>
              </a:pPr>
              <a:t>10/3/2019</a:t>
            </a:fld>
            <a:endParaRPr lang="en-US" dirty="0">
              <a:solidFill>
                <a:srgbClr val="C0504D"/>
              </a:solidFill>
              <a:ea typeface="ＭＳ Ｐゴシック" pitchFamily="34" charset="-128"/>
            </a:endParaRPr>
          </a:p>
        </p:txBody>
      </p:sp>
      <p:sp>
        <p:nvSpPr>
          <p:cNvPr id="4" name="Footer Placeholder 3"/>
          <p:cNvSpPr>
            <a:spLocks noGrp="1"/>
          </p:cNvSpPr>
          <p:nvPr>
            <p:ph type="ftr" sz="quarter" idx="11"/>
          </p:nvPr>
        </p:nvSpPr>
        <p:spPr/>
        <p:txBody>
          <a:bodyPr/>
          <a:lstStyle/>
          <a:p>
            <a:pPr fontAlgn="base">
              <a:spcBef>
                <a:spcPct val="0"/>
              </a:spcBef>
              <a:spcAft>
                <a:spcPct val="0"/>
              </a:spcAft>
            </a:pPr>
            <a:endParaRPr lang="en-US" dirty="0">
              <a:solidFill>
                <a:srgbClr val="C0504D"/>
              </a:solidFill>
              <a:ea typeface="ＭＳ Ｐゴシック" pitchFamily="34" charset="-128"/>
            </a:endParaRPr>
          </a:p>
        </p:txBody>
      </p:sp>
      <p:sp>
        <p:nvSpPr>
          <p:cNvPr id="5" name="Slide Number Placeholder 4"/>
          <p:cNvSpPr>
            <a:spLocks noGrp="1"/>
          </p:cNvSpPr>
          <p:nvPr>
            <p:ph type="sldNum" sz="quarter" idx="12"/>
          </p:nvPr>
        </p:nvSpPr>
        <p:spPr/>
        <p:txBody>
          <a:bodyPr/>
          <a:lstStyle/>
          <a:p>
            <a:pPr fontAlgn="base">
              <a:spcBef>
                <a:spcPct val="0"/>
              </a:spcBef>
              <a:spcAft>
                <a:spcPct val="0"/>
              </a:spcAft>
            </a:pPr>
            <a:fld id="{3404472C-16F4-4298-9578-9DBF7BCFA8F6}" type="slidenum">
              <a:rPr lang="en-US" smtClean="0">
                <a:ea typeface="ＭＳ Ｐゴシック" pitchFamily="34" charset="-128"/>
              </a:rPr>
              <a:pPr fontAlgn="base">
                <a:spcBef>
                  <a:spcPct val="0"/>
                </a:spcBef>
                <a:spcAft>
                  <a:spcPct val="0"/>
                </a:spcAft>
              </a:pPr>
              <a:t>‹#›</a:t>
            </a:fld>
            <a:endParaRPr lang="en-US" dirty="0">
              <a:ea typeface="ＭＳ Ｐゴシック" pitchFamily="34" charset="-128"/>
            </a:endParaRPr>
          </a:p>
        </p:txBody>
      </p:sp>
    </p:spTree>
    <p:extLst>
      <p:ext uri="{BB962C8B-B14F-4D97-AF65-F5344CB8AC3E}">
        <p14:creationId xmlns:p14="http://schemas.microsoft.com/office/powerpoint/2010/main" val="178787518"/>
      </p:ext>
    </p:extLst>
  </p:cSld>
  <p:clrMapOvr>
    <a:masterClrMapping/>
  </p:clrMapOvr>
  <p:transition>
    <p:cu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a:xfrm>
            <a:off x="609600" y="2565401"/>
            <a:ext cx="10972800" cy="3759199"/>
          </a:xfrm>
        </p:spPr>
        <p:txBody>
          <a:bodyPr/>
          <a:lstStyle>
            <a:lvl1pPr>
              <a:spcBef>
                <a:spcPts val="0"/>
              </a:spcBef>
              <a:spcAft>
                <a:spcPts val="675"/>
              </a:spcAft>
              <a:buClr>
                <a:srgbClr val="2A5970"/>
              </a:buClr>
              <a:defRPr sz="2000">
                <a:solidFill>
                  <a:srgbClr val="2A5970"/>
                </a:solidFill>
                <a:latin typeface="Arial" pitchFamily="34" charset="0"/>
                <a:cs typeface="Arial" pitchFamily="34" charset="0"/>
              </a:defRPr>
            </a:lvl1pPr>
            <a:lvl2pPr>
              <a:spcBef>
                <a:spcPts val="0"/>
              </a:spcBef>
              <a:spcAft>
                <a:spcPts val="675"/>
              </a:spcAft>
              <a:buClr>
                <a:srgbClr val="2A5970"/>
              </a:buClr>
              <a:buFont typeface="Georgia" pitchFamily="18" charset="0"/>
              <a:buChar char="–"/>
              <a:defRPr sz="2000">
                <a:solidFill>
                  <a:srgbClr val="2A5970"/>
                </a:solidFill>
                <a:latin typeface="Arial" pitchFamily="34" charset="0"/>
                <a:cs typeface="Arial" pitchFamily="34" charset="0"/>
              </a:defRPr>
            </a:lvl2pPr>
            <a:lvl3pPr>
              <a:spcBef>
                <a:spcPts val="0"/>
              </a:spcBef>
              <a:spcAft>
                <a:spcPts val="675"/>
              </a:spcAft>
              <a:buClr>
                <a:srgbClr val="2A5970"/>
              </a:buClr>
              <a:buFont typeface="Arial" pitchFamily="34" charset="0"/>
              <a:buChar char="•"/>
              <a:defRPr sz="2000">
                <a:solidFill>
                  <a:srgbClr val="2A5970"/>
                </a:solidFill>
                <a:latin typeface="Arial" pitchFamily="34" charset="0"/>
                <a:cs typeface="Arial" pitchFamily="34" charset="0"/>
              </a:defRPr>
            </a:lvl3pPr>
            <a:lvl4pPr>
              <a:spcBef>
                <a:spcPts val="0"/>
              </a:spcBef>
              <a:spcAft>
                <a:spcPts val="675"/>
              </a:spcAft>
              <a:buClr>
                <a:srgbClr val="2A5970"/>
              </a:buClr>
              <a:defRPr sz="2000">
                <a:solidFill>
                  <a:srgbClr val="2A5970"/>
                </a:solidFill>
                <a:latin typeface="Arial" pitchFamily="34" charset="0"/>
                <a:cs typeface="Arial" pitchFamily="34" charset="0"/>
              </a:defRPr>
            </a:lvl4pPr>
            <a:lvl5pPr>
              <a:spcBef>
                <a:spcPts val="0"/>
              </a:spcBef>
              <a:spcAft>
                <a:spcPts val="675"/>
              </a:spcAft>
              <a:buClr>
                <a:srgbClr val="2A5970"/>
              </a:buClr>
              <a:defRPr sz="2000">
                <a:solidFill>
                  <a:srgbClr val="2A5970"/>
                </a:solidFill>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74427458"/>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lang="en-US" sz="2800" b="0" kern="1200" dirty="0">
                <a:solidFill>
                  <a:schemeClr val="tx2"/>
                </a:solidFill>
                <a:latin typeface="Arial" pitchFamily="34" charset="0"/>
                <a:ea typeface="+mj-ea"/>
                <a:cs typeface="Arial" pitchFamily="34" charset="0"/>
              </a:defRPr>
            </a:lvl1pPr>
          </a:lstStyle>
          <a:p>
            <a:r>
              <a:rPr lang="en-US" dirty="0"/>
              <a:t>Click to edit Master title style</a:t>
            </a:r>
          </a:p>
        </p:txBody>
      </p:sp>
      <p:sp>
        <p:nvSpPr>
          <p:cNvPr id="3" name="Content Placeholder 2"/>
          <p:cNvSpPr>
            <a:spLocks noGrp="1"/>
          </p:cNvSpPr>
          <p:nvPr>
            <p:ph sz="half" idx="1"/>
          </p:nvPr>
        </p:nvSpPr>
        <p:spPr>
          <a:xfrm>
            <a:off x="609600" y="2540001"/>
            <a:ext cx="5384800" cy="4235389"/>
          </a:xfrm>
        </p:spPr>
        <p:txBody>
          <a:bodyPr/>
          <a:lstStyle>
            <a:lvl1pPr>
              <a:defRPr sz="2000">
                <a:latin typeface="Arial" pitchFamily="34" charset="0"/>
                <a:cs typeface="Arial" pitchFamily="34" charset="0"/>
              </a:defRPr>
            </a:lvl1pPr>
            <a:lvl2pPr marL="492919" indent="-184547">
              <a:buFont typeface="Arial" panose="020B0604020202020204" pitchFamily="34" charset="0"/>
              <a:buChar char="–"/>
              <a:defRPr sz="2000">
                <a:latin typeface="Arial" pitchFamily="34" charset="0"/>
                <a:cs typeface="Arial" pitchFamily="34" charset="0"/>
              </a:defRPr>
            </a:lvl2pPr>
            <a:lvl3pPr>
              <a:defRPr sz="2000">
                <a:latin typeface="Arial" pitchFamily="34" charset="0"/>
                <a:cs typeface="Arial" pitchFamily="34" charset="0"/>
              </a:defRPr>
            </a:lvl3pPr>
            <a:lvl4pPr>
              <a:defRPr sz="2000">
                <a:latin typeface="Arial" pitchFamily="34" charset="0"/>
                <a:cs typeface="Arial" pitchFamily="34" charset="0"/>
              </a:defRPr>
            </a:lvl4pPr>
            <a:lvl5pPr>
              <a:defRPr sz="20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2540001"/>
            <a:ext cx="5384800" cy="4235389"/>
          </a:xfrm>
        </p:spPr>
        <p:txBody>
          <a:bodyPr/>
          <a:lstStyle>
            <a:lvl1pPr algn="l" rtl="0" eaLnBrk="0" fontAlgn="base" hangingPunct="0">
              <a:spcBef>
                <a:spcPts val="225"/>
              </a:spcBef>
              <a:spcAft>
                <a:spcPct val="0"/>
              </a:spcAft>
              <a:buClr>
                <a:srgbClr val="2A5970"/>
              </a:buClr>
              <a:defRPr lang="en-US" sz="2000" kern="1200" dirty="0" smtClean="0">
                <a:solidFill>
                  <a:srgbClr val="2A5970"/>
                </a:solidFill>
                <a:latin typeface="Arial" pitchFamily="34" charset="0"/>
                <a:ea typeface="+mn-ea"/>
                <a:cs typeface="Arial" pitchFamily="34" charset="0"/>
              </a:defRPr>
            </a:lvl1pPr>
            <a:lvl2pPr marL="492919" indent="-184547" algn="l" rtl="0" eaLnBrk="0" fontAlgn="base" hangingPunct="0">
              <a:spcBef>
                <a:spcPts val="225"/>
              </a:spcBef>
              <a:spcAft>
                <a:spcPct val="0"/>
              </a:spcAft>
              <a:buClr>
                <a:srgbClr val="2A5970"/>
              </a:buClr>
              <a:buFont typeface="Arial" panose="020B0604020202020204" pitchFamily="34" charset="0"/>
              <a:buChar char="–"/>
              <a:defRPr lang="en-US" sz="2000" kern="1200" dirty="0" smtClean="0">
                <a:solidFill>
                  <a:srgbClr val="2A5970"/>
                </a:solidFill>
                <a:latin typeface="Arial" pitchFamily="34" charset="0"/>
                <a:ea typeface="+mn-ea"/>
                <a:cs typeface="Arial" pitchFamily="34" charset="0"/>
              </a:defRPr>
            </a:lvl2pPr>
            <a:lvl3pPr algn="l" rtl="0" eaLnBrk="0" fontAlgn="base" hangingPunct="0">
              <a:spcBef>
                <a:spcPts val="225"/>
              </a:spcBef>
              <a:spcAft>
                <a:spcPct val="0"/>
              </a:spcAft>
              <a:buClr>
                <a:srgbClr val="2A5970"/>
              </a:buClr>
              <a:defRPr lang="en-US" sz="2000" kern="1200" dirty="0" smtClean="0">
                <a:solidFill>
                  <a:srgbClr val="2A5970"/>
                </a:solidFill>
                <a:latin typeface="Arial" pitchFamily="34" charset="0"/>
                <a:ea typeface="+mn-ea"/>
                <a:cs typeface="Arial" pitchFamily="34" charset="0"/>
              </a:defRPr>
            </a:lvl3pPr>
            <a:lvl4pPr algn="l" rtl="0" eaLnBrk="0" fontAlgn="base" hangingPunct="0">
              <a:spcBef>
                <a:spcPts val="225"/>
              </a:spcBef>
              <a:spcAft>
                <a:spcPct val="0"/>
              </a:spcAft>
              <a:buClr>
                <a:srgbClr val="2A5970"/>
              </a:buClr>
              <a:defRPr lang="en-US" sz="2000" kern="1200" dirty="0" smtClean="0">
                <a:solidFill>
                  <a:srgbClr val="2A5970"/>
                </a:solidFill>
                <a:latin typeface="Arial" pitchFamily="34" charset="0"/>
                <a:ea typeface="+mn-ea"/>
                <a:cs typeface="Arial" pitchFamily="34" charset="0"/>
              </a:defRPr>
            </a:lvl4pPr>
            <a:lvl5pPr algn="l" rtl="0" eaLnBrk="0" fontAlgn="base" hangingPunct="0">
              <a:spcBef>
                <a:spcPts val="225"/>
              </a:spcBef>
              <a:spcAft>
                <a:spcPct val="0"/>
              </a:spcAft>
              <a:buClr>
                <a:srgbClr val="2A5970"/>
              </a:buClr>
              <a:defRPr lang="en-US" sz="2000" kern="1200" dirty="0">
                <a:solidFill>
                  <a:srgbClr val="2A5970"/>
                </a:solidFill>
                <a:latin typeface="Arial" pitchFamily="34" charset="0"/>
                <a:ea typeface="+mn-ea"/>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89631237"/>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buClr>
                <a:prstClr val="black"/>
              </a:buClr>
            </a:pPr>
            <a:fld id="{E293DB0A-D541-43E9-B4AC-FACB3BDF63C7}" type="datetime1">
              <a:rPr lang="en-US">
                <a:solidFill>
                  <a:srgbClr val="C0504D"/>
                </a:solidFill>
              </a:rPr>
              <a:pPr>
                <a:buClr>
                  <a:prstClr val="black"/>
                </a:buClr>
              </a:pPr>
              <a:t>10/3/2019</a:t>
            </a:fld>
            <a:endParaRPr lang="en-US" dirty="0">
              <a:solidFill>
                <a:srgbClr val="C0504D"/>
              </a:solidFill>
            </a:endParaRPr>
          </a:p>
        </p:txBody>
      </p:sp>
      <p:sp>
        <p:nvSpPr>
          <p:cNvPr id="3" name="Footer Placeholder 2"/>
          <p:cNvSpPr>
            <a:spLocks noGrp="1"/>
          </p:cNvSpPr>
          <p:nvPr>
            <p:ph type="ftr" sz="quarter" idx="11"/>
          </p:nvPr>
        </p:nvSpPr>
        <p:spPr/>
        <p:txBody>
          <a:bodyPr/>
          <a:lstStyle>
            <a:lvl1pPr>
              <a:defRPr/>
            </a:lvl1pPr>
          </a:lstStyle>
          <a:p>
            <a:pPr>
              <a:buClr>
                <a:prstClr val="black"/>
              </a:buClr>
            </a:pPr>
            <a:endParaRPr lang="en-US" dirty="0">
              <a:solidFill>
                <a:srgbClr val="C0504D"/>
              </a:solidFill>
            </a:endParaRPr>
          </a:p>
        </p:txBody>
      </p:sp>
      <p:sp>
        <p:nvSpPr>
          <p:cNvPr id="4" name="Slide Number Placeholder 22"/>
          <p:cNvSpPr>
            <a:spLocks noGrp="1"/>
          </p:cNvSpPr>
          <p:nvPr>
            <p:ph type="sldNum" sz="quarter" idx="12"/>
          </p:nvPr>
        </p:nvSpPr>
        <p:spPr/>
        <p:txBody>
          <a:bodyPr/>
          <a:lstStyle>
            <a:lvl1pPr>
              <a:defRPr/>
            </a:lvl1pPr>
          </a:lstStyle>
          <a:p>
            <a:pPr>
              <a:buClr>
                <a:prstClr val="black"/>
              </a:buClr>
            </a:pPr>
            <a:fld id="{2BA0762B-49C1-4D2E-868F-344A50FFE5DD}" type="slidenum">
              <a:rPr lang="en-US"/>
              <a:pPr>
                <a:buClr>
                  <a:prstClr val="black"/>
                </a:buClr>
              </a:pPr>
              <a:t>‹#›</a:t>
            </a:fld>
            <a:endParaRPr lang="en-US" dirty="0"/>
          </a:p>
        </p:txBody>
      </p:sp>
      <p:sp>
        <p:nvSpPr>
          <p:cNvPr id="6" name="Content Placeholder 2"/>
          <p:cNvSpPr>
            <a:spLocks noGrp="1"/>
          </p:cNvSpPr>
          <p:nvPr>
            <p:ph sz="half" idx="1"/>
          </p:nvPr>
        </p:nvSpPr>
        <p:spPr>
          <a:xfrm>
            <a:off x="609600" y="2514603"/>
            <a:ext cx="5384800" cy="4260787"/>
          </a:xfrm>
        </p:spPr>
        <p:txBody>
          <a:bodyPr/>
          <a:lstStyle>
            <a:lvl1pPr>
              <a:defRPr sz="20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3"/>
          <p:cNvSpPr>
            <a:spLocks noGrp="1"/>
          </p:cNvSpPr>
          <p:nvPr>
            <p:ph sz="half" idx="2"/>
          </p:nvPr>
        </p:nvSpPr>
        <p:spPr>
          <a:xfrm>
            <a:off x="6197600" y="2514599"/>
            <a:ext cx="5384800" cy="1981201"/>
          </a:xfrm>
        </p:spPr>
        <p:txBody>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p:cNvSpPr>
            <a:spLocks noGrp="1"/>
          </p:cNvSpPr>
          <p:nvPr>
            <p:ph sz="half" idx="13"/>
          </p:nvPr>
        </p:nvSpPr>
        <p:spPr>
          <a:xfrm>
            <a:off x="6197600" y="4535424"/>
            <a:ext cx="5384800" cy="2246376"/>
          </a:xfrm>
        </p:spPr>
        <p:txBody>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Placeholder 21"/>
          <p:cNvSpPr>
            <a:spLocks noGrp="1"/>
          </p:cNvSpPr>
          <p:nvPr>
            <p:ph type="title"/>
          </p:nvPr>
        </p:nvSpPr>
        <p:spPr bwMode="auto">
          <a:xfrm>
            <a:off x="609600" y="1447800"/>
            <a:ext cx="10972800" cy="9699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defRPr sz="2800"/>
            </a:lvl1pPr>
          </a:lstStyle>
          <a:p>
            <a:pPr lvl="0"/>
            <a:r>
              <a:rPr lang="en-US" dirty="0"/>
              <a:t>Click to edit Master title style</a:t>
            </a:r>
          </a:p>
        </p:txBody>
      </p:sp>
    </p:spTree>
    <p:extLst>
      <p:ext uri="{BB962C8B-B14F-4D97-AF65-F5344CB8AC3E}">
        <p14:creationId xmlns:p14="http://schemas.microsoft.com/office/powerpoint/2010/main" val="1339198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900A90-DF10-4037-95E2-91DB6D79CD6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B9ED409E-ACCA-4A55-97DC-EB8631C439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12FF645-B5C2-4468-B570-D8BB896E6E59}"/>
              </a:ext>
            </a:extLst>
          </p:cNvPr>
          <p:cNvSpPr>
            <a:spLocks noGrp="1"/>
          </p:cNvSpPr>
          <p:nvPr>
            <p:ph type="dt" sz="half" idx="10"/>
          </p:nvPr>
        </p:nvSpPr>
        <p:spPr/>
        <p:txBody>
          <a:bodyPr/>
          <a:lstStyle/>
          <a:p>
            <a:fld id="{ECABA4F0-9BD4-4233-990F-9941841F5DC8}" type="datetimeFigureOut">
              <a:rPr lang="en-US" smtClean="0"/>
              <a:t>10/3/2019</a:t>
            </a:fld>
            <a:endParaRPr lang="en-US"/>
          </a:p>
        </p:txBody>
      </p:sp>
      <p:sp>
        <p:nvSpPr>
          <p:cNvPr id="5" name="Footer Placeholder 4">
            <a:extLst>
              <a:ext uri="{FF2B5EF4-FFF2-40B4-BE49-F238E27FC236}">
                <a16:creationId xmlns:a16="http://schemas.microsoft.com/office/drawing/2014/main" xmlns="" id="{7C65CA7C-DC59-4646-B38C-2BB560B463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8F3C192-DEA8-4D0F-A532-4A235A15FABF}"/>
              </a:ext>
            </a:extLst>
          </p:cNvPr>
          <p:cNvSpPr>
            <a:spLocks noGrp="1"/>
          </p:cNvSpPr>
          <p:nvPr>
            <p:ph type="sldNum" sz="quarter" idx="12"/>
          </p:nvPr>
        </p:nvSpPr>
        <p:spPr/>
        <p:txBody>
          <a:bodyPr/>
          <a:lstStyle/>
          <a:p>
            <a:fld id="{4FCC832C-7468-4D62-9D38-8C2FA58233AD}" type="slidenum">
              <a:rPr lang="en-US" smtClean="0"/>
              <a:t>‹#›</a:t>
            </a:fld>
            <a:endParaRPr lang="en-US"/>
          </a:p>
        </p:txBody>
      </p:sp>
    </p:spTree>
    <p:extLst>
      <p:ext uri="{BB962C8B-B14F-4D97-AF65-F5344CB8AC3E}">
        <p14:creationId xmlns:p14="http://schemas.microsoft.com/office/powerpoint/2010/main" val="5115513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ontent: One">
    <p:spTree>
      <p:nvGrpSpPr>
        <p:cNvPr id="1" name=""/>
        <p:cNvGrpSpPr/>
        <p:nvPr/>
      </p:nvGrpSpPr>
      <p:grpSpPr>
        <a:xfrm>
          <a:off x="0" y="0"/>
          <a:ext cx="0" cy="0"/>
          <a:chOff x="0" y="0"/>
          <a:chExt cx="0" cy="0"/>
        </a:xfrm>
      </p:grpSpPr>
      <p:sp>
        <p:nvSpPr>
          <p:cNvPr id="31" name="Content Placeholder 26"/>
          <p:cNvSpPr>
            <a:spLocks noGrp="1"/>
          </p:cNvSpPr>
          <p:nvPr>
            <p:ph sz="quarter" idx="15"/>
          </p:nvPr>
        </p:nvSpPr>
        <p:spPr>
          <a:xfrm>
            <a:off x="711200" y="1752600"/>
            <a:ext cx="10769600" cy="4419600"/>
          </a:xfrm>
        </p:spPr>
        <p:txBody>
          <a:bodyPr/>
          <a:lstStyle>
            <a:lvl1pPr>
              <a:defRPr sz="2000" baseline="0"/>
            </a:lvl1pPr>
            <a:lvl2pPr>
              <a:defRPr sz="2000"/>
            </a:lvl2pPr>
            <a:lvl3pPr>
              <a:defRPr sz="2000"/>
            </a:lvl3pPr>
            <a:lvl4pPr>
              <a:defRPr sz="2000"/>
            </a:lvl4pPr>
            <a:lvl5pPr>
              <a:defRPr sz="20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CA" noProof="0" dirty="0"/>
          </a:p>
        </p:txBody>
      </p:sp>
      <p:sp>
        <p:nvSpPr>
          <p:cNvPr id="9" name="Slide Number Placeholder 5"/>
          <p:cNvSpPr>
            <a:spLocks noGrp="1"/>
          </p:cNvSpPr>
          <p:nvPr>
            <p:ph type="sldNum" sz="quarter" idx="4"/>
          </p:nvPr>
        </p:nvSpPr>
        <p:spPr>
          <a:xfrm>
            <a:off x="9448800" y="6477000"/>
            <a:ext cx="2036064" cy="152400"/>
          </a:xfrm>
          <a:prstGeom prst="rect">
            <a:avLst/>
          </a:prstGeom>
        </p:spPr>
        <p:txBody>
          <a:bodyPr lIns="0" tIns="0" rIns="0" bIns="0" anchor="t" anchorCtr="0">
            <a:noAutofit/>
          </a:bodyPr>
          <a:lstStyle>
            <a:lvl1pPr algn="r">
              <a:defRPr sz="750">
                <a:solidFill>
                  <a:schemeClr val="tx1"/>
                </a:solidFill>
                <a:latin typeface="Arial" pitchFamily="34" charset="0"/>
                <a:cs typeface="Arial" pitchFamily="34" charset="0"/>
              </a:defRPr>
            </a:lvl1pPr>
          </a:lstStyle>
          <a:p>
            <a:pPr>
              <a:buClr>
                <a:prstClr val="black"/>
              </a:buClr>
            </a:pPr>
            <a:fld id="{9EBD5762-3BDC-484D-9503-7EA6D5A9A8CE}" type="slidenum">
              <a:rPr lang="en-CA" smtClean="0">
                <a:solidFill>
                  <a:prstClr val="black"/>
                </a:solidFill>
              </a:rPr>
              <a:pPr>
                <a:buClr>
                  <a:prstClr val="black"/>
                </a:buClr>
              </a:pPr>
              <a:t>‹#›</a:t>
            </a:fld>
            <a:endParaRPr lang="en-CA" dirty="0">
              <a:solidFill>
                <a:prstClr val="black"/>
              </a:solidFill>
            </a:endParaRPr>
          </a:p>
        </p:txBody>
      </p:sp>
      <p:sp>
        <p:nvSpPr>
          <p:cNvPr id="11" name="PwCFirm"/>
          <p:cNvSpPr txBox="1"/>
          <p:nvPr userDrawn="1"/>
        </p:nvSpPr>
        <p:spPr>
          <a:xfrm>
            <a:off x="711200" y="6477003"/>
            <a:ext cx="3454400" cy="152401"/>
          </a:xfrm>
          <a:prstGeom prst="rect">
            <a:avLst/>
          </a:prstGeom>
          <a:noFill/>
        </p:spPr>
        <p:txBody>
          <a:bodyPr vert="horz" wrap="square" lIns="0" tIns="0" rIns="0" bIns="0" rtlCol="0" anchor="t" anchorCtr="0">
            <a:noAutofit/>
          </a:bodyPr>
          <a:lstStyle/>
          <a:p>
            <a:pPr fontAlgn="base">
              <a:spcBef>
                <a:spcPct val="0"/>
              </a:spcBef>
              <a:spcAft>
                <a:spcPct val="0"/>
              </a:spcAft>
            </a:pPr>
            <a:r>
              <a:rPr lang="en-CA" sz="750" dirty="0">
                <a:solidFill>
                  <a:srgbClr val="C0504D"/>
                </a:solidFill>
                <a:latin typeface="Arial" pitchFamily="34" charset="0"/>
                <a:ea typeface="ＭＳ Ｐゴシック" pitchFamily="34" charset="-128"/>
                <a:cs typeface="Arial" pitchFamily="34" charset="0"/>
              </a:rPr>
              <a:t>PwC</a:t>
            </a:r>
          </a:p>
        </p:txBody>
      </p:sp>
    </p:spTree>
    <p:extLst>
      <p:ext uri="{BB962C8B-B14F-4D97-AF65-F5344CB8AC3E}">
        <p14:creationId xmlns:p14="http://schemas.microsoft.com/office/powerpoint/2010/main" val="37636974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buClr>
                <a:prstClr val="black"/>
              </a:buClr>
              <a:defRPr/>
            </a:pPr>
            <a:fld id="{60ABD339-28B9-4AA1-8AC4-63068E78BB82}" type="datetime1">
              <a:rPr lang="en-US">
                <a:solidFill>
                  <a:srgbClr val="C0504D"/>
                </a:solidFill>
              </a:rPr>
              <a:pPr>
                <a:buClr>
                  <a:prstClr val="black"/>
                </a:buClr>
                <a:defRPr/>
              </a:pPr>
              <a:t>10/3/2019</a:t>
            </a:fld>
            <a:endParaRPr lang="en-US" dirty="0">
              <a:solidFill>
                <a:srgbClr val="C0504D"/>
              </a:solidFill>
            </a:endParaRPr>
          </a:p>
        </p:txBody>
      </p:sp>
      <p:sp>
        <p:nvSpPr>
          <p:cNvPr id="3" name="Footer Placeholder 2"/>
          <p:cNvSpPr>
            <a:spLocks noGrp="1"/>
          </p:cNvSpPr>
          <p:nvPr>
            <p:ph type="ftr" sz="quarter" idx="11"/>
          </p:nvPr>
        </p:nvSpPr>
        <p:spPr/>
        <p:txBody>
          <a:bodyPr/>
          <a:lstStyle>
            <a:lvl1pPr>
              <a:defRPr/>
            </a:lvl1pPr>
          </a:lstStyle>
          <a:p>
            <a:pPr>
              <a:buClr>
                <a:prstClr val="black"/>
              </a:buClr>
              <a:defRPr/>
            </a:pPr>
            <a:endParaRPr lang="en-US" dirty="0">
              <a:solidFill>
                <a:srgbClr val="C0504D"/>
              </a:solidFill>
            </a:endParaRPr>
          </a:p>
        </p:txBody>
      </p:sp>
      <p:sp>
        <p:nvSpPr>
          <p:cNvPr id="4" name="Slide Number Placeholder 22"/>
          <p:cNvSpPr>
            <a:spLocks noGrp="1"/>
          </p:cNvSpPr>
          <p:nvPr>
            <p:ph type="sldNum" sz="quarter" idx="12"/>
          </p:nvPr>
        </p:nvSpPr>
        <p:spPr/>
        <p:txBody>
          <a:bodyPr/>
          <a:lstStyle>
            <a:lvl1pPr>
              <a:defRPr/>
            </a:lvl1pPr>
          </a:lstStyle>
          <a:p>
            <a:pPr>
              <a:buClr>
                <a:prstClr val="black"/>
              </a:buClr>
              <a:defRPr/>
            </a:pPr>
            <a:fld id="{895658E8-A3A8-4A5F-A9D9-FB45C8307FAF}" type="slidenum">
              <a:rPr lang="en-US"/>
              <a:pPr>
                <a:buClr>
                  <a:prstClr val="black"/>
                </a:buClr>
                <a:defRPr/>
              </a:pPr>
              <a:t>‹#›</a:t>
            </a:fld>
            <a:endParaRPr lang="en-US" dirty="0"/>
          </a:p>
        </p:txBody>
      </p:sp>
    </p:spTree>
    <p:extLst>
      <p:ext uri="{BB962C8B-B14F-4D97-AF65-F5344CB8AC3E}">
        <p14:creationId xmlns:p14="http://schemas.microsoft.com/office/powerpoint/2010/main" val="14397206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8207022" y="2700867"/>
            <a:ext cx="3375377" cy="393616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6" name="Slide Number Placeholder 5"/>
          <p:cNvSpPr>
            <a:spLocks noGrp="1"/>
          </p:cNvSpPr>
          <p:nvPr>
            <p:ph type="sldNum" sz="quarter" idx="4"/>
          </p:nvPr>
        </p:nvSpPr>
        <p:spPr>
          <a:xfrm>
            <a:off x="9219904" y="6484630"/>
            <a:ext cx="2844800" cy="365125"/>
          </a:xfrm>
          <a:prstGeom prst="rect">
            <a:avLst/>
          </a:prstGeom>
        </p:spPr>
        <p:txBody>
          <a:bodyPr vert="horz" lIns="91440" tIns="45720" rIns="91440" bIns="45720" rtlCol="0" anchor="ctr"/>
          <a:lstStyle>
            <a:lvl1pPr algn="r">
              <a:defRPr sz="1200" b="0" i="0">
                <a:solidFill>
                  <a:srgbClr val="737373"/>
                </a:solidFill>
                <a:latin typeface="Arial"/>
                <a:cs typeface="Arial"/>
              </a:defRPr>
            </a:lvl1pPr>
          </a:lstStyle>
          <a:p>
            <a:fld id="{C3BAF96E-5AE4-B540-892B-E575CD08398C}" type="slidenum">
              <a:rPr lang="en-US" smtClean="0"/>
              <a:pPr/>
              <a:t>‹#›</a:t>
            </a:fld>
            <a:endParaRPr lang="en-US" dirty="0"/>
          </a:p>
        </p:txBody>
      </p:sp>
      <p:sp>
        <p:nvSpPr>
          <p:cNvPr id="7" name="Title 1"/>
          <p:cNvSpPr>
            <a:spLocks noGrp="1"/>
          </p:cNvSpPr>
          <p:nvPr>
            <p:ph type="title"/>
          </p:nvPr>
        </p:nvSpPr>
        <p:spPr>
          <a:xfrm>
            <a:off x="609600" y="1447800"/>
            <a:ext cx="10972800" cy="969962"/>
          </a:xfrm>
        </p:spPr>
        <p:txBody>
          <a:bodyPr/>
          <a:lstStyle>
            <a:lvl1pPr>
              <a:defRPr sz="2800">
                <a:latin typeface="Arial" pitchFamily="34" charset="0"/>
                <a:cs typeface="Arial" pitchFamily="34" charset="0"/>
              </a:defRPr>
            </a:lvl1pPr>
          </a:lstStyle>
          <a:p>
            <a:r>
              <a:rPr lang="en-US" dirty="0"/>
              <a:t>Click to edit Master title style</a:t>
            </a:r>
          </a:p>
        </p:txBody>
      </p:sp>
      <p:sp>
        <p:nvSpPr>
          <p:cNvPr id="8" name="Picture Placeholder 2"/>
          <p:cNvSpPr>
            <a:spLocks noGrp="1"/>
          </p:cNvSpPr>
          <p:nvPr>
            <p:ph type="pic" idx="10"/>
          </p:nvPr>
        </p:nvSpPr>
        <p:spPr>
          <a:xfrm>
            <a:off x="609600" y="2700867"/>
            <a:ext cx="7382933" cy="393616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26846162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000"/>
            </a:lvl1pPr>
          </a:lstStyle>
          <a:p>
            <a:r>
              <a:rPr lang="en-US" dirty="0"/>
              <a:t>Click to Edit Master Title Style</a:t>
            </a:r>
          </a:p>
        </p:txBody>
      </p:sp>
      <p:sp>
        <p:nvSpPr>
          <p:cNvPr id="3" name="Content Placeholder 2"/>
          <p:cNvSpPr>
            <a:spLocks noGrp="1"/>
          </p:cNvSpPr>
          <p:nvPr>
            <p:ph idx="1" hasCustomPrompt="1"/>
          </p:nvPr>
        </p:nvSpPr>
        <p:spPr/>
        <p:txBody>
          <a:bodyPr/>
          <a:lstStyle>
            <a:lvl1pP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p:cNvSpPr>
            <a:spLocks noGrp="1"/>
          </p:cNvSpPr>
          <p:nvPr>
            <p:ph type="dt" sz="half" idx="2"/>
          </p:nvPr>
        </p:nvSpPr>
        <p:spPr>
          <a:xfrm>
            <a:off x="5285317" y="6464300"/>
            <a:ext cx="1621367" cy="228600"/>
          </a:xfrm>
          <a:prstGeom prst="rect">
            <a:avLst/>
          </a:prstGeom>
        </p:spPr>
        <p:txBody>
          <a:bodyPr vert="horz" lIns="0" tIns="0" rIns="0" bIns="0" rtlCol="0" anchor="t" anchorCtr="0"/>
          <a:lstStyle>
            <a:lvl1pPr algn="l" fontAlgn="auto">
              <a:spcBef>
                <a:spcPts val="0"/>
              </a:spcBef>
              <a:spcAft>
                <a:spcPts val="0"/>
              </a:spcAft>
              <a:defRPr sz="800" cap="all" dirty="0">
                <a:solidFill>
                  <a:schemeClr val="tx1"/>
                </a:solidFill>
                <a:latin typeface="Arial"/>
                <a:ea typeface="+mn-ea"/>
              </a:defRPr>
            </a:lvl1pPr>
          </a:lstStyle>
          <a:p>
            <a:pPr>
              <a:defRPr/>
            </a:pPr>
            <a:fld id="{2E6F7814-B15D-414B-A48B-2E8DFA90B11D}" type="datetime1">
              <a:rPr lang="en-US" smtClean="0"/>
              <a:t>10/3/2019</a:t>
            </a:fld>
            <a:endParaRPr lang="en-US" dirty="0"/>
          </a:p>
        </p:txBody>
      </p:sp>
      <p:sp>
        <p:nvSpPr>
          <p:cNvPr id="10" name="Footer Placeholder 4"/>
          <p:cNvSpPr>
            <a:spLocks noGrp="1"/>
          </p:cNvSpPr>
          <p:nvPr>
            <p:ph type="ftr" sz="quarter" idx="3"/>
          </p:nvPr>
        </p:nvSpPr>
        <p:spPr>
          <a:xfrm>
            <a:off x="9020098" y="6464301"/>
            <a:ext cx="1427769" cy="140203"/>
          </a:xfrm>
          <a:prstGeom prst="rect">
            <a:avLst/>
          </a:prstGeom>
        </p:spPr>
        <p:txBody>
          <a:bodyPr vert="horz" lIns="0" tIns="0" rIns="0" bIns="0" rtlCol="0" anchor="t" anchorCtr="0"/>
          <a:lstStyle>
            <a:lvl1pPr algn="r" fontAlgn="auto">
              <a:spcBef>
                <a:spcPts val="0"/>
              </a:spcBef>
              <a:spcAft>
                <a:spcPts val="0"/>
              </a:spcAft>
              <a:defRPr sz="800" cap="all" dirty="0">
                <a:solidFill>
                  <a:schemeClr val="tx1"/>
                </a:solidFill>
                <a:latin typeface="Arial"/>
                <a:ea typeface="+mn-ea"/>
              </a:defRPr>
            </a:lvl1pPr>
          </a:lstStyle>
          <a:p>
            <a:pPr>
              <a:defRPr/>
            </a:pPr>
            <a:r>
              <a:rPr lang="nb-NO" dirty="0"/>
              <a:t>© SASB</a:t>
            </a:r>
            <a:endParaRPr lang="de-DE" dirty="0"/>
          </a:p>
        </p:txBody>
      </p:sp>
      <p:sp>
        <p:nvSpPr>
          <p:cNvPr id="11" name="Slide Number Placeholder 5"/>
          <p:cNvSpPr>
            <a:spLocks noGrp="1"/>
          </p:cNvSpPr>
          <p:nvPr>
            <p:ph type="sldNum" sz="quarter" idx="4"/>
          </p:nvPr>
        </p:nvSpPr>
        <p:spPr>
          <a:xfrm>
            <a:off x="609601" y="6464300"/>
            <a:ext cx="402167" cy="228600"/>
          </a:xfrm>
          <a:prstGeom prst="rect">
            <a:avLst/>
          </a:prstGeom>
        </p:spPr>
        <p:txBody>
          <a:bodyPr vert="horz" wrap="square" lIns="0" tIns="0" rIns="0" bIns="0" numCol="1" anchor="t" anchorCtr="0" compatLnSpc="1">
            <a:prstTxWarp prst="textNoShape">
              <a:avLst/>
            </a:prstTxWarp>
          </a:bodyPr>
          <a:lstStyle>
            <a:lvl1pPr>
              <a:defRPr sz="800"/>
            </a:lvl1pPr>
          </a:lstStyle>
          <a:p>
            <a:fld id="{6B1A2200-0D14-442A-9019-362A45E8CD53}" type="slidenum">
              <a:rPr lang="en-US"/>
              <a:pPr/>
              <a:t>‹#›</a:t>
            </a:fld>
            <a:endParaRPr lang="en-US" dirty="0"/>
          </a:p>
        </p:txBody>
      </p:sp>
    </p:spTree>
    <p:extLst>
      <p:ext uri="{BB962C8B-B14F-4D97-AF65-F5344CB8AC3E}">
        <p14:creationId xmlns:p14="http://schemas.microsoft.com/office/powerpoint/2010/main" val="14613969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9"/>
          <p:cNvPicPr>
            <a:picLocks noChangeAspect="1"/>
          </p:cNvPicPr>
          <p:nvPr userDrawn="1"/>
        </p:nvPicPr>
        <p:blipFill rotWithShape="1">
          <a:blip r:embed="rId2">
            <a:alphaModFix amt="19000"/>
            <a:extLst>
              <a:ext uri="{28A0092B-C50C-407E-A947-70E740481C1C}">
                <a14:useLocalDpi xmlns:a14="http://schemas.microsoft.com/office/drawing/2010/main" val="0"/>
              </a:ext>
            </a:extLst>
          </a:blip>
          <a:srcRect r="19681" b="26051"/>
          <a:stretch/>
        </p:blipFill>
        <p:spPr bwMode="auto">
          <a:xfrm>
            <a:off x="3429470" y="2371528"/>
            <a:ext cx="8744199" cy="4664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615121" y="301625"/>
            <a:ext cx="2389128" cy="1801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hasCustomPrompt="1"/>
          </p:nvPr>
        </p:nvSpPr>
        <p:spPr>
          <a:xfrm>
            <a:off x="609600" y="3429000"/>
            <a:ext cx="10972800" cy="1143000"/>
          </a:xfrm>
        </p:spPr>
        <p:txBody>
          <a:bodyPr/>
          <a:lstStyle>
            <a:lvl1pPr>
              <a:lnSpc>
                <a:spcPts val="4000"/>
              </a:lnSpc>
              <a:defRPr sz="3600"/>
            </a:lvl1pPr>
          </a:lstStyle>
          <a:p>
            <a:r>
              <a:rPr lang="en-US" dirty="0"/>
              <a:t>Click to Edit Master Title Style</a:t>
            </a:r>
          </a:p>
        </p:txBody>
      </p:sp>
      <p:sp>
        <p:nvSpPr>
          <p:cNvPr id="3" name="Subtitle 2"/>
          <p:cNvSpPr>
            <a:spLocks noGrp="1"/>
          </p:cNvSpPr>
          <p:nvPr>
            <p:ph type="subTitle" idx="1" hasCustomPrompt="1"/>
          </p:nvPr>
        </p:nvSpPr>
        <p:spPr>
          <a:xfrm>
            <a:off x="609600" y="4572000"/>
            <a:ext cx="8132064" cy="1752600"/>
          </a:xfrm>
        </p:spPr>
        <p:txBody>
          <a:bodyPr/>
          <a:lstStyle>
            <a:lvl1pPr marL="0" indent="0" algn="l">
              <a:spcAft>
                <a:spcPts val="0"/>
              </a:spcAft>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6" name="Subtitle 2"/>
          <p:cNvSpPr txBox="1">
            <a:spLocks/>
          </p:cNvSpPr>
          <p:nvPr userDrawn="1"/>
        </p:nvSpPr>
        <p:spPr bwMode="auto">
          <a:xfrm>
            <a:off x="609601" y="6167608"/>
            <a:ext cx="8132233" cy="58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defTabSz="457200" fontAlgn="base">
              <a:spcBef>
                <a:spcPct val="0"/>
              </a:spcBef>
              <a:spcAft>
                <a:spcPct val="0"/>
              </a:spcAft>
              <a:defRPr/>
            </a:pPr>
            <a:endParaRPr lang="en-US" sz="1400" i="1" dirty="0">
              <a:solidFill>
                <a:srgbClr val="000000"/>
              </a:solidFill>
              <a:ea typeface="ＭＳ Ｐゴシック" pitchFamily="-106" charset="-128"/>
            </a:endParaRPr>
          </a:p>
          <a:p>
            <a:pPr defTabSz="457200" fontAlgn="base">
              <a:spcBef>
                <a:spcPct val="0"/>
              </a:spcBef>
              <a:spcAft>
                <a:spcPct val="0"/>
              </a:spcAft>
              <a:defRPr/>
            </a:pPr>
            <a:r>
              <a:rPr lang="en-US" sz="1400" i="1" dirty="0">
                <a:solidFill>
                  <a:srgbClr val="000000"/>
                </a:solidFill>
                <a:ea typeface="ＭＳ Ｐゴシック" pitchFamily="-106" charset="-128"/>
              </a:rPr>
              <a:t>© 2017 SASB™</a:t>
            </a:r>
          </a:p>
        </p:txBody>
      </p:sp>
    </p:spTree>
    <p:extLst>
      <p:ext uri="{BB962C8B-B14F-4D97-AF65-F5344CB8AC3E}">
        <p14:creationId xmlns:p14="http://schemas.microsoft.com/office/powerpoint/2010/main" val="6739802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000"/>
            </a:lvl1pPr>
          </a:lstStyle>
          <a:p>
            <a:r>
              <a:rPr lang="en-US" dirty="0"/>
              <a:t>Click to Edit Master Title Style</a:t>
            </a:r>
          </a:p>
        </p:txBody>
      </p:sp>
      <p:sp>
        <p:nvSpPr>
          <p:cNvPr id="3" name="Content Placeholder 2"/>
          <p:cNvSpPr>
            <a:spLocks noGrp="1"/>
          </p:cNvSpPr>
          <p:nvPr>
            <p:ph idx="1" hasCustomPrompt="1"/>
          </p:nvPr>
        </p:nvSpPr>
        <p:spPr/>
        <p:txBody>
          <a:bodyPr/>
          <a:lstStyle>
            <a:lvl1pP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p:cNvSpPr>
            <a:spLocks noGrp="1"/>
          </p:cNvSpPr>
          <p:nvPr>
            <p:ph type="dt" sz="half" idx="2"/>
          </p:nvPr>
        </p:nvSpPr>
        <p:spPr>
          <a:xfrm>
            <a:off x="5285317" y="6464300"/>
            <a:ext cx="1621367" cy="228600"/>
          </a:xfrm>
          <a:prstGeom prst="rect">
            <a:avLst/>
          </a:prstGeom>
        </p:spPr>
        <p:txBody>
          <a:bodyPr vert="horz" lIns="0" tIns="0" rIns="0" bIns="0" rtlCol="0" anchor="t" anchorCtr="0"/>
          <a:lstStyle>
            <a:lvl1pPr algn="l" fontAlgn="auto">
              <a:spcBef>
                <a:spcPts val="0"/>
              </a:spcBef>
              <a:spcAft>
                <a:spcPts val="0"/>
              </a:spcAft>
              <a:defRPr sz="800" cap="all" dirty="0">
                <a:solidFill>
                  <a:schemeClr val="tx1"/>
                </a:solidFill>
                <a:latin typeface="Arial"/>
                <a:ea typeface="+mn-ea"/>
              </a:defRPr>
            </a:lvl1pPr>
          </a:lstStyle>
          <a:p>
            <a:pPr>
              <a:defRPr/>
            </a:pPr>
            <a:fld id="{74154CAE-BC5B-F348-A389-121074064FDE}" type="datetime1">
              <a:rPr lang="en-US" smtClean="0">
                <a:solidFill>
                  <a:srgbClr val="000000"/>
                </a:solidFill>
              </a:rPr>
              <a:pPr>
                <a:defRPr/>
              </a:pPr>
              <a:t>10/3/2019</a:t>
            </a:fld>
            <a:endParaRPr lang="en-US">
              <a:solidFill>
                <a:srgbClr val="000000"/>
              </a:solidFill>
            </a:endParaRPr>
          </a:p>
        </p:txBody>
      </p:sp>
      <p:sp>
        <p:nvSpPr>
          <p:cNvPr id="10" name="Footer Placeholder 4"/>
          <p:cNvSpPr>
            <a:spLocks noGrp="1"/>
          </p:cNvSpPr>
          <p:nvPr>
            <p:ph type="ftr" sz="quarter" idx="3"/>
          </p:nvPr>
        </p:nvSpPr>
        <p:spPr>
          <a:xfrm>
            <a:off x="9020098" y="6464301"/>
            <a:ext cx="1427769" cy="140203"/>
          </a:xfrm>
          <a:prstGeom prst="rect">
            <a:avLst/>
          </a:prstGeom>
        </p:spPr>
        <p:txBody>
          <a:bodyPr vert="horz" lIns="0" tIns="0" rIns="0" bIns="0" rtlCol="0" anchor="t" anchorCtr="0"/>
          <a:lstStyle>
            <a:lvl1pPr algn="r" fontAlgn="auto">
              <a:spcBef>
                <a:spcPts val="0"/>
              </a:spcBef>
              <a:spcAft>
                <a:spcPts val="0"/>
              </a:spcAft>
              <a:defRPr sz="800" cap="all" dirty="0">
                <a:solidFill>
                  <a:schemeClr val="tx1"/>
                </a:solidFill>
                <a:latin typeface="Arial"/>
                <a:ea typeface="+mn-ea"/>
              </a:defRPr>
            </a:lvl1pPr>
          </a:lstStyle>
          <a:p>
            <a:pPr>
              <a:defRPr/>
            </a:pPr>
            <a:r>
              <a:rPr lang="de-DE">
                <a:solidFill>
                  <a:srgbClr val="000000"/>
                </a:solidFill>
              </a:rPr>
              <a:t>© SASB</a:t>
            </a:r>
          </a:p>
        </p:txBody>
      </p:sp>
      <p:sp>
        <p:nvSpPr>
          <p:cNvPr id="11" name="Slide Number Placeholder 5"/>
          <p:cNvSpPr>
            <a:spLocks noGrp="1"/>
          </p:cNvSpPr>
          <p:nvPr>
            <p:ph type="sldNum" sz="quarter" idx="4"/>
          </p:nvPr>
        </p:nvSpPr>
        <p:spPr>
          <a:xfrm>
            <a:off x="609601" y="6464300"/>
            <a:ext cx="402167" cy="228600"/>
          </a:xfrm>
          <a:prstGeom prst="rect">
            <a:avLst/>
          </a:prstGeom>
        </p:spPr>
        <p:txBody>
          <a:bodyPr vert="horz" wrap="square" lIns="0" tIns="0" rIns="0" bIns="0" numCol="1" anchor="t" anchorCtr="0" compatLnSpc="1">
            <a:prstTxWarp prst="textNoShape">
              <a:avLst/>
            </a:prstTxWarp>
          </a:bodyPr>
          <a:lstStyle>
            <a:lvl1pPr>
              <a:defRPr sz="800"/>
            </a:lvl1pPr>
          </a:lstStyle>
          <a:p>
            <a:fld id="{6B1A2200-0D14-442A-9019-362A45E8CD53}"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36305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a:t>
            </a:r>
          </a:p>
        </p:txBody>
      </p:sp>
      <p:sp>
        <p:nvSpPr>
          <p:cNvPr id="8" name="Date Placeholder 3"/>
          <p:cNvSpPr>
            <a:spLocks noGrp="1"/>
          </p:cNvSpPr>
          <p:nvPr>
            <p:ph type="dt" sz="half" idx="2"/>
          </p:nvPr>
        </p:nvSpPr>
        <p:spPr>
          <a:xfrm>
            <a:off x="5285317" y="6464300"/>
            <a:ext cx="1621367" cy="228600"/>
          </a:xfrm>
          <a:prstGeom prst="rect">
            <a:avLst/>
          </a:prstGeom>
        </p:spPr>
        <p:txBody>
          <a:bodyPr vert="horz" lIns="0" tIns="0" rIns="0" bIns="0" rtlCol="0" anchor="t" anchorCtr="0"/>
          <a:lstStyle>
            <a:lvl1pPr algn="l" fontAlgn="auto">
              <a:spcBef>
                <a:spcPts val="0"/>
              </a:spcBef>
              <a:spcAft>
                <a:spcPts val="0"/>
              </a:spcAft>
              <a:defRPr sz="800" cap="all" dirty="0">
                <a:solidFill>
                  <a:schemeClr val="tx1"/>
                </a:solidFill>
                <a:latin typeface="Arial"/>
                <a:ea typeface="+mn-ea"/>
              </a:defRPr>
            </a:lvl1pPr>
          </a:lstStyle>
          <a:p>
            <a:pPr>
              <a:defRPr/>
            </a:pPr>
            <a:fld id="{844F8110-6696-DB43-9D65-1942DD5C60A9}" type="datetime1">
              <a:rPr lang="en-US" smtClean="0">
                <a:solidFill>
                  <a:srgbClr val="000000"/>
                </a:solidFill>
              </a:rPr>
              <a:pPr>
                <a:defRPr/>
              </a:pPr>
              <a:t>10/3/2019</a:t>
            </a:fld>
            <a:endParaRPr lang="en-US">
              <a:solidFill>
                <a:srgbClr val="000000"/>
              </a:solidFill>
            </a:endParaRPr>
          </a:p>
        </p:txBody>
      </p:sp>
      <p:sp>
        <p:nvSpPr>
          <p:cNvPr id="9" name="Footer Placeholder 4"/>
          <p:cNvSpPr>
            <a:spLocks noGrp="1"/>
          </p:cNvSpPr>
          <p:nvPr>
            <p:ph type="ftr" sz="quarter" idx="3"/>
          </p:nvPr>
        </p:nvSpPr>
        <p:spPr>
          <a:xfrm>
            <a:off x="9020098" y="6464300"/>
            <a:ext cx="1427769" cy="228600"/>
          </a:xfrm>
          <a:prstGeom prst="rect">
            <a:avLst/>
          </a:prstGeom>
        </p:spPr>
        <p:txBody>
          <a:bodyPr vert="horz" lIns="0" tIns="0" rIns="0" bIns="0" rtlCol="0" anchor="t" anchorCtr="0"/>
          <a:lstStyle>
            <a:lvl1pPr algn="r" fontAlgn="auto">
              <a:spcBef>
                <a:spcPts val="0"/>
              </a:spcBef>
              <a:spcAft>
                <a:spcPts val="0"/>
              </a:spcAft>
              <a:defRPr sz="800" cap="all" dirty="0">
                <a:solidFill>
                  <a:schemeClr val="tx1"/>
                </a:solidFill>
                <a:latin typeface="Arial"/>
                <a:ea typeface="+mn-ea"/>
              </a:defRPr>
            </a:lvl1pPr>
          </a:lstStyle>
          <a:p>
            <a:pPr>
              <a:defRPr/>
            </a:pPr>
            <a:r>
              <a:rPr lang="de-DE">
                <a:solidFill>
                  <a:srgbClr val="000000"/>
                </a:solidFill>
              </a:rPr>
              <a:t>© SASB</a:t>
            </a:r>
          </a:p>
        </p:txBody>
      </p:sp>
      <p:sp>
        <p:nvSpPr>
          <p:cNvPr id="10" name="Slide Number Placeholder 5"/>
          <p:cNvSpPr>
            <a:spLocks noGrp="1"/>
          </p:cNvSpPr>
          <p:nvPr>
            <p:ph type="sldNum" sz="quarter" idx="4"/>
          </p:nvPr>
        </p:nvSpPr>
        <p:spPr>
          <a:xfrm>
            <a:off x="609601" y="6464300"/>
            <a:ext cx="402167" cy="228600"/>
          </a:xfrm>
          <a:prstGeom prst="rect">
            <a:avLst/>
          </a:prstGeom>
        </p:spPr>
        <p:txBody>
          <a:bodyPr vert="horz" wrap="square" lIns="0" tIns="0" rIns="0" bIns="0" numCol="1" anchor="t" anchorCtr="0" compatLnSpc="1">
            <a:prstTxWarp prst="textNoShape">
              <a:avLst/>
            </a:prstTxWarp>
          </a:bodyPr>
          <a:lstStyle>
            <a:lvl1pPr>
              <a:defRPr sz="800"/>
            </a:lvl1pPr>
          </a:lstStyle>
          <a:p>
            <a:fld id="{6B1A2200-0D14-442A-9019-362A45E8CD53}"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218752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p:cNvSpPr>
            <a:spLocks noGrp="1"/>
          </p:cNvSpPr>
          <p:nvPr>
            <p:ph type="dt" sz="half" idx="2"/>
          </p:nvPr>
        </p:nvSpPr>
        <p:spPr>
          <a:xfrm>
            <a:off x="5285317" y="6464300"/>
            <a:ext cx="1621367" cy="228600"/>
          </a:xfrm>
          <a:prstGeom prst="rect">
            <a:avLst/>
          </a:prstGeom>
        </p:spPr>
        <p:txBody>
          <a:bodyPr vert="horz" lIns="0" tIns="0" rIns="0" bIns="0" rtlCol="0" anchor="t" anchorCtr="0"/>
          <a:lstStyle>
            <a:lvl1pPr algn="l" fontAlgn="auto">
              <a:spcBef>
                <a:spcPts val="0"/>
              </a:spcBef>
              <a:spcAft>
                <a:spcPts val="0"/>
              </a:spcAft>
              <a:defRPr sz="800" cap="all" dirty="0">
                <a:solidFill>
                  <a:schemeClr val="tx1"/>
                </a:solidFill>
                <a:latin typeface="Arial"/>
                <a:ea typeface="+mn-ea"/>
              </a:defRPr>
            </a:lvl1pPr>
          </a:lstStyle>
          <a:p>
            <a:pPr>
              <a:defRPr/>
            </a:pPr>
            <a:fld id="{1389B39E-1AEE-2F4C-A672-C2F24AA52DA6}" type="datetime1">
              <a:rPr lang="en-US" smtClean="0">
                <a:solidFill>
                  <a:srgbClr val="000000"/>
                </a:solidFill>
              </a:rPr>
              <a:pPr>
                <a:defRPr/>
              </a:pPr>
              <a:t>10/3/2019</a:t>
            </a:fld>
            <a:endParaRPr lang="en-US">
              <a:solidFill>
                <a:srgbClr val="000000"/>
              </a:solidFill>
            </a:endParaRPr>
          </a:p>
        </p:txBody>
      </p:sp>
      <p:sp>
        <p:nvSpPr>
          <p:cNvPr id="6" name="Footer Placeholder 4"/>
          <p:cNvSpPr>
            <a:spLocks noGrp="1"/>
          </p:cNvSpPr>
          <p:nvPr>
            <p:ph type="ftr" sz="quarter" idx="3"/>
          </p:nvPr>
        </p:nvSpPr>
        <p:spPr>
          <a:xfrm>
            <a:off x="9020098" y="6464300"/>
            <a:ext cx="1427769" cy="228600"/>
          </a:xfrm>
          <a:prstGeom prst="rect">
            <a:avLst/>
          </a:prstGeom>
        </p:spPr>
        <p:txBody>
          <a:bodyPr vert="horz" lIns="0" tIns="0" rIns="0" bIns="0" rtlCol="0" anchor="t" anchorCtr="0"/>
          <a:lstStyle>
            <a:lvl1pPr algn="r" fontAlgn="auto">
              <a:spcBef>
                <a:spcPts val="0"/>
              </a:spcBef>
              <a:spcAft>
                <a:spcPts val="0"/>
              </a:spcAft>
              <a:defRPr sz="800" cap="all" dirty="0">
                <a:solidFill>
                  <a:schemeClr val="tx1"/>
                </a:solidFill>
                <a:latin typeface="Arial"/>
                <a:ea typeface="+mn-ea"/>
              </a:defRPr>
            </a:lvl1pPr>
          </a:lstStyle>
          <a:p>
            <a:pPr>
              <a:defRPr/>
            </a:pPr>
            <a:r>
              <a:rPr lang="de-DE">
                <a:solidFill>
                  <a:srgbClr val="000000"/>
                </a:solidFill>
              </a:rPr>
              <a:t>© SASB</a:t>
            </a:r>
          </a:p>
        </p:txBody>
      </p:sp>
      <p:sp>
        <p:nvSpPr>
          <p:cNvPr id="9" name="Slide Number Placeholder 5"/>
          <p:cNvSpPr>
            <a:spLocks noGrp="1"/>
          </p:cNvSpPr>
          <p:nvPr>
            <p:ph type="sldNum" sz="quarter" idx="4"/>
          </p:nvPr>
        </p:nvSpPr>
        <p:spPr>
          <a:xfrm>
            <a:off x="609601" y="6464300"/>
            <a:ext cx="402167" cy="228600"/>
          </a:xfrm>
          <a:prstGeom prst="rect">
            <a:avLst/>
          </a:prstGeom>
        </p:spPr>
        <p:txBody>
          <a:bodyPr vert="horz" wrap="square" lIns="0" tIns="0" rIns="0" bIns="0" numCol="1" anchor="t" anchorCtr="0" compatLnSpc="1">
            <a:prstTxWarp prst="textNoShape">
              <a:avLst/>
            </a:prstTxWarp>
          </a:bodyPr>
          <a:lstStyle>
            <a:lvl1pPr>
              <a:defRPr sz="800"/>
            </a:lvl1pPr>
          </a:lstStyle>
          <a:p>
            <a:fld id="{6B1A2200-0D14-442A-9019-362A45E8CD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843016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000"/>
            </a:lvl1pPr>
          </a:lstStyle>
          <a:p>
            <a:r>
              <a:rPr lang="en-US" dirty="0"/>
              <a:t>Click to Edit Master Title Style</a:t>
            </a:r>
          </a:p>
        </p:txBody>
      </p:sp>
      <p:sp>
        <p:nvSpPr>
          <p:cNvPr id="3" name="Content Placeholder 2"/>
          <p:cNvSpPr>
            <a:spLocks noGrp="1"/>
          </p:cNvSpPr>
          <p:nvPr>
            <p:ph idx="1" hasCustomPrompt="1"/>
          </p:nvPr>
        </p:nvSpPr>
        <p:spPr/>
        <p:txBody>
          <a:bodyPr/>
          <a:lstStyle>
            <a:lvl1pP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p:cNvSpPr>
            <a:spLocks noGrp="1"/>
          </p:cNvSpPr>
          <p:nvPr>
            <p:ph type="dt" sz="half" idx="2"/>
          </p:nvPr>
        </p:nvSpPr>
        <p:spPr>
          <a:xfrm>
            <a:off x="5285317" y="6464300"/>
            <a:ext cx="1621367" cy="228600"/>
          </a:xfrm>
          <a:prstGeom prst="rect">
            <a:avLst/>
          </a:prstGeom>
        </p:spPr>
        <p:txBody>
          <a:bodyPr vert="horz" lIns="0" tIns="0" rIns="0" bIns="0" rtlCol="0" anchor="t" anchorCtr="0"/>
          <a:lstStyle>
            <a:lvl1pPr algn="l" fontAlgn="auto">
              <a:spcBef>
                <a:spcPts val="0"/>
              </a:spcBef>
              <a:spcAft>
                <a:spcPts val="0"/>
              </a:spcAft>
              <a:defRPr sz="800" cap="all" dirty="0">
                <a:solidFill>
                  <a:schemeClr val="tx1"/>
                </a:solidFill>
                <a:latin typeface="Arial"/>
                <a:ea typeface="+mn-ea"/>
              </a:defRPr>
            </a:lvl1pPr>
          </a:lstStyle>
          <a:p>
            <a:pPr>
              <a:defRPr/>
            </a:pPr>
            <a:fld id="{C6961991-14A0-42D2-8313-FF31ABD18EEB}" type="datetime1">
              <a:rPr lang="en-US" smtClean="0"/>
              <a:t>10/3/2019</a:t>
            </a:fld>
            <a:endParaRPr lang="en-US" dirty="0"/>
          </a:p>
        </p:txBody>
      </p:sp>
      <p:sp>
        <p:nvSpPr>
          <p:cNvPr id="10" name="Footer Placeholder 4"/>
          <p:cNvSpPr>
            <a:spLocks noGrp="1"/>
          </p:cNvSpPr>
          <p:nvPr>
            <p:ph type="ftr" sz="quarter" idx="3"/>
          </p:nvPr>
        </p:nvSpPr>
        <p:spPr>
          <a:xfrm>
            <a:off x="9020098" y="6464301"/>
            <a:ext cx="1427769" cy="140203"/>
          </a:xfrm>
          <a:prstGeom prst="rect">
            <a:avLst/>
          </a:prstGeom>
        </p:spPr>
        <p:txBody>
          <a:bodyPr vert="horz" lIns="0" tIns="0" rIns="0" bIns="0" rtlCol="0" anchor="t" anchorCtr="0"/>
          <a:lstStyle>
            <a:lvl1pPr algn="r" fontAlgn="auto">
              <a:spcBef>
                <a:spcPts val="0"/>
              </a:spcBef>
              <a:spcAft>
                <a:spcPts val="0"/>
              </a:spcAft>
              <a:defRPr sz="800" cap="all" dirty="0">
                <a:solidFill>
                  <a:schemeClr val="tx1"/>
                </a:solidFill>
                <a:latin typeface="Arial"/>
                <a:ea typeface="+mn-ea"/>
              </a:defRPr>
            </a:lvl1pPr>
          </a:lstStyle>
          <a:p>
            <a:pPr>
              <a:defRPr/>
            </a:pPr>
            <a:r>
              <a:rPr lang="de-DE"/>
              <a:t>© SASB</a:t>
            </a:r>
            <a:endParaRPr lang="de-DE" dirty="0"/>
          </a:p>
        </p:txBody>
      </p:sp>
      <p:sp>
        <p:nvSpPr>
          <p:cNvPr id="11" name="Slide Number Placeholder 5"/>
          <p:cNvSpPr>
            <a:spLocks noGrp="1"/>
          </p:cNvSpPr>
          <p:nvPr>
            <p:ph type="sldNum" sz="quarter" idx="4"/>
          </p:nvPr>
        </p:nvSpPr>
        <p:spPr>
          <a:xfrm>
            <a:off x="609601" y="6464300"/>
            <a:ext cx="402167" cy="228600"/>
          </a:xfrm>
          <a:prstGeom prst="rect">
            <a:avLst/>
          </a:prstGeom>
        </p:spPr>
        <p:txBody>
          <a:bodyPr vert="horz" wrap="square" lIns="0" tIns="0" rIns="0" bIns="0" numCol="1" anchor="t" anchorCtr="0" compatLnSpc="1">
            <a:prstTxWarp prst="textNoShape">
              <a:avLst/>
            </a:prstTxWarp>
          </a:bodyPr>
          <a:lstStyle>
            <a:lvl1pPr>
              <a:defRPr sz="800"/>
            </a:lvl1pPr>
          </a:lstStyle>
          <a:p>
            <a:fld id="{6B1A2200-0D14-442A-9019-362A45E8CD53}" type="slidenum">
              <a:rPr lang="en-US"/>
              <a:pPr/>
              <a:t>‹#›</a:t>
            </a:fld>
            <a:endParaRPr lang="en-US" dirty="0"/>
          </a:p>
        </p:txBody>
      </p:sp>
    </p:spTree>
    <p:extLst>
      <p:ext uri="{BB962C8B-B14F-4D97-AF65-F5344CB8AC3E}">
        <p14:creationId xmlns:p14="http://schemas.microsoft.com/office/powerpoint/2010/main" val="12061467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pic>
        <p:nvPicPr>
          <p:cNvPr id="8" name="Picture 9"/>
          <p:cNvPicPr>
            <a:picLocks noChangeAspect="1"/>
          </p:cNvPicPr>
          <p:nvPr userDrawn="1"/>
        </p:nvPicPr>
        <p:blipFill rotWithShape="1">
          <a:blip r:embed="rId2" cstate="screen">
            <a:alphaModFix amt="19000"/>
            <a:extLst>
              <a:ext uri="{28A0092B-C50C-407E-A947-70E740481C1C}">
                <a14:useLocalDpi xmlns:a14="http://schemas.microsoft.com/office/drawing/2010/main"/>
              </a:ext>
            </a:extLst>
          </a:blip>
          <a:srcRect/>
          <a:stretch/>
        </p:blipFill>
        <p:spPr bwMode="auto">
          <a:xfrm>
            <a:off x="3429469" y="2387250"/>
            <a:ext cx="8762531" cy="4486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hasCustomPrompt="1"/>
          </p:nvPr>
        </p:nvSpPr>
        <p:spPr>
          <a:xfrm>
            <a:off x="609600" y="3429000"/>
            <a:ext cx="10972800" cy="1143000"/>
          </a:xfrm>
        </p:spPr>
        <p:txBody>
          <a:bodyPr/>
          <a:lstStyle>
            <a:lvl1pPr>
              <a:lnSpc>
                <a:spcPts val="4000"/>
              </a:lnSpc>
              <a:defRPr sz="3600"/>
            </a:lvl1pPr>
          </a:lstStyle>
          <a:p>
            <a:r>
              <a:rPr lang="en-US" dirty="0"/>
              <a:t>Click to Edit Master Title Style</a:t>
            </a:r>
          </a:p>
        </p:txBody>
      </p:sp>
    </p:spTree>
    <p:extLst>
      <p:ext uri="{BB962C8B-B14F-4D97-AF65-F5344CB8AC3E}">
        <p14:creationId xmlns:p14="http://schemas.microsoft.com/office/powerpoint/2010/main" val="3342118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324BE5-2C98-42ED-BD60-9AAB35DE59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614FF73-6743-4955-9CC4-FD9D0C978AF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BED6E08-93A4-4BED-B661-6764A9F9540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C10E985-A3CD-491A-B856-8E6567D510CA}"/>
              </a:ext>
            </a:extLst>
          </p:cNvPr>
          <p:cNvSpPr>
            <a:spLocks noGrp="1"/>
          </p:cNvSpPr>
          <p:nvPr>
            <p:ph type="dt" sz="half" idx="10"/>
          </p:nvPr>
        </p:nvSpPr>
        <p:spPr/>
        <p:txBody>
          <a:bodyPr/>
          <a:lstStyle/>
          <a:p>
            <a:fld id="{ECABA4F0-9BD4-4233-990F-9941841F5DC8}" type="datetimeFigureOut">
              <a:rPr lang="en-US" smtClean="0"/>
              <a:t>10/3/2019</a:t>
            </a:fld>
            <a:endParaRPr lang="en-US"/>
          </a:p>
        </p:txBody>
      </p:sp>
      <p:sp>
        <p:nvSpPr>
          <p:cNvPr id="6" name="Footer Placeholder 5">
            <a:extLst>
              <a:ext uri="{FF2B5EF4-FFF2-40B4-BE49-F238E27FC236}">
                <a16:creationId xmlns:a16="http://schemas.microsoft.com/office/drawing/2014/main" xmlns="" id="{13FA08AA-8F60-4C24-837B-CC56088E8B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B262EAA-8EDA-4B52-AFDF-CB12AF3343BA}"/>
              </a:ext>
            </a:extLst>
          </p:cNvPr>
          <p:cNvSpPr>
            <a:spLocks noGrp="1"/>
          </p:cNvSpPr>
          <p:nvPr>
            <p:ph type="sldNum" sz="quarter" idx="12"/>
          </p:nvPr>
        </p:nvSpPr>
        <p:spPr/>
        <p:txBody>
          <a:bodyPr/>
          <a:lstStyle/>
          <a:p>
            <a:fld id="{4FCC832C-7468-4D62-9D38-8C2FA58233AD}" type="slidenum">
              <a:rPr lang="en-US" smtClean="0"/>
              <a:t>‹#›</a:t>
            </a:fld>
            <a:endParaRPr lang="en-US"/>
          </a:p>
        </p:txBody>
      </p:sp>
    </p:spTree>
    <p:extLst>
      <p:ext uri="{BB962C8B-B14F-4D97-AF65-F5344CB8AC3E}">
        <p14:creationId xmlns:p14="http://schemas.microsoft.com/office/powerpoint/2010/main" val="26591857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000"/>
            </a:lvl1pPr>
          </a:lstStyle>
          <a:p>
            <a:r>
              <a:rPr lang="en-US" dirty="0"/>
              <a:t>Click to Edit Master Title Style</a:t>
            </a:r>
          </a:p>
        </p:txBody>
      </p:sp>
      <p:sp>
        <p:nvSpPr>
          <p:cNvPr id="3" name="Content Placeholder 2"/>
          <p:cNvSpPr>
            <a:spLocks noGrp="1"/>
          </p:cNvSpPr>
          <p:nvPr>
            <p:ph idx="1" hasCustomPrompt="1"/>
          </p:nvPr>
        </p:nvSpPr>
        <p:spPr/>
        <p:txBody>
          <a:bodyPr/>
          <a:lstStyle>
            <a:lvl1pP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p:cNvSpPr>
            <a:spLocks noGrp="1"/>
          </p:cNvSpPr>
          <p:nvPr>
            <p:ph type="dt" sz="half" idx="2"/>
          </p:nvPr>
        </p:nvSpPr>
        <p:spPr>
          <a:xfrm>
            <a:off x="5285317" y="6464300"/>
            <a:ext cx="1621367" cy="228600"/>
          </a:xfrm>
          <a:prstGeom prst="rect">
            <a:avLst/>
          </a:prstGeom>
        </p:spPr>
        <p:txBody>
          <a:bodyPr vert="horz" lIns="0" tIns="0" rIns="0" bIns="0" rtlCol="0" anchor="t" anchorCtr="0"/>
          <a:lstStyle>
            <a:lvl1pPr algn="l" fontAlgn="auto">
              <a:spcBef>
                <a:spcPts val="0"/>
              </a:spcBef>
              <a:spcAft>
                <a:spcPts val="0"/>
              </a:spcAft>
              <a:defRPr sz="800" cap="all" dirty="0">
                <a:solidFill>
                  <a:schemeClr val="tx1"/>
                </a:solidFill>
                <a:latin typeface="Arial"/>
                <a:ea typeface="+mn-ea"/>
              </a:defRPr>
            </a:lvl1pPr>
          </a:lstStyle>
          <a:p>
            <a:pPr>
              <a:defRPr/>
            </a:pPr>
            <a:fld id="{2E6F7814-B15D-414B-A48B-2E8DFA90B11D}" type="datetime1">
              <a:rPr lang="en-US" smtClean="0"/>
              <a:t>10/3/2019</a:t>
            </a:fld>
            <a:endParaRPr lang="en-US" dirty="0"/>
          </a:p>
        </p:txBody>
      </p:sp>
      <p:sp>
        <p:nvSpPr>
          <p:cNvPr id="10" name="Footer Placeholder 4"/>
          <p:cNvSpPr>
            <a:spLocks noGrp="1"/>
          </p:cNvSpPr>
          <p:nvPr>
            <p:ph type="ftr" sz="quarter" idx="3"/>
          </p:nvPr>
        </p:nvSpPr>
        <p:spPr>
          <a:xfrm>
            <a:off x="9020098" y="6464301"/>
            <a:ext cx="1427769" cy="140203"/>
          </a:xfrm>
          <a:prstGeom prst="rect">
            <a:avLst/>
          </a:prstGeom>
        </p:spPr>
        <p:txBody>
          <a:bodyPr vert="horz" lIns="0" tIns="0" rIns="0" bIns="0" rtlCol="0" anchor="t" anchorCtr="0"/>
          <a:lstStyle>
            <a:lvl1pPr algn="r" fontAlgn="auto">
              <a:spcBef>
                <a:spcPts val="0"/>
              </a:spcBef>
              <a:spcAft>
                <a:spcPts val="0"/>
              </a:spcAft>
              <a:defRPr sz="800" cap="all" dirty="0">
                <a:solidFill>
                  <a:schemeClr val="tx1"/>
                </a:solidFill>
                <a:latin typeface="Arial"/>
                <a:ea typeface="+mn-ea"/>
              </a:defRPr>
            </a:lvl1pPr>
          </a:lstStyle>
          <a:p>
            <a:pPr>
              <a:defRPr/>
            </a:pPr>
            <a:r>
              <a:rPr lang="nb-NO" dirty="0"/>
              <a:t>© SASB</a:t>
            </a:r>
            <a:endParaRPr lang="de-DE" dirty="0"/>
          </a:p>
        </p:txBody>
      </p:sp>
      <p:sp>
        <p:nvSpPr>
          <p:cNvPr id="11" name="Slide Number Placeholder 5"/>
          <p:cNvSpPr>
            <a:spLocks noGrp="1"/>
          </p:cNvSpPr>
          <p:nvPr>
            <p:ph type="sldNum" sz="quarter" idx="4"/>
          </p:nvPr>
        </p:nvSpPr>
        <p:spPr>
          <a:xfrm>
            <a:off x="609601" y="6464300"/>
            <a:ext cx="402167" cy="228600"/>
          </a:xfrm>
          <a:prstGeom prst="rect">
            <a:avLst/>
          </a:prstGeom>
        </p:spPr>
        <p:txBody>
          <a:bodyPr vert="horz" wrap="square" lIns="0" tIns="0" rIns="0" bIns="0" numCol="1" anchor="t" anchorCtr="0" compatLnSpc="1">
            <a:prstTxWarp prst="textNoShape">
              <a:avLst/>
            </a:prstTxWarp>
          </a:bodyPr>
          <a:lstStyle>
            <a:lvl1pPr>
              <a:defRPr sz="800"/>
            </a:lvl1pPr>
          </a:lstStyle>
          <a:p>
            <a:fld id="{6B1A2200-0D14-442A-9019-362A45E8CD53}" type="slidenum">
              <a:rPr lang="en-US"/>
              <a:pPr/>
              <a:t>‹#›</a:t>
            </a:fld>
            <a:endParaRPr lang="en-US" dirty="0"/>
          </a:p>
        </p:txBody>
      </p:sp>
    </p:spTree>
    <p:extLst>
      <p:ext uri="{BB962C8B-B14F-4D97-AF65-F5344CB8AC3E}">
        <p14:creationId xmlns:p14="http://schemas.microsoft.com/office/powerpoint/2010/main" val="39722744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000"/>
            </a:lvl1pPr>
          </a:lstStyle>
          <a:p>
            <a:r>
              <a:rPr lang="en-US" dirty="0"/>
              <a:t>Click to Edit Master Title Style</a:t>
            </a:r>
          </a:p>
        </p:txBody>
      </p:sp>
      <p:sp>
        <p:nvSpPr>
          <p:cNvPr id="3" name="Content Placeholder 2"/>
          <p:cNvSpPr>
            <a:spLocks noGrp="1"/>
          </p:cNvSpPr>
          <p:nvPr>
            <p:ph idx="1" hasCustomPrompt="1"/>
          </p:nvPr>
        </p:nvSpPr>
        <p:spPr/>
        <p:txBody>
          <a:bodyPr/>
          <a:lstStyle>
            <a:lvl1pP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p:cNvSpPr>
            <a:spLocks noGrp="1"/>
          </p:cNvSpPr>
          <p:nvPr>
            <p:ph type="dt" sz="half" idx="2"/>
          </p:nvPr>
        </p:nvSpPr>
        <p:spPr>
          <a:xfrm>
            <a:off x="5285317" y="6464300"/>
            <a:ext cx="1621367" cy="228600"/>
          </a:xfrm>
          <a:prstGeom prst="rect">
            <a:avLst/>
          </a:prstGeom>
        </p:spPr>
        <p:txBody>
          <a:bodyPr vert="horz" lIns="0" tIns="0" rIns="0" bIns="0" rtlCol="0" anchor="t" anchorCtr="0"/>
          <a:lstStyle>
            <a:lvl1pPr algn="l" fontAlgn="auto">
              <a:spcBef>
                <a:spcPts val="0"/>
              </a:spcBef>
              <a:spcAft>
                <a:spcPts val="0"/>
              </a:spcAft>
              <a:defRPr sz="800" cap="all" dirty="0">
                <a:solidFill>
                  <a:schemeClr val="tx1"/>
                </a:solidFill>
                <a:latin typeface="Arial"/>
                <a:ea typeface="+mn-ea"/>
              </a:defRPr>
            </a:lvl1pPr>
          </a:lstStyle>
          <a:p>
            <a:pPr>
              <a:defRPr/>
            </a:pPr>
            <a:fld id="{1D000C0F-AE6E-442B-80EE-F981153C5CE2}" type="datetime1">
              <a:rPr lang="en-US" smtClean="0"/>
              <a:t>10/3/2019</a:t>
            </a:fld>
            <a:endParaRPr lang="en-US" dirty="0"/>
          </a:p>
        </p:txBody>
      </p:sp>
      <p:sp>
        <p:nvSpPr>
          <p:cNvPr id="10" name="Footer Placeholder 4"/>
          <p:cNvSpPr>
            <a:spLocks noGrp="1"/>
          </p:cNvSpPr>
          <p:nvPr>
            <p:ph type="ftr" sz="quarter" idx="3"/>
          </p:nvPr>
        </p:nvSpPr>
        <p:spPr>
          <a:xfrm>
            <a:off x="9020098" y="6464301"/>
            <a:ext cx="1427769" cy="140203"/>
          </a:xfrm>
          <a:prstGeom prst="rect">
            <a:avLst/>
          </a:prstGeom>
        </p:spPr>
        <p:txBody>
          <a:bodyPr vert="horz" lIns="0" tIns="0" rIns="0" bIns="0" rtlCol="0" anchor="t" anchorCtr="0"/>
          <a:lstStyle>
            <a:lvl1pPr algn="r" fontAlgn="auto">
              <a:spcBef>
                <a:spcPts val="0"/>
              </a:spcBef>
              <a:spcAft>
                <a:spcPts val="0"/>
              </a:spcAft>
              <a:defRPr sz="800" cap="all" dirty="0">
                <a:solidFill>
                  <a:schemeClr val="tx1"/>
                </a:solidFill>
                <a:latin typeface="Arial"/>
                <a:ea typeface="+mn-ea"/>
              </a:defRPr>
            </a:lvl1pPr>
          </a:lstStyle>
          <a:p>
            <a:pPr>
              <a:defRPr/>
            </a:pPr>
            <a:r>
              <a:rPr lang="nb-NO" dirty="0"/>
              <a:t>© SASB</a:t>
            </a:r>
            <a:endParaRPr lang="de-DE" dirty="0"/>
          </a:p>
        </p:txBody>
      </p:sp>
      <p:sp>
        <p:nvSpPr>
          <p:cNvPr id="11" name="Slide Number Placeholder 5"/>
          <p:cNvSpPr>
            <a:spLocks noGrp="1"/>
          </p:cNvSpPr>
          <p:nvPr>
            <p:ph type="sldNum" sz="quarter" idx="4"/>
          </p:nvPr>
        </p:nvSpPr>
        <p:spPr>
          <a:xfrm>
            <a:off x="609601" y="6464300"/>
            <a:ext cx="402167" cy="228600"/>
          </a:xfrm>
          <a:prstGeom prst="rect">
            <a:avLst/>
          </a:prstGeom>
        </p:spPr>
        <p:txBody>
          <a:bodyPr vert="horz" wrap="square" lIns="0" tIns="0" rIns="0" bIns="0" numCol="1" anchor="t" anchorCtr="0" compatLnSpc="1">
            <a:prstTxWarp prst="textNoShape">
              <a:avLst/>
            </a:prstTxWarp>
          </a:bodyPr>
          <a:lstStyle>
            <a:lvl1pPr>
              <a:defRPr sz="800"/>
            </a:lvl1pPr>
          </a:lstStyle>
          <a:p>
            <a:fld id="{6B1A2200-0D14-442A-9019-362A45E8CD53}" type="slidenum">
              <a:rPr lang="en-US"/>
              <a:pPr/>
              <a:t>‹#›</a:t>
            </a:fld>
            <a:endParaRPr lang="en-US" dirty="0"/>
          </a:p>
        </p:txBody>
      </p:sp>
    </p:spTree>
    <p:extLst>
      <p:ext uri="{BB962C8B-B14F-4D97-AF65-F5344CB8AC3E}">
        <p14:creationId xmlns:p14="http://schemas.microsoft.com/office/powerpoint/2010/main" val="38390647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Title Slide_Image 1">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42342" y="323378"/>
            <a:ext cx="1401108" cy="491257"/>
          </a:xfrm>
          <a:prstGeom prst="rect">
            <a:avLst/>
          </a:prstGeom>
        </p:spPr>
      </p:pic>
      <p:sp>
        <p:nvSpPr>
          <p:cNvPr id="10" name="TextBox 9"/>
          <p:cNvSpPr txBox="1"/>
          <p:nvPr userDrawn="1"/>
        </p:nvSpPr>
        <p:spPr>
          <a:xfrm>
            <a:off x="7698293" y="6286503"/>
            <a:ext cx="3872856" cy="571499"/>
          </a:xfrm>
          <a:prstGeom prst="rect">
            <a:avLst/>
          </a:prstGeom>
          <a:noFill/>
        </p:spPr>
        <p:txBody>
          <a:bodyPr wrap="none" lIns="0" tIns="0" rIns="0" bIns="0" rtlCol="0" anchor="ctr" anchorCtr="0">
            <a:noAutofit/>
          </a:bodyPr>
          <a:lstStyle/>
          <a:p>
            <a:pPr algn="r"/>
            <a:r>
              <a:rPr lang="en-US" sz="933" kern="1200" dirty="0">
                <a:solidFill>
                  <a:schemeClr val="tx1"/>
                </a:solidFill>
                <a:latin typeface="+mj-lt"/>
                <a:ea typeface="+mn-ea"/>
                <a:cs typeface="Lao UI" panose="020B0502040204020203" pitchFamily="34" charset="0"/>
              </a:rPr>
              <a:t>Internal Audit, Risk, Business &amp; Technology Consulting </a:t>
            </a:r>
            <a:endParaRPr lang="en-US" sz="933" dirty="0">
              <a:latin typeface="+mj-lt"/>
              <a:cs typeface="Lao UI" panose="020B0502040204020203" pitchFamily="34" charset="0"/>
            </a:endParaRPr>
          </a:p>
        </p:txBody>
      </p:sp>
      <p:pic>
        <p:nvPicPr>
          <p:cNvPr id="15" name="Picture 14">
            <a:extLst>
              <a:ext uri="{FF2B5EF4-FFF2-40B4-BE49-F238E27FC236}">
                <a16:creationId xmlns:a16="http://schemas.microsoft.com/office/drawing/2014/main" xmlns="" id="{5C9FD828-955F-4479-BA6F-8DF34C1F95B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1169206"/>
            <a:ext cx="12191999" cy="5102479"/>
          </a:xfrm>
          <a:prstGeom prst="rect">
            <a:avLst/>
          </a:prstGeom>
        </p:spPr>
      </p:pic>
      <p:sp>
        <p:nvSpPr>
          <p:cNvPr id="17" name="Rectangle 16">
            <a:extLst>
              <a:ext uri="{FF2B5EF4-FFF2-40B4-BE49-F238E27FC236}">
                <a16:creationId xmlns:a16="http://schemas.microsoft.com/office/drawing/2014/main" xmlns="" id="{F7769A8A-949A-445F-B181-1B436D89C397}"/>
              </a:ext>
            </a:extLst>
          </p:cNvPr>
          <p:cNvSpPr/>
          <p:nvPr userDrawn="1"/>
        </p:nvSpPr>
        <p:spPr>
          <a:xfrm>
            <a:off x="4876800" y="1143000"/>
            <a:ext cx="7315200" cy="3200400"/>
          </a:xfrm>
          <a:prstGeom prst="rect">
            <a:avLst/>
          </a:prstGeom>
          <a:gradFill flip="none" rotWithShape="0">
            <a:gsLst>
              <a:gs pos="50000">
                <a:srgbClr val="3897B2">
                  <a:alpha val="85000"/>
                </a:srgbClr>
              </a:gs>
              <a:gs pos="0">
                <a:srgbClr val="00BDD2">
                  <a:lumMod val="100000"/>
                  <a:alpha val="85000"/>
                </a:srgbClr>
              </a:gs>
              <a:gs pos="100000">
                <a:srgbClr val="356783">
                  <a:alpha val="8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3900" tIns="51951" rIns="103900" bIns="51951" rtlCol="0" anchor="t"/>
          <a:lstStyle/>
          <a:p>
            <a:pPr algn="ctr"/>
            <a:endParaRPr lang="en-US" sz="1333" dirty="0"/>
          </a:p>
          <a:p>
            <a:pPr algn="ctr"/>
            <a:endParaRPr lang="en-US" sz="1333" dirty="0"/>
          </a:p>
          <a:p>
            <a:pPr algn="ctr"/>
            <a:endParaRPr lang="en-US" sz="1333" dirty="0"/>
          </a:p>
        </p:txBody>
      </p:sp>
      <p:sp>
        <p:nvSpPr>
          <p:cNvPr id="18" name="Rectangle 17">
            <a:extLst>
              <a:ext uri="{FF2B5EF4-FFF2-40B4-BE49-F238E27FC236}">
                <a16:creationId xmlns:a16="http://schemas.microsoft.com/office/drawing/2014/main" xmlns="" id="{952E682E-27AD-4991-BE24-E5D1BA913168}"/>
              </a:ext>
            </a:extLst>
          </p:cNvPr>
          <p:cNvSpPr/>
          <p:nvPr userDrawn="1"/>
        </p:nvSpPr>
        <p:spPr>
          <a:xfrm>
            <a:off x="0" y="1143001"/>
            <a:ext cx="12192000" cy="114300"/>
          </a:xfrm>
          <a:prstGeom prst="rect">
            <a:avLst/>
          </a:prstGeom>
          <a:gradFill flip="none" rotWithShape="0">
            <a:gsLst>
              <a:gs pos="0">
                <a:srgbClr val="00AABD"/>
              </a:gs>
              <a:gs pos="100000">
                <a:srgbClr val="00355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3900" tIns="51951" rIns="103900" bIns="51951" rtlCol="0" anchor="t"/>
          <a:lstStyle/>
          <a:p>
            <a:endParaRPr lang="en-US" sz="1333" dirty="0"/>
          </a:p>
        </p:txBody>
      </p:sp>
      <p:sp>
        <p:nvSpPr>
          <p:cNvPr id="19" name="Title 1">
            <a:extLst>
              <a:ext uri="{FF2B5EF4-FFF2-40B4-BE49-F238E27FC236}">
                <a16:creationId xmlns:a16="http://schemas.microsoft.com/office/drawing/2014/main" xmlns="" id="{768934AE-6A59-4299-A7C9-278BE0689935}"/>
              </a:ext>
            </a:extLst>
          </p:cNvPr>
          <p:cNvSpPr>
            <a:spLocks noGrp="1"/>
          </p:cNvSpPr>
          <p:nvPr>
            <p:ph type="ctrTitle" hasCustomPrompt="1"/>
          </p:nvPr>
        </p:nvSpPr>
        <p:spPr>
          <a:xfrm>
            <a:off x="4876800" y="1143001"/>
            <a:ext cx="6553200" cy="1920240"/>
          </a:xfrm>
        </p:spPr>
        <p:txBody>
          <a:bodyPr lIns="274320" tIns="91440" rIns="0" bIns="45720" anchor="b"/>
          <a:lstStyle>
            <a:lvl1pPr algn="l">
              <a:lnSpc>
                <a:spcPct val="100000"/>
              </a:lnSpc>
              <a:defRPr sz="3200">
                <a:solidFill>
                  <a:schemeClr val="bg1"/>
                </a:solidFill>
              </a:defRPr>
            </a:lvl1pPr>
          </a:lstStyle>
          <a:p>
            <a:r>
              <a:rPr lang="en-US" dirty="0"/>
              <a:t>Click to </a:t>
            </a:r>
            <a:br>
              <a:rPr lang="en-US" dirty="0"/>
            </a:br>
            <a:r>
              <a:rPr lang="en-US" dirty="0"/>
              <a:t>edit Master title style</a:t>
            </a:r>
          </a:p>
        </p:txBody>
      </p:sp>
      <p:sp>
        <p:nvSpPr>
          <p:cNvPr id="20" name="Subtitle 2">
            <a:extLst>
              <a:ext uri="{FF2B5EF4-FFF2-40B4-BE49-F238E27FC236}">
                <a16:creationId xmlns:a16="http://schemas.microsoft.com/office/drawing/2014/main" xmlns="" id="{C0604EBC-0C1B-46E0-9C71-2CE848C6F731}"/>
              </a:ext>
            </a:extLst>
          </p:cNvPr>
          <p:cNvSpPr>
            <a:spLocks noGrp="1"/>
          </p:cNvSpPr>
          <p:nvPr>
            <p:ph type="subTitle" idx="1" hasCustomPrompt="1"/>
          </p:nvPr>
        </p:nvSpPr>
        <p:spPr>
          <a:xfrm>
            <a:off x="4876800" y="3059231"/>
            <a:ext cx="6553200" cy="1280159"/>
          </a:xfrm>
        </p:spPr>
        <p:txBody>
          <a:bodyPr lIns="274320" tIns="45720" bIns="91440">
            <a:noAutofit/>
          </a:bodyPr>
          <a:lstStyle>
            <a:lvl1pPr marL="0" indent="0" algn="l">
              <a:lnSpc>
                <a:spcPct val="100000"/>
              </a:lnSpc>
              <a:spcBef>
                <a:spcPts val="1200"/>
              </a:spcBef>
              <a:spcAft>
                <a:spcPts val="0"/>
              </a:spcAft>
              <a:buNone/>
              <a:defRPr sz="1600">
                <a:solidFill>
                  <a:schemeClr val="bg1"/>
                </a:solidFill>
                <a:latin typeface="+mj-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a:t>
            </a:r>
            <a:br>
              <a:rPr lang="en-US" dirty="0"/>
            </a:br>
            <a:r>
              <a:rPr lang="en-US" dirty="0"/>
              <a:t>1-2 lines </a:t>
            </a:r>
          </a:p>
          <a:p>
            <a:r>
              <a:rPr lang="en-US" dirty="0"/>
              <a:t>Date</a:t>
            </a:r>
          </a:p>
        </p:txBody>
      </p:sp>
      <p:sp>
        <p:nvSpPr>
          <p:cNvPr id="21" name="TextBox 20">
            <a:extLst>
              <a:ext uri="{FF2B5EF4-FFF2-40B4-BE49-F238E27FC236}">
                <a16:creationId xmlns:a16="http://schemas.microsoft.com/office/drawing/2014/main" xmlns="" id="{57BCF66B-8672-42D2-B887-B55824313560}"/>
              </a:ext>
            </a:extLst>
          </p:cNvPr>
          <p:cNvSpPr txBox="1"/>
          <p:nvPr userDrawn="1"/>
        </p:nvSpPr>
        <p:spPr>
          <a:xfrm>
            <a:off x="0" y="5984426"/>
            <a:ext cx="4876800" cy="256545"/>
          </a:xfrm>
          <a:prstGeom prst="rect">
            <a:avLst/>
          </a:prstGeom>
          <a:noFill/>
        </p:spPr>
        <p:txBody>
          <a:bodyPr wrap="square" rtlCol="0">
            <a:spAutoFit/>
          </a:bodyPr>
          <a:lstStyle/>
          <a:p>
            <a:pPr algn="l"/>
            <a:r>
              <a:rPr lang="en-US" sz="1067" b="0" kern="1200" dirty="0">
                <a:solidFill>
                  <a:schemeClr val="bg1"/>
                </a:solidFill>
                <a:latin typeface="+mn-lt"/>
                <a:ea typeface="+mn-ea"/>
                <a:cs typeface="+mn-cs"/>
              </a:rPr>
              <a:t>Protiviti Perspective provided by Nikhil K., New Delhi</a:t>
            </a:r>
          </a:p>
        </p:txBody>
      </p:sp>
    </p:spTree>
    <p:extLst>
      <p:ext uri="{BB962C8B-B14F-4D97-AF65-F5344CB8AC3E}">
        <p14:creationId xmlns:p14="http://schemas.microsoft.com/office/powerpoint/2010/main" val="3284170196"/>
      </p:ext>
    </p:extLst>
  </p:cSld>
  <p:clrMapOvr>
    <a:masterClrMapping/>
  </p:clrMapOvr>
  <p:extLst>
    <p:ext uri="{DCECCB84-F9BA-43D5-87BE-67443E8EF086}">
      <p15:sldGuideLst xmlns:p15="http://schemas.microsoft.com/office/powerpoint/2012/main" xmlns=""/>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Section Divider_Sub">
    <p:spTree>
      <p:nvGrpSpPr>
        <p:cNvPr id="1" name=""/>
        <p:cNvGrpSpPr/>
        <p:nvPr/>
      </p:nvGrpSpPr>
      <p:grpSpPr>
        <a:xfrm>
          <a:off x="0" y="0"/>
          <a:ext cx="0" cy="0"/>
          <a:chOff x="0" y="0"/>
          <a:chExt cx="0" cy="0"/>
        </a:xfrm>
      </p:grpSpPr>
      <p:sp>
        <p:nvSpPr>
          <p:cNvPr id="12" name="Rectangle 11"/>
          <p:cNvSpPr/>
          <p:nvPr userDrawn="1"/>
        </p:nvSpPr>
        <p:spPr>
          <a:xfrm>
            <a:off x="762000" y="1143001"/>
            <a:ext cx="11430000" cy="3733801"/>
          </a:xfrm>
          <a:prstGeom prst="rect">
            <a:avLst/>
          </a:prstGeom>
          <a:gradFill flip="none" rotWithShape="0">
            <a:gsLst>
              <a:gs pos="50000">
                <a:srgbClr val="3897B2"/>
              </a:gs>
              <a:gs pos="0">
                <a:srgbClr val="00BDD2">
                  <a:lumMod val="100000"/>
                </a:srgbClr>
              </a:gs>
              <a:gs pos="100000">
                <a:srgbClr val="35678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200" dirty="0"/>
          </a:p>
          <a:p>
            <a:pPr algn="ctr"/>
            <a:endParaRPr lang="en-US" sz="1200" dirty="0"/>
          </a:p>
          <a:p>
            <a:pPr algn="ctr"/>
            <a:endParaRPr lang="en-US" sz="1200" dirty="0"/>
          </a:p>
        </p:txBody>
      </p:sp>
      <p:sp>
        <p:nvSpPr>
          <p:cNvPr id="2" name="Title 1"/>
          <p:cNvSpPr>
            <a:spLocks noGrp="1"/>
          </p:cNvSpPr>
          <p:nvPr>
            <p:ph type="ctrTitle" hasCustomPrompt="1"/>
          </p:nvPr>
        </p:nvSpPr>
        <p:spPr>
          <a:xfrm>
            <a:off x="2426899" y="1142999"/>
            <a:ext cx="9003101" cy="1920240"/>
          </a:xfrm>
        </p:spPr>
        <p:txBody>
          <a:bodyPr lIns="0" tIns="91440" rIns="0" bIns="45720" anchor="b"/>
          <a:lstStyle>
            <a:lvl1pPr algn="l">
              <a:lnSpc>
                <a:spcPct val="100000"/>
              </a:lnSpc>
              <a:defRPr sz="3733">
                <a:solidFill>
                  <a:schemeClr val="bg1"/>
                </a:solidFill>
              </a:defRPr>
            </a:lvl1pPr>
          </a:lstStyle>
          <a:p>
            <a:r>
              <a:rPr lang="en-US" dirty="0"/>
              <a:t>Click to edit Master </a:t>
            </a:r>
            <a:br>
              <a:rPr lang="en-US" dirty="0"/>
            </a:br>
            <a:r>
              <a:rPr lang="en-US" dirty="0"/>
              <a:t>section divider style</a:t>
            </a:r>
          </a:p>
        </p:txBody>
      </p:sp>
      <p:sp>
        <p:nvSpPr>
          <p:cNvPr id="6" name="Rectangle 5"/>
          <p:cNvSpPr/>
          <p:nvPr userDrawn="1"/>
        </p:nvSpPr>
        <p:spPr>
          <a:xfrm>
            <a:off x="762000" y="1143001"/>
            <a:ext cx="11436096" cy="114300"/>
          </a:xfrm>
          <a:prstGeom prst="rect">
            <a:avLst/>
          </a:prstGeom>
          <a:gradFill flip="none" rotWithShape="0">
            <a:gsLst>
              <a:gs pos="0">
                <a:srgbClr val="00AABD"/>
              </a:gs>
              <a:gs pos="100000">
                <a:srgbClr val="00355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dirty="0"/>
          </a:p>
        </p:txBody>
      </p:sp>
      <p:sp>
        <p:nvSpPr>
          <p:cNvPr id="7" name="Subtitle 2"/>
          <p:cNvSpPr>
            <a:spLocks noGrp="1"/>
          </p:cNvSpPr>
          <p:nvPr>
            <p:ph type="subTitle" idx="1" hasCustomPrompt="1"/>
          </p:nvPr>
        </p:nvSpPr>
        <p:spPr>
          <a:xfrm>
            <a:off x="2426899" y="3085321"/>
            <a:ext cx="9003101" cy="1786399"/>
          </a:xfrm>
        </p:spPr>
        <p:txBody>
          <a:bodyPr lIns="0" tIns="45720" bIns="91440">
            <a:noAutofit/>
          </a:bodyPr>
          <a:lstStyle>
            <a:lvl1pPr marL="0" indent="0" algn="l">
              <a:lnSpc>
                <a:spcPct val="100000"/>
              </a:lnSpc>
              <a:spcBef>
                <a:spcPts val="1200"/>
              </a:spcBef>
              <a:spcAft>
                <a:spcPts val="0"/>
              </a:spcAft>
              <a:buNone/>
              <a:defRPr sz="2133" baseline="0">
                <a:solidFill>
                  <a:schemeClr val="bg1"/>
                </a:solidFill>
                <a:latin typeface="+mj-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br>
              <a:rPr lang="en-US" dirty="0"/>
            </a:br>
            <a:r>
              <a:rPr lang="en-US" dirty="0"/>
              <a:t>1-4 lines</a:t>
            </a:r>
          </a:p>
        </p:txBody>
      </p:sp>
    </p:spTree>
    <p:extLst>
      <p:ext uri="{BB962C8B-B14F-4D97-AF65-F5344CB8AC3E}">
        <p14:creationId xmlns:p14="http://schemas.microsoft.com/office/powerpoint/2010/main" val="3594160255"/>
      </p:ext>
    </p:extLst>
  </p:cSld>
  <p:clrMapOvr>
    <a:masterClrMapping/>
  </p:clrMapOvr>
  <p:extLst>
    <p:ext uri="{DCECCB84-F9BA-43D5-87BE-67443E8EF086}">
      <p15:sldGuideLst xmlns:p15="http://schemas.microsoft.com/office/powerpoint/2012/main" xmlns="">
        <p15:guide id="1" orient="horz" pos="2304">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68096" y="0"/>
            <a:ext cx="10668000" cy="1143000"/>
          </a:xfrm>
          <a:noFill/>
          <a:ln w="9525">
            <a:noFill/>
            <a:miter lim="800000"/>
            <a:headEnd/>
            <a:tailEnd/>
          </a:ln>
        </p:spPr>
        <p:txBody>
          <a:bodyPr vert="horz" wrap="square" lIns="0" tIns="0" rIns="0" bIns="0" numCol="1" anchor="ctr" anchorCtr="0" compatLnSpc="1">
            <a:prstTxWarp prst="textNoShape">
              <a:avLst/>
            </a:prstTxWarp>
            <a:noAutofit/>
          </a:bodyPr>
          <a:lstStyle>
            <a:lvl1pPr>
              <a:defRPr lang="en-US" dirty="0"/>
            </a:lvl1pPr>
          </a:lstStyle>
          <a:p>
            <a:pPr lvl="0" eaLnBrk="0" fontAlgn="base" hangingPunct="0">
              <a:lnSpc>
                <a:spcPct val="85000"/>
              </a:lnSpc>
              <a:spcAft>
                <a:spcPct val="0"/>
              </a:spcAft>
            </a:pPr>
            <a:r>
              <a:rPr lang="en-US" dirty="0"/>
              <a:t>Click to edit Master title style</a:t>
            </a:r>
          </a:p>
        </p:txBody>
      </p:sp>
      <p:sp>
        <p:nvSpPr>
          <p:cNvPr id="5" name="Slide Number Placeholder 5"/>
          <p:cNvSpPr>
            <a:spLocks noGrp="1"/>
          </p:cNvSpPr>
          <p:nvPr>
            <p:ph type="sldNum" sz="quarter" idx="4"/>
          </p:nvPr>
        </p:nvSpPr>
        <p:spPr>
          <a:xfrm>
            <a:off x="755651" y="6478273"/>
            <a:ext cx="166712" cy="164148"/>
          </a:xfrm>
          <a:prstGeom prst="rect">
            <a:avLst/>
          </a:prstGeom>
        </p:spPr>
        <p:txBody>
          <a:bodyPr vert="horz" wrap="none" lIns="0" tIns="0" rIns="0" bIns="0" rtlCol="0" anchor="ctr">
            <a:spAutoFit/>
          </a:bodyPr>
          <a:lstStyle>
            <a:lvl1pPr algn="l">
              <a:defRPr sz="1067">
                <a:solidFill>
                  <a:schemeClr val="bg2"/>
                </a:solidFill>
              </a:defRPr>
            </a:lvl1pPr>
          </a:lstStyle>
          <a:p>
            <a:fld id="{1C026648-BCB3-47E3-8128-611D1202DC8A}" type="slidenum">
              <a:rPr lang="en-US" smtClean="0"/>
              <a:pPr/>
              <a:t>‹#›</a:t>
            </a:fld>
            <a:endParaRPr lang="en-US" dirty="0"/>
          </a:p>
        </p:txBody>
      </p:sp>
    </p:spTree>
    <p:extLst>
      <p:ext uri="{BB962C8B-B14F-4D97-AF65-F5344CB8AC3E}">
        <p14:creationId xmlns:p14="http://schemas.microsoft.com/office/powerpoint/2010/main" val="2447772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Last Page_1">
    <p:spTree>
      <p:nvGrpSpPr>
        <p:cNvPr id="1" name=""/>
        <p:cNvGrpSpPr/>
        <p:nvPr/>
      </p:nvGrpSpPr>
      <p:grpSpPr>
        <a:xfrm>
          <a:off x="0" y="0"/>
          <a:ext cx="0" cy="0"/>
          <a:chOff x="0" y="0"/>
          <a:chExt cx="0" cy="0"/>
        </a:xfrm>
      </p:grpSpPr>
      <p:sp>
        <p:nvSpPr>
          <p:cNvPr id="12" name="Rectangle 11"/>
          <p:cNvSpPr/>
          <p:nvPr userDrawn="1"/>
        </p:nvSpPr>
        <p:spPr>
          <a:xfrm>
            <a:off x="762000" y="1143001"/>
            <a:ext cx="11430000" cy="3733801"/>
          </a:xfrm>
          <a:prstGeom prst="rect">
            <a:avLst/>
          </a:prstGeom>
          <a:gradFill flip="none" rotWithShape="0">
            <a:gsLst>
              <a:gs pos="50000">
                <a:srgbClr val="3897B2"/>
              </a:gs>
              <a:gs pos="0">
                <a:srgbClr val="00BDD2">
                  <a:lumMod val="100000"/>
                </a:srgbClr>
              </a:gs>
              <a:gs pos="100000">
                <a:srgbClr val="35678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200" dirty="0"/>
          </a:p>
          <a:p>
            <a:pPr algn="ctr"/>
            <a:endParaRPr lang="en-US" sz="1200" dirty="0"/>
          </a:p>
          <a:p>
            <a:pPr algn="ctr"/>
            <a:endParaRPr lang="en-US" sz="1200" dirty="0"/>
          </a:p>
        </p:txBody>
      </p:sp>
      <p:sp>
        <p:nvSpPr>
          <p:cNvPr id="7" name="Rectangle 6"/>
          <p:cNvSpPr/>
          <p:nvPr userDrawn="1"/>
        </p:nvSpPr>
        <p:spPr>
          <a:xfrm>
            <a:off x="762000" y="1143001"/>
            <a:ext cx="11436096" cy="114300"/>
          </a:xfrm>
          <a:prstGeom prst="rect">
            <a:avLst/>
          </a:prstGeom>
          <a:gradFill flip="none" rotWithShape="0">
            <a:gsLst>
              <a:gs pos="0">
                <a:srgbClr val="00AABD"/>
              </a:gs>
              <a:gs pos="100000">
                <a:srgbClr val="00355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dirty="0"/>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92055" y="2861760"/>
            <a:ext cx="4569892" cy="296280"/>
          </a:xfrm>
          <a:prstGeom prst="rect">
            <a:avLst/>
          </a:prstGeom>
        </p:spPr>
      </p:pic>
      <p:pic>
        <p:nvPicPr>
          <p:cNvPr id="13" name="Picture 12"/>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10145583" y="5980197"/>
            <a:ext cx="1401108" cy="418513"/>
          </a:xfrm>
          <a:prstGeom prst="rect">
            <a:avLst/>
          </a:prstGeom>
        </p:spPr>
      </p:pic>
      <p:sp>
        <p:nvSpPr>
          <p:cNvPr id="14" name="Text Box 11"/>
          <p:cNvSpPr txBox="1">
            <a:spLocks noChangeArrowheads="1"/>
          </p:cNvSpPr>
          <p:nvPr userDrawn="1"/>
        </p:nvSpPr>
        <p:spPr bwMode="auto">
          <a:xfrm>
            <a:off x="762002" y="5864616"/>
            <a:ext cx="5478085" cy="430695"/>
          </a:xfrm>
          <a:prstGeom prst="rect">
            <a:avLst/>
          </a:prstGeom>
          <a:noFill/>
          <a:ln>
            <a:noFill/>
          </a:ln>
        </p:spPr>
        <p:txBody>
          <a:bodyPr wrap="square" lIns="0" tIns="0" rIns="0" bIns="0" anchor="b" anchorCtr="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l"/>
            <a:r>
              <a:rPr lang="en-US" sz="933" b="1" kern="1200" dirty="0">
                <a:solidFill>
                  <a:schemeClr val="tx2"/>
                </a:solidFill>
                <a:effectLst/>
                <a:latin typeface="Arial" charset="0"/>
                <a:ea typeface="+mn-ea"/>
                <a:cs typeface="Arial" charset="0"/>
              </a:rPr>
              <a:t>© 2019 Protiviti – Confidential. </a:t>
            </a:r>
            <a:r>
              <a:rPr lang="en-US" sz="933" kern="1200" dirty="0">
                <a:solidFill>
                  <a:schemeClr val="tx2"/>
                </a:solidFill>
                <a:effectLst/>
                <a:latin typeface="Arial" charset="0"/>
                <a:ea typeface="+mn-ea"/>
                <a:cs typeface="Arial" charset="0"/>
              </a:rPr>
              <a:t>An Equal Opportunity Employer M/F/Disability/Veterans. Protiviti is not licensed or registered as a public accounting firm and does not issue opinions on financial statements or offer attestation services. All registered trademarks are the property of their respective owners.</a:t>
            </a:r>
          </a:p>
        </p:txBody>
      </p:sp>
    </p:spTree>
    <p:extLst>
      <p:ext uri="{BB962C8B-B14F-4D97-AF65-F5344CB8AC3E}">
        <p14:creationId xmlns:p14="http://schemas.microsoft.com/office/powerpoint/2010/main" val="1689204779"/>
      </p:ext>
    </p:extLst>
  </p:cSld>
  <p:clrMapOvr>
    <a:masterClrMapping/>
  </p:clrMapOvr>
  <p:extLst>
    <p:ext uri="{DCECCB84-F9BA-43D5-87BE-67443E8EF086}">
      <p15:sldGuideLst xmlns:p15="http://schemas.microsoft.com/office/powerpoint/2012/main" xmlns="">
        <p15:guide id="1" orient="horz" pos="230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ipad image">
    <p:spTree>
      <p:nvGrpSpPr>
        <p:cNvPr id="1" name=""/>
        <p:cNvGrpSpPr/>
        <p:nvPr/>
      </p:nvGrpSpPr>
      <p:grpSpPr>
        <a:xfrm>
          <a:off x="0" y="0"/>
          <a:ext cx="0" cy="0"/>
          <a:chOff x="0" y="0"/>
          <a:chExt cx="0" cy="0"/>
        </a:xfrm>
      </p:grpSpPr>
      <p:sp>
        <p:nvSpPr>
          <p:cNvPr id="20"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
        <p:nvSpPr>
          <p:cNvPr id="3" name="Picture Placeholder 2"/>
          <p:cNvSpPr>
            <a:spLocks noGrp="1"/>
          </p:cNvSpPr>
          <p:nvPr>
            <p:ph type="pic" sz="quarter" idx="10" hasCustomPrompt="1"/>
          </p:nvPr>
        </p:nvSpPr>
        <p:spPr>
          <a:xfrm>
            <a:off x="4854510" y="3317268"/>
            <a:ext cx="2482983" cy="153888"/>
          </a:xfrm>
          <a:prstGeom prst="rect">
            <a:avLst/>
          </a:prstGeom>
          <a:solidFill>
            <a:schemeClr val="bg1">
              <a:lumMod val="85000"/>
            </a:schemeClr>
          </a:solidFill>
          <a:ln>
            <a:noFill/>
          </a:ln>
        </p:spPr>
        <p:txBody>
          <a:bodyPr anchor="ctr"/>
          <a:lstStyle>
            <a:lvl1pPr algn="ctr">
              <a:defRPr sz="1000" b="1" baseline="0">
                <a:solidFill>
                  <a:schemeClr val="tx1">
                    <a:lumMod val="65000"/>
                    <a:lumOff val="35000"/>
                  </a:schemeClr>
                </a:solidFill>
              </a:defRPr>
            </a:lvl1pPr>
          </a:lstStyle>
          <a:p>
            <a:r>
              <a:rPr lang="en-US" dirty="0"/>
              <a:t>Drag to upload image.</a:t>
            </a:r>
          </a:p>
        </p:txBody>
      </p:sp>
    </p:spTree>
    <p:extLst>
      <p:ext uri="{BB962C8B-B14F-4D97-AF65-F5344CB8AC3E}">
        <p14:creationId xmlns:p14="http://schemas.microsoft.com/office/powerpoint/2010/main" val="1032348086"/>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_Main Blank Slide_Left">
    <p:spTree>
      <p:nvGrpSpPr>
        <p:cNvPr id="1" name=""/>
        <p:cNvGrpSpPr/>
        <p:nvPr/>
      </p:nvGrpSpPr>
      <p:grpSpPr>
        <a:xfrm>
          <a:off x="0" y="0"/>
          <a:ext cx="0" cy="0"/>
          <a:chOff x="0" y="0"/>
          <a:chExt cx="0" cy="0"/>
        </a:xfrm>
      </p:grpSpPr>
      <p:sp>
        <p:nvSpPr>
          <p:cNvPr id="20"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
        <p:nvSpPr>
          <p:cNvPr id="3" name="Picture Placeholder 2"/>
          <p:cNvSpPr>
            <a:spLocks noGrp="1"/>
          </p:cNvSpPr>
          <p:nvPr>
            <p:ph type="pic" sz="quarter" idx="10" hasCustomPrompt="1"/>
          </p:nvPr>
        </p:nvSpPr>
        <p:spPr>
          <a:xfrm>
            <a:off x="0" y="3352056"/>
            <a:ext cx="2540000" cy="153888"/>
          </a:xfrm>
          <a:prstGeom prst="rect">
            <a:avLst/>
          </a:prstGeom>
          <a:solidFill>
            <a:schemeClr val="bg1">
              <a:lumMod val="85000"/>
            </a:schemeClr>
          </a:solidFill>
          <a:ln>
            <a:noFill/>
          </a:ln>
        </p:spPr>
        <p:txBody>
          <a:bodyPr anchor="ctr"/>
          <a:lstStyle>
            <a:lvl1pPr algn="ctr">
              <a:defRPr sz="1000" b="1" baseline="0">
                <a:solidFill>
                  <a:schemeClr val="tx1">
                    <a:lumMod val="65000"/>
                    <a:lumOff val="35000"/>
                  </a:schemeClr>
                </a:solidFill>
              </a:defRPr>
            </a:lvl1pPr>
          </a:lstStyle>
          <a:p>
            <a:r>
              <a:rPr lang="en-US" dirty="0"/>
              <a:t>Drag to upload image.</a:t>
            </a:r>
          </a:p>
        </p:txBody>
      </p:sp>
    </p:spTree>
    <p:extLst>
      <p:ext uri="{BB962C8B-B14F-4D97-AF65-F5344CB8AC3E}">
        <p14:creationId xmlns:p14="http://schemas.microsoft.com/office/powerpoint/2010/main" val="3731453625"/>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334102-6284-4CF4-9D29-944AA86363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9031DB2F-F368-4791-B1CB-81B0C946B5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25970A1-5294-48C7-BE2D-0136CB967D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8E72B755-0613-4237-97E6-E8DB7BD6F3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3C300571-D8E3-476E-951C-D5E6C7CD4D0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859324F-AD0C-49F2-8359-9AC5FF746CCD}"/>
              </a:ext>
            </a:extLst>
          </p:cNvPr>
          <p:cNvSpPr>
            <a:spLocks noGrp="1"/>
          </p:cNvSpPr>
          <p:nvPr>
            <p:ph type="dt" sz="half" idx="10"/>
          </p:nvPr>
        </p:nvSpPr>
        <p:spPr/>
        <p:txBody>
          <a:bodyPr/>
          <a:lstStyle/>
          <a:p>
            <a:fld id="{ECABA4F0-9BD4-4233-990F-9941841F5DC8}" type="datetimeFigureOut">
              <a:rPr lang="en-US" smtClean="0"/>
              <a:t>10/3/2019</a:t>
            </a:fld>
            <a:endParaRPr lang="en-US"/>
          </a:p>
        </p:txBody>
      </p:sp>
      <p:sp>
        <p:nvSpPr>
          <p:cNvPr id="8" name="Footer Placeholder 7">
            <a:extLst>
              <a:ext uri="{FF2B5EF4-FFF2-40B4-BE49-F238E27FC236}">
                <a16:creationId xmlns:a16="http://schemas.microsoft.com/office/drawing/2014/main" xmlns="" id="{E7A5D138-D138-4A72-8071-8E34AE0B19F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0F44786F-9C30-4A11-BCB9-E6220C54D6EA}"/>
              </a:ext>
            </a:extLst>
          </p:cNvPr>
          <p:cNvSpPr>
            <a:spLocks noGrp="1"/>
          </p:cNvSpPr>
          <p:nvPr>
            <p:ph type="sldNum" sz="quarter" idx="12"/>
          </p:nvPr>
        </p:nvSpPr>
        <p:spPr/>
        <p:txBody>
          <a:bodyPr/>
          <a:lstStyle/>
          <a:p>
            <a:fld id="{4FCC832C-7468-4D62-9D38-8C2FA58233AD}" type="slidenum">
              <a:rPr lang="en-US" smtClean="0"/>
              <a:t>‹#›</a:t>
            </a:fld>
            <a:endParaRPr lang="en-US"/>
          </a:p>
        </p:txBody>
      </p:sp>
    </p:spTree>
    <p:extLst>
      <p:ext uri="{BB962C8B-B14F-4D97-AF65-F5344CB8AC3E}">
        <p14:creationId xmlns:p14="http://schemas.microsoft.com/office/powerpoint/2010/main" val="2165801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65EAF2-784C-4468-A787-909E748CA7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63FAD27A-7C34-4D02-851E-2FDBB71BE14C}"/>
              </a:ext>
            </a:extLst>
          </p:cNvPr>
          <p:cNvSpPr>
            <a:spLocks noGrp="1"/>
          </p:cNvSpPr>
          <p:nvPr>
            <p:ph type="dt" sz="half" idx="10"/>
          </p:nvPr>
        </p:nvSpPr>
        <p:spPr/>
        <p:txBody>
          <a:bodyPr/>
          <a:lstStyle/>
          <a:p>
            <a:fld id="{ECABA4F0-9BD4-4233-990F-9941841F5DC8}" type="datetimeFigureOut">
              <a:rPr lang="en-US" smtClean="0"/>
              <a:t>10/3/2019</a:t>
            </a:fld>
            <a:endParaRPr lang="en-US"/>
          </a:p>
        </p:txBody>
      </p:sp>
      <p:sp>
        <p:nvSpPr>
          <p:cNvPr id="4" name="Footer Placeholder 3">
            <a:extLst>
              <a:ext uri="{FF2B5EF4-FFF2-40B4-BE49-F238E27FC236}">
                <a16:creationId xmlns:a16="http://schemas.microsoft.com/office/drawing/2014/main" xmlns="" id="{A76D33A8-2099-4027-8A41-A95AAB23A75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16D97092-DED9-47C3-8C31-3A129CF76950}"/>
              </a:ext>
            </a:extLst>
          </p:cNvPr>
          <p:cNvSpPr>
            <a:spLocks noGrp="1"/>
          </p:cNvSpPr>
          <p:nvPr>
            <p:ph type="sldNum" sz="quarter" idx="12"/>
          </p:nvPr>
        </p:nvSpPr>
        <p:spPr/>
        <p:txBody>
          <a:bodyPr/>
          <a:lstStyle/>
          <a:p>
            <a:fld id="{4FCC832C-7468-4D62-9D38-8C2FA58233AD}" type="slidenum">
              <a:rPr lang="en-US" smtClean="0"/>
              <a:t>‹#›</a:t>
            </a:fld>
            <a:endParaRPr lang="en-US"/>
          </a:p>
        </p:txBody>
      </p:sp>
    </p:spTree>
    <p:extLst>
      <p:ext uri="{BB962C8B-B14F-4D97-AF65-F5344CB8AC3E}">
        <p14:creationId xmlns:p14="http://schemas.microsoft.com/office/powerpoint/2010/main" val="3451473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313573-6856-4E69-9A6F-C8DC63086671}"/>
              </a:ext>
            </a:extLst>
          </p:cNvPr>
          <p:cNvSpPr>
            <a:spLocks noGrp="1"/>
          </p:cNvSpPr>
          <p:nvPr>
            <p:ph type="dt" sz="half" idx="10"/>
          </p:nvPr>
        </p:nvSpPr>
        <p:spPr/>
        <p:txBody>
          <a:bodyPr/>
          <a:lstStyle/>
          <a:p>
            <a:fld id="{ECABA4F0-9BD4-4233-990F-9941841F5DC8}" type="datetimeFigureOut">
              <a:rPr lang="en-US" smtClean="0"/>
              <a:t>10/3/2019</a:t>
            </a:fld>
            <a:endParaRPr lang="en-US"/>
          </a:p>
        </p:txBody>
      </p:sp>
      <p:sp>
        <p:nvSpPr>
          <p:cNvPr id="3" name="Footer Placeholder 2">
            <a:extLst>
              <a:ext uri="{FF2B5EF4-FFF2-40B4-BE49-F238E27FC236}">
                <a16:creationId xmlns:a16="http://schemas.microsoft.com/office/drawing/2014/main" xmlns="" id="{77F454F4-EE5A-4D4D-8BCA-19326D8ABF1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F2C096EC-91E0-4869-865A-8008841F27E3}"/>
              </a:ext>
            </a:extLst>
          </p:cNvPr>
          <p:cNvSpPr>
            <a:spLocks noGrp="1"/>
          </p:cNvSpPr>
          <p:nvPr>
            <p:ph type="sldNum" sz="quarter" idx="12"/>
          </p:nvPr>
        </p:nvSpPr>
        <p:spPr/>
        <p:txBody>
          <a:bodyPr/>
          <a:lstStyle/>
          <a:p>
            <a:fld id="{4FCC832C-7468-4D62-9D38-8C2FA58233AD}" type="slidenum">
              <a:rPr lang="en-US" smtClean="0"/>
              <a:t>‹#›</a:t>
            </a:fld>
            <a:endParaRPr lang="en-US"/>
          </a:p>
        </p:txBody>
      </p:sp>
    </p:spTree>
    <p:extLst>
      <p:ext uri="{BB962C8B-B14F-4D97-AF65-F5344CB8AC3E}">
        <p14:creationId xmlns:p14="http://schemas.microsoft.com/office/powerpoint/2010/main" val="2724188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FC0F81-D854-4A1E-82B7-7FE4F85B6C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F5BC22BD-C883-4858-A079-4CC07D5AE4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FF13D0A7-81E3-43A1-83F4-A3535464C2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1836330-8C6F-4C34-988A-9821F77A2FC3}"/>
              </a:ext>
            </a:extLst>
          </p:cNvPr>
          <p:cNvSpPr>
            <a:spLocks noGrp="1"/>
          </p:cNvSpPr>
          <p:nvPr>
            <p:ph type="dt" sz="half" idx="10"/>
          </p:nvPr>
        </p:nvSpPr>
        <p:spPr/>
        <p:txBody>
          <a:bodyPr/>
          <a:lstStyle/>
          <a:p>
            <a:fld id="{ECABA4F0-9BD4-4233-990F-9941841F5DC8}" type="datetimeFigureOut">
              <a:rPr lang="en-US" smtClean="0"/>
              <a:t>10/3/2019</a:t>
            </a:fld>
            <a:endParaRPr lang="en-US"/>
          </a:p>
        </p:txBody>
      </p:sp>
      <p:sp>
        <p:nvSpPr>
          <p:cNvPr id="6" name="Footer Placeholder 5">
            <a:extLst>
              <a:ext uri="{FF2B5EF4-FFF2-40B4-BE49-F238E27FC236}">
                <a16:creationId xmlns:a16="http://schemas.microsoft.com/office/drawing/2014/main" xmlns="" id="{D4E19867-47E2-42AF-9118-FE235C090B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5B2D26C-8F81-48F4-8914-0EEFABA228F5}"/>
              </a:ext>
            </a:extLst>
          </p:cNvPr>
          <p:cNvSpPr>
            <a:spLocks noGrp="1"/>
          </p:cNvSpPr>
          <p:nvPr>
            <p:ph type="sldNum" sz="quarter" idx="12"/>
          </p:nvPr>
        </p:nvSpPr>
        <p:spPr/>
        <p:txBody>
          <a:bodyPr/>
          <a:lstStyle/>
          <a:p>
            <a:fld id="{4FCC832C-7468-4D62-9D38-8C2FA58233AD}" type="slidenum">
              <a:rPr lang="en-US" smtClean="0"/>
              <a:t>‹#›</a:t>
            </a:fld>
            <a:endParaRPr lang="en-US"/>
          </a:p>
        </p:txBody>
      </p:sp>
    </p:spTree>
    <p:extLst>
      <p:ext uri="{BB962C8B-B14F-4D97-AF65-F5344CB8AC3E}">
        <p14:creationId xmlns:p14="http://schemas.microsoft.com/office/powerpoint/2010/main" val="1448889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98D94D-7165-499B-AFA9-57B2C44063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FFA37EC-2313-48AF-967C-7394DEA246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27528D2A-EC85-438E-A55F-5E68A0A3FC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1C6B17D-1272-4E70-8A0D-815913F638A8}"/>
              </a:ext>
            </a:extLst>
          </p:cNvPr>
          <p:cNvSpPr>
            <a:spLocks noGrp="1"/>
          </p:cNvSpPr>
          <p:nvPr>
            <p:ph type="dt" sz="half" idx="10"/>
          </p:nvPr>
        </p:nvSpPr>
        <p:spPr/>
        <p:txBody>
          <a:bodyPr/>
          <a:lstStyle/>
          <a:p>
            <a:fld id="{ECABA4F0-9BD4-4233-990F-9941841F5DC8}" type="datetimeFigureOut">
              <a:rPr lang="en-US" smtClean="0"/>
              <a:t>10/3/2019</a:t>
            </a:fld>
            <a:endParaRPr lang="en-US"/>
          </a:p>
        </p:txBody>
      </p:sp>
      <p:sp>
        <p:nvSpPr>
          <p:cNvPr id="6" name="Footer Placeholder 5">
            <a:extLst>
              <a:ext uri="{FF2B5EF4-FFF2-40B4-BE49-F238E27FC236}">
                <a16:creationId xmlns:a16="http://schemas.microsoft.com/office/drawing/2014/main" xmlns="" id="{8E289F65-7D4B-4730-B13A-6A638D5529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3F78C01-3D69-4634-9A31-AB98251F0A1B}"/>
              </a:ext>
            </a:extLst>
          </p:cNvPr>
          <p:cNvSpPr>
            <a:spLocks noGrp="1"/>
          </p:cNvSpPr>
          <p:nvPr>
            <p:ph type="sldNum" sz="quarter" idx="12"/>
          </p:nvPr>
        </p:nvSpPr>
        <p:spPr/>
        <p:txBody>
          <a:bodyPr/>
          <a:lstStyle/>
          <a:p>
            <a:fld id="{4FCC832C-7468-4D62-9D38-8C2FA58233AD}" type="slidenum">
              <a:rPr lang="en-US" smtClean="0"/>
              <a:t>‹#›</a:t>
            </a:fld>
            <a:endParaRPr lang="en-US"/>
          </a:p>
        </p:txBody>
      </p:sp>
    </p:spTree>
    <p:extLst>
      <p:ext uri="{BB962C8B-B14F-4D97-AF65-F5344CB8AC3E}">
        <p14:creationId xmlns:p14="http://schemas.microsoft.com/office/powerpoint/2010/main" val="2674594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image" Target="../media/image6.jpeg"/><Relationship Id="rId5" Type="http://schemas.openxmlformats.org/officeDocument/2006/relationships/slideLayout" Target="../slideLayouts/slideLayout29.xml"/><Relationship Id="rId10" Type="http://schemas.openxmlformats.org/officeDocument/2006/relationships/image" Target="../media/image5.png"/><Relationship Id="rId4" Type="http://schemas.openxmlformats.org/officeDocument/2006/relationships/slideLayout" Target="../slideLayouts/slideLayout28.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4.xml"/><Relationship Id="rId1"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image" Target="../media/image8.jpeg"/><Relationship Id="rId5" Type="http://schemas.openxmlformats.org/officeDocument/2006/relationships/theme" Target="../theme/theme5.xml"/><Relationship Id="rId4"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39.xml"/><Relationship Id="rId1" Type="http://schemas.openxmlformats.org/officeDocument/2006/relationships/slideLayout" Target="../slideLayouts/slideLayout38.xml"/><Relationship Id="rId4" Type="http://schemas.openxmlformats.org/officeDocument/2006/relationships/image" Target="../media/image11.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theme" Target="../theme/theme7.xml"/><Relationship Id="rId1" Type="http://schemas.openxmlformats.org/officeDocument/2006/relationships/slideLayout" Target="../slideLayouts/slideLayout40.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8.xml"/><Relationship Id="rId1" Type="http://schemas.openxmlformats.org/officeDocument/2006/relationships/slideLayout" Target="../slideLayouts/slideLayout41.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44.xml"/><Relationship Id="rId7" Type="http://schemas.openxmlformats.org/officeDocument/2006/relationships/theme" Target="../theme/theme9.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A5A45CB5-B347-4A4E-B924-B7ABED6334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4FD2238-44EF-4CE1-B29E-9678AC0B21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4FAB685-99EB-4E38-A26B-62D3223AEE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ABA4F0-9BD4-4233-990F-9941841F5DC8}" type="datetimeFigureOut">
              <a:rPr lang="en-US" smtClean="0"/>
              <a:t>10/3/2019</a:t>
            </a:fld>
            <a:endParaRPr lang="en-US"/>
          </a:p>
        </p:txBody>
      </p:sp>
      <p:sp>
        <p:nvSpPr>
          <p:cNvPr id="5" name="Footer Placeholder 4">
            <a:extLst>
              <a:ext uri="{FF2B5EF4-FFF2-40B4-BE49-F238E27FC236}">
                <a16:creationId xmlns:a16="http://schemas.microsoft.com/office/drawing/2014/main" xmlns="" id="{376B7EBF-749F-4B0C-BC1E-D29300808A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32B5526F-AD1E-43C4-A450-1FBCEC5AAB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CC832C-7468-4D62-9D38-8C2FA58233AD}" type="slidenum">
              <a:rPr lang="en-US" smtClean="0"/>
              <a:t>‹#›</a:t>
            </a:fld>
            <a:endParaRPr lang="en-US"/>
          </a:p>
        </p:txBody>
      </p:sp>
    </p:spTree>
    <p:extLst>
      <p:ext uri="{BB962C8B-B14F-4D97-AF65-F5344CB8AC3E}">
        <p14:creationId xmlns:p14="http://schemas.microsoft.com/office/powerpoint/2010/main" val="36508829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1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974A65-7DC5-4ED2-9B7B-9F4A2D2D1D4C}" type="datetimeFigureOut">
              <a:rPr lang="en-US" smtClean="0">
                <a:solidFill>
                  <a:prstClr val="black">
                    <a:tint val="75000"/>
                  </a:prstClr>
                </a:solidFill>
              </a:rPr>
              <a:pPr/>
              <a:t>10/3/2019</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1C3038-7645-4536-AC55-7D73A20A1E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862681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9" name="Rectangle 28"/>
          <p:cNvSpPr>
            <a:spLocks noChangeArrowheads="1"/>
          </p:cNvSpPr>
          <p:nvPr/>
        </p:nvSpPr>
        <p:spPr bwMode="auto">
          <a:xfrm>
            <a:off x="0" y="0"/>
            <a:ext cx="12192000" cy="311150"/>
          </a:xfrm>
          <a:prstGeom prst="rect">
            <a:avLst/>
          </a:prstGeom>
          <a:solidFill>
            <a:srgbClr val="2A5970"/>
          </a:solidFill>
          <a:ln w="50800" cap="rnd" cmpd="thickThin" algn="ctr">
            <a:noFill/>
            <a:miter lim="800000"/>
            <a:headEnd/>
            <a:tailEnd/>
          </a:ln>
        </p:spPr>
        <p:txBody>
          <a:bodyPr anchor="ctr"/>
          <a:lstStyle/>
          <a:p>
            <a:pPr algn="ctr" fontAlgn="base">
              <a:spcBef>
                <a:spcPct val="0"/>
              </a:spcBef>
              <a:spcAft>
                <a:spcPct val="0"/>
              </a:spcAft>
            </a:pPr>
            <a:endParaRPr lang="en-US" sz="1350" dirty="0">
              <a:solidFill>
                <a:srgbClr val="FFFFFF"/>
              </a:solidFill>
              <a:ea typeface="ＭＳ Ｐゴシック" pitchFamily="34" charset="-128"/>
            </a:endParaRPr>
          </a:p>
        </p:txBody>
      </p:sp>
      <p:sp>
        <p:nvSpPr>
          <p:cNvPr id="30" name="Rectangle 29"/>
          <p:cNvSpPr>
            <a:spLocks noChangeArrowheads="1"/>
          </p:cNvSpPr>
          <p:nvPr/>
        </p:nvSpPr>
        <p:spPr bwMode="auto">
          <a:xfrm>
            <a:off x="0" y="307978"/>
            <a:ext cx="12192000" cy="92075"/>
          </a:xfrm>
          <a:prstGeom prst="rect">
            <a:avLst/>
          </a:prstGeom>
          <a:solidFill>
            <a:srgbClr val="91271F"/>
          </a:solidFill>
          <a:ln w="50800" cap="rnd" cmpd="thickThin" algn="ctr">
            <a:noFill/>
            <a:miter lim="800000"/>
            <a:headEnd/>
            <a:tailEnd/>
          </a:ln>
        </p:spPr>
        <p:txBody>
          <a:bodyPr anchor="ctr"/>
          <a:lstStyle/>
          <a:p>
            <a:pPr algn="ctr" fontAlgn="base">
              <a:spcBef>
                <a:spcPct val="0"/>
              </a:spcBef>
              <a:spcAft>
                <a:spcPct val="0"/>
              </a:spcAft>
            </a:pPr>
            <a:endParaRPr lang="en-US" sz="1350" dirty="0">
              <a:solidFill>
                <a:srgbClr val="FFFFFF"/>
              </a:solidFill>
              <a:ea typeface="ＭＳ Ｐゴシック" pitchFamily="34" charset="-128"/>
            </a:endParaRPr>
          </a:p>
        </p:txBody>
      </p:sp>
      <p:sp useBgFill="1">
        <p:nvSpPr>
          <p:cNvPr id="33" name="Rounded Rectangle 32"/>
          <p:cNvSpPr/>
          <p:nvPr/>
        </p:nvSpPr>
        <p:spPr bwMode="white">
          <a:xfrm>
            <a:off x="7209369" y="496889"/>
            <a:ext cx="408516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sz="1350" dirty="0">
              <a:solidFill>
                <a:srgbClr val="FFFFFF"/>
              </a:solidFill>
            </a:endParaRPr>
          </a:p>
        </p:txBody>
      </p:sp>
      <p:sp useBgFill="1">
        <p:nvSpPr>
          <p:cNvPr id="34" name="Rounded Rectangle 33"/>
          <p:cNvSpPr/>
          <p:nvPr/>
        </p:nvSpPr>
        <p:spPr bwMode="white">
          <a:xfrm>
            <a:off x="9831917" y="588963"/>
            <a:ext cx="21336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sz="1350" dirty="0">
              <a:solidFill>
                <a:srgbClr val="FFFFFF"/>
              </a:solidFill>
            </a:endParaRPr>
          </a:p>
        </p:txBody>
      </p:sp>
      <p:sp>
        <p:nvSpPr>
          <p:cNvPr id="1030" name="Title Placeholder 21"/>
          <p:cNvSpPr>
            <a:spLocks noGrp="1"/>
          </p:cNvSpPr>
          <p:nvPr>
            <p:ph type="title"/>
          </p:nvPr>
        </p:nvSpPr>
        <p:spPr bwMode="auto">
          <a:xfrm>
            <a:off x="609600" y="1447800"/>
            <a:ext cx="10972800" cy="9699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1" name="Text Placeholder 12"/>
          <p:cNvSpPr>
            <a:spLocks noGrp="1"/>
          </p:cNvSpPr>
          <p:nvPr>
            <p:ph type="body" idx="1"/>
          </p:nvPr>
        </p:nvSpPr>
        <p:spPr bwMode="auto">
          <a:xfrm>
            <a:off x="609600" y="2457450"/>
            <a:ext cx="10972800" cy="4324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Date Placeholder 13"/>
          <p:cNvSpPr>
            <a:spLocks noGrp="1"/>
          </p:cNvSpPr>
          <p:nvPr>
            <p:ph type="dt" sz="half" idx="2"/>
          </p:nvPr>
        </p:nvSpPr>
        <p:spPr>
          <a:xfrm>
            <a:off x="10915652" y="457200"/>
            <a:ext cx="1276349" cy="457200"/>
          </a:xfrm>
          <a:prstGeom prst="rect">
            <a:avLst/>
          </a:prstGeom>
        </p:spPr>
        <p:txBody>
          <a:bodyPr vert="horz" wrap="square" lIns="91440" tIns="45720" rIns="91440" bIns="45720" numCol="1" anchor="t" anchorCtr="0" compatLnSpc="1">
            <a:prstTxWarp prst="textNoShape">
              <a:avLst/>
            </a:prstTxWarp>
          </a:bodyPr>
          <a:lstStyle>
            <a:lvl1pPr>
              <a:defRPr sz="600">
                <a:latin typeface="Georgia" pitchFamily="18" charset="0"/>
              </a:defRPr>
            </a:lvl1pPr>
          </a:lstStyle>
          <a:p>
            <a:pPr fontAlgn="base">
              <a:spcBef>
                <a:spcPct val="0"/>
              </a:spcBef>
              <a:spcAft>
                <a:spcPct val="0"/>
              </a:spcAft>
            </a:pPr>
            <a:fld id="{DEE2774E-7921-4922-8BA0-DEF6EDA73AED}" type="datetime1">
              <a:rPr lang="en-US">
                <a:solidFill>
                  <a:srgbClr val="C0504D"/>
                </a:solidFill>
                <a:ea typeface="ＭＳ Ｐゴシック" pitchFamily="34" charset="-128"/>
              </a:rPr>
              <a:pPr fontAlgn="base">
                <a:spcBef>
                  <a:spcPct val="0"/>
                </a:spcBef>
                <a:spcAft>
                  <a:spcPct val="0"/>
                </a:spcAft>
              </a:pPr>
              <a:t>10/3/2019</a:t>
            </a:fld>
            <a:endParaRPr lang="en-US" dirty="0">
              <a:solidFill>
                <a:srgbClr val="C0504D"/>
              </a:solidFill>
              <a:ea typeface="ＭＳ Ｐゴシック" pitchFamily="34" charset="-128"/>
            </a:endParaRPr>
          </a:p>
        </p:txBody>
      </p:sp>
      <p:sp>
        <p:nvSpPr>
          <p:cNvPr id="3" name="Footer Placeholder 2"/>
          <p:cNvSpPr>
            <a:spLocks noGrp="1"/>
          </p:cNvSpPr>
          <p:nvPr>
            <p:ph type="ftr" sz="quarter" idx="3"/>
          </p:nvPr>
        </p:nvSpPr>
        <p:spPr>
          <a:xfrm>
            <a:off x="9144002" y="457200"/>
            <a:ext cx="1767417" cy="457200"/>
          </a:xfrm>
          <a:prstGeom prst="rect">
            <a:avLst/>
          </a:prstGeom>
        </p:spPr>
        <p:txBody>
          <a:bodyPr vert="horz" wrap="square" lIns="91440" tIns="45720" rIns="91440" bIns="45720" numCol="1" anchor="t" anchorCtr="0" compatLnSpc="1">
            <a:prstTxWarp prst="textNoShape">
              <a:avLst/>
            </a:prstTxWarp>
          </a:bodyPr>
          <a:lstStyle>
            <a:lvl1pPr algn="r">
              <a:defRPr sz="600">
                <a:latin typeface="Georgia" pitchFamily="18" charset="0"/>
              </a:defRPr>
            </a:lvl1pPr>
          </a:lstStyle>
          <a:p>
            <a:pPr fontAlgn="base">
              <a:spcBef>
                <a:spcPct val="0"/>
              </a:spcBef>
              <a:spcAft>
                <a:spcPct val="0"/>
              </a:spcAft>
            </a:pPr>
            <a:endParaRPr lang="en-US" dirty="0">
              <a:solidFill>
                <a:srgbClr val="C0504D"/>
              </a:solidFill>
              <a:ea typeface="ＭＳ Ｐゴシック" pitchFamily="34" charset="-128"/>
            </a:endParaRPr>
          </a:p>
        </p:txBody>
      </p:sp>
      <p:sp>
        <p:nvSpPr>
          <p:cNvPr id="23" name="Slide Number Placeholder 22"/>
          <p:cNvSpPr>
            <a:spLocks noGrp="1"/>
          </p:cNvSpPr>
          <p:nvPr>
            <p:ph type="sldNum" sz="quarter" idx="4"/>
          </p:nvPr>
        </p:nvSpPr>
        <p:spPr>
          <a:xfrm>
            <a:off x="11176000" y="3"/>
            <a:ext cx="1016000" cy="366713"/>
          </a:xfrm>
          <a:prstGeom prst="rect">
            <a:avLst/>
          </a:prstGeom>
        </p:spPr>
        <p:txBody>
          <a:bodyPr vert="horz" wrap="square" lIns="91440" tIns="45720" rIns="91440" bIns="45720" numCol="1" anchor="b" anchorCtr="0" compatLnSpc="1">
            <a:prstTxWarp prst="textNoShape">
              <a:avLst/>
            </a:prstTxWarp>
          </a:bodyPr>
          <a:lstStyle>
            <a:lvl1pPr algn="r">
              <a:defRPr sz="1350">
                <a:solidFill>
                  <a:srgbClr val="FFFFFF"/>
                </a:solidFill>
                <a:latin typeface="Georgia" pitchFamily="18" charset="0"/>
              </a:defRPr>
            </a:lvl1pPr>
          </a:lstStyle>
          <a:p>
            <a:pPr fontAlgn="base">
              <a:spcBef>
                <a:spcPct val="0"/>
              </a:spcBef>
              <a:spcAft>
                <a:spcPct val="0"/>
              </a:spcAft>
            </a:pPr>
            <a:fld id="{3404472C-16F4-4298-9578-9DBF7BCFA8F6}" type="slidenum">
              <a:rPr lang="en-US">
                <a:ea typeface="ＭＳ Ｐゴシック" pitchFamily="34" charset="-128"/>
              </a:rPr>
              <a:pPr fontAlgn="base">
                <a:spcBef>
                  <a:spcPct val="0"/>
                </a:spcBef>
                <a:spcAft>
                  <a:spcPct val="0"/>
                </a:spcAft>
              </a:pPr>
              <a:t>‹#›</a:t>
            </a:fld>
            <a:endParaRPr lang="en-US" dirty="0">
              <a:ea typeface="ＭＳ Ｐゴシック" pitchFamily="34" charset="-128"/>
            </a:endParaRPr>
          </a:p>
        </p:txBody>
      </p:sp>
      <p:pic>
        <p:nvPicPr>
          <p:cNvPr id="1035" name="Picture 2" descr="COSO_header_v2"/>
          <p:cNvPicPr>
            <a:picLocks noChangeAspect="1" noChangeArrowheads="1"/>
          </p:cNvPicPr>
          <p:nvPr userDrawn="1"/>
        </p:nvPicPr>
        <p:blipFill>
          <a:blip r:embed="rId10" cstate="print"/>
          <a:srcRect b="5162"/>
          <a:stretch>
            <a:fillRect/>
          </a:stretch>
        </p:blipFill>
        <p:spPr bwMode="auto">
          <a:xfrm>
            <a:off x="0" y="0"/>
            <a:ext cx="12192000" cy="1155700"/>
          </a:xfrm>
          <a:prstGeom prst="rect">
            <a:avLst/>
          </a:prstGeom>
          <a:noFill/>
          <a:ln w="9525">
            <a:noFill/>
            <a:miter lim="800000"/>
            <a:headEnd/>
            <a:tailEnd/>
          </a:ln>
        </p:spPr>
      </p:pic>
      <p:sp>
        <p:nvSpPr>
          <p:cNvPr id="12" name="Slide Number Placeholder 5"/>
          <p:cNvSpPr txBox="1">
            <a:spLocks/>
          </p:cNvSpPr>
          <p:nvPr userDrawn="1"/>
        </p:nvSpPr>
        <p:spPr>
          <a:xfrm>
            <a:off x="10054169" y="6629400"/>
            <a:ext cx="2036233" cy="152400"/>
          </a:xfrm>
          <a:prstGeom prst="rect">
            <a:avLst/>
          </a:prstGeom>
        </p:spPr>
        <p:txBody>
          <a:bodyPr lIns="0" tIns="0" rIns="0" bIns="0"/>
          <a:lstStyle/>
          <a:p>
            <a:pPr algn="r" fontAlgn="base">
              <a:spcBef>
                <a:spcPct val="0"/>
              </a:spcBef>
              <a:spcAft>
                <a:spcPct val="0"/>
              </a:spcAft>
            </a:pPr>
            <a:fld id="{2C1049BE-762C-46B9-A9D6-E741C25312F4}" type="slidenum">
              <a:rPr lang="en-GB" sz="750">
                <a:solidFill>
                  <a:prstClr val="black"/>
                </a:solidFill>
                <a:latin typeface="Arial" pitchFamily="34" charset="0"/>
                <a:ea typeface="ＭＳ Ｐゴシック" pitchFamily="34" charset="-128"/>
                <a:cs typeface="Arial" pitchFamily="34" charset="0"/>
              </a:rPr>
              <a:pPr algn="r" fontAlgn="base">
                <a:spcBef>
                  <a:spcPct val="0"/>
                </a:spcBef>
                <a:spcAft>
                  <a:spcPct val="0"/>
                </a:spcAft>
              </a:pPr>
              <a:t>‹#›</a:t>
            </a:fld>
            <a:endParaRPr lang="en-GB" sz="750" dirty="0">
              <a:solidFill>
                <a:prstClr val="black"/>
              </a:solidFill>
              <a:latin typeface="Arial" pitchFamily="34" charset="0"/>
              <a:ea typeface="ＭＳ Ｐゴシック" pitchFamily="34" charset="-128"/>
              <a:cs typeface="Arial" pitchFamily="34" charset="0"/>
            </a:endParaRPr>
          </a:p>
        </p:txBody>
      </p:sp>
      <p:pic>
        <p:nvPicPr>
          <p:cNvPr id="13" name="Picture 12" descr="COSO Header.JPG"/>
          <p:cNvPicPr>
            <a:picLocks noChangeAspect="1"/>
          </p:cNvPicPr>
          <p:nvPr userDrawn="1"/>
        </p:nvPicPr>
        <p:blipFill>
          <a:blip r:embed="rId11" cstate="print"/>
          <a:stretch>
            <a:fillRect/>
          </a:stretch>
        </p:blipFill>
        <p:spPr>
          <a:xfrm>
            <a:off x="0" y="-1"/>
            <a:ext cx="12192000" cy="1335751"/>
          </a:xfrm>
          <a:prstGeom prst="rect">
            <a:avLst/>
          </a:prstGeom>
        </p:spPr>
      </p:pic>
      <p:sp>
        <p:nvSpPr>
          <p:cNvPr id="15" name="Rectangle 14"/>
          <p:cNvSpPr>
            <a:spLocks noChangeArrowheads="1"/>
          </p:cNvSpPr>
          <p:nvPr userDrawn="1"/>
        </p:nvSpPr>
        <p:spPr bwMode="auto">
          <a:xfrm>
            <a:off x="0" y="1330410"/>
            <a:ext cx="12192000" cy="76200"/>
          </a:xfrm>
          <a:prstGeom prst="rect">
            <a:avLst/>
          </a:prstGeom>
          <a:solidFill>
            <a:srgbClr val="91271F"/>
          </a:solidFill>
          <a:ln w="50800" cap="rnd" cmpd="thickThin" algn="ctr">
            <a:noFill/>
            <a:miter lim="800000"/>
            <a:headEnd/>
            <a:tailEnd/>
          </a:ln>
        </p:spPr>
        <p:txBody>
          <a:bodyPr anchor="ctr"/>
          <a:lstStyle/>
          <a:p>
            <a:pPr algn="ctr" fontAlgn="base">
              <a:spcBef>
                <a:spcPct val="0"/>
              </a:spcBef>
              <a:spcAft>
                <a:spcPct val="0"/>
              </a:spcAft>
            </a:pPr>
            <a:endParaRPr lang="en-US" sz="1350" dirty="0">
              <a:solidFill>
                <a:srgbClr val="FFFFFF"/>
              </a:solidFill>
              <a:ea typeface="ＭＳ Ｐゴシック" pitchFamily="34" charset="-128"/>
            </a:endParaRPr>
          </a:p>
        </p:txBody>
      </p:sp>
    </p:spTree>
    <p:extLst>
      <p:ext uri="{BB962C8B-B14F-4D97-AF65-F5344CB8AC3E}">
        <p14:creationId xmlns:p14="http://schemas.microsoft.com/office/powerpoint/2010/main" val="125008234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Lst>
  <p:transition>
    <p:cut/>
  </p:transition>
  <p:hf hdr="0" ftr="0" dt="0"/>
  <p:txStyles>
    <p:titleStyle>
      <a:lvl1pPr algn="l" rtl="0" eaLnBrk="0" fontAlgn="base" hangingPunct="0">
        <a:spcBef>
          <a:spcPct val="0"/>
        </a:spcBef>
        <a:spcAft>
          <a:spcPct val="0"/>
        </a:spcAft>
        <a:defRPr sz="1800" b="0" kern="1200">
          <a:solidFill>
            <a:schemeClr val="tx2"/>
          </a:solidFill>
          <a:latin typeface="Arial" pitchFamily="34" charset="0"/>
          <a:ea typeface="+mj-ea"/>
          <a:cs typeface="Arial" pitchFamily="34" charset="0"/>
        </a:defRPr>
      </a:lvl1pPr>
      <a:lvl2pPr algn="l" rtl="0" eaLnBrk="0" fontAlgn="base" hangingPunct="0">
        <a:spcBef>
          <a:spcPct val="0"/>
        </a:spcBef>
        <a:spcAft>
          <a:spcPct val="0"/>
        </a:spcAft>
        <a:defRPr sz="2250">
          <a:solidFill>
            <a:schemeClr val="tx2"/>
          </a:solidFill>
          <a:latin typeface="Trebuchet MS" pitchFamily="34" charset="0"/>
        </a:defRPr>
      </a:lvl2pPr>
      <a:lvl3pPr algn="l" rtl="0" eaLnBrk="0" fontAlgn="base" hangingPunct="0">
        <a:spcBef>
          <a:spcPct val="0"/>
        </a:spcBef>
        <a:spcAft>
          <a:spcPct val="0"/>
        </a:spcAft>
        <a:defRPr sz="2250">
          <a:solidFill>
            <a:schemeClr val="tx2"/>
          </a:solidFill>
          <a:latin typeface="Trebuchet MS" pitchFamily="34" charset="0"/>
        </a:defRPr>
      </a:lvl3pPr>
      <a:lvl4pPr algn="l" rtl="0" eaLnBrk="0" fontAlgn="base" hangingPunct="0">
        <a:spcBef>
          <a:spcPct val="0"/>
        </a:spcBef>
        <a:spcAft>
          <a:spcPct val="0"/>
        </a:spcAft>
        <a:defRPr sz="2250">
          <a:solidFill>
            <a:schemeClr val="tx2"/>
          </a:solidFill>
          <a:latin typeface="Trebuchet MS" pitchFamily="34" charset="0"/>
        </a:defRPr>
      </a:lvl4pPr>
      <a:lvl5pPr algn="l" rtl="0" eaLnBrk="0" fontAlgn="base" hangingPunct="0">
        <a:spcBef>
          <a:spcPct val="0"/>
        </a:spcBef>
        <a:spcAft>
          <a:spcPct val="0"/>
        </a:spcAft>
        <a:defRPr sz="2250">
          <a:solidFill>
            <a:schemeClr val="tx2"/>
          </a:solidFill>
          <a:latin typeface="Trebuchet MS" pitchFamily="34" charset="0"/>
        </a:defRPr>
      </a:lvl5pPr>
      <a:lvl6pPr marL="342900" algn="l" rtl="0" fontAlgn="base">
        <a:spcBef>
          <a:spcPct val="0"/>
        </a:spcBef>
        <a:spcAft>
          <a:spcPct val="0"/>
        </a:spcAft>
        <a:defRPr sz="3000">
          <a:solidFill>
            <a:schemeClr val="tx2"/>
          </a:solidFill>
          <a:latin typeface="Trebuchet MS" pitchFamily="34" charset="0"/>
        </a:defRPr>
      </a:lvl6pPr>
      <a:lvl7pPr marL="685800" algn="l" rtl="0" fontAlgn="base">
        <a:spcBef>
          <a:spcPct val="0"/>
        </a:spcBef>
        <a:spcAft>
          <a:spcPct val="0"/>
        </a:spcAft>
        <a:defRPr sz="3000">
          <a:solidFill>
            <a:schemeClr val="tx2"/>
          </a:solidFill>
          <a:latin typeface="Trebuchet MS" pitchFamily="34" charset="0"/>
        </a:defRPr>
      </a:lvl7pPr>
      <a:lvl8pPr marL="1028700" algn="l" rtl="0" fontAlgn="base">
        <a:spcBef>
          <a:spcPct val="0"/>
        </a:spcBef>
        <a:spcAft>
          <a:spcPct val="0"/>
        </a:spcAft>
        <a:defRPr sz="3000">
          <a:solidFill>
            <a:schemeClr val="tx2"/>
          </a:solidFill>
          <a:latin typeface="Trebuchet MS" pitchFamily="34" charset="0"/>
        </a:defRPr>
      </a:lvl8pPr>
      <a:lvl9pPr marL="1371600" algn="l" rtl="0" fontAlgn="base">
        <a:spcBef>
          <a:spcPct val="0"/>
        </a:spcBef>
        <a:spcAft>
          <a:spcPct val="0"/>
        </a:spcAft>
        <a:defRPr sz="3000">
          <a:solidFill>
            <a:schemeClr val="tx2"/>
          </a:solidFill>
          <a:latin typeface="Trebuchet MS" pitchFamily="34" charset="0"/>
        </a:defRPr>
      </a:lvl9pPr>
    </p:titleStyle>
    <p:bodyStyle>
      <a:lvl1pPr marL="273844" indent="-191691" algn="l" rtl="0" eaLnBrk="0" fontAlgn="base" hangingPunct="0">
        <a:spcBef>
          <a:spcPts val="225"/>
        </a:spcBef>
        <a:spcAft>
          <a:spcPct val="0"/>
        </a:spcAft>
        <a:buClr>
          <a:srgbClr val="2A5970"/>
        </a:buClr>
        <a:buFont typeface="Georgia" pitchFamily="18" charset="0"/>
        <a:buChar char="•"/>
        <a:defRPr sz="1500" kern="1200">
          <a:solidFill>
            <a:srgbClr val="2A5970"/>
          </a:solidFill>
          <a:latin typeface="Arial" pitchFamily="34" charset="0"/>
          <a:ea typeface="+mn-ea"/>
          <a:cs typeface="Arial" pitchFamily="34" charset="0"/>
        </a:defRPr>
      </a:lvl1pPr>
      <a:lvl2pPr marL="492919" indent="-184547" algn="l" rtl="0" eaLnBrk="0" fontAlgn="base" hangingPunct="0">
        <a:spcBef>
          <a:spcPts val="225"/>
        </a:spcBef>
        <a:spcAft>
          <a:spcPct val="0"/>
        </a:spcAft>
        <a:buClr>
          <a:srgbClr val="2A5970"/>
        </a:buClr>
        <a:buFont typeface="Georgia" pitchFamily="18" charset="0"/>
        <a:buChar char="▫"/>
        <a:defRPr sz="1350" kern="1200">
          <a:solidFill>
            <a:srgbClr val="2A5970"/>
          </a:solidFill>
          <a:latin typeface="Arial" pitchFamily="34" charset="0"/>
          <a:ea typeface="+mn-ea"/>
          <a:cs typeface="Arial" pitchFamily="34" charset="0"/>
        </a:defRPr>
      </a:lvl2pPr>
      <a:lvl3pPr marL="691754" indent="-164306" algn="l" rtl="0" eaLnBrk="0" fontAlgn="base" hangingPunct="0">
        <a:spcBef>
          <a:spcPts val="225"/>
        </a:spcBef>
        <a:spcAft>
          <a:spcPct val="0"/>
        </a:spcAft>
        <a:buClr>
          <a:srgbClr val="2A5970"/>
        </a:buClr>
        <a:buFont typeface="Wingdings 2" pitchFamily="18" charset="2"/>
        <a:buChar char=""/>
        <a:defRPr sz="1200" kern="1200">
          <a:solidFill>
            <a:srgbClr val="2A5970"/>
          </a:solidFill>
          <a:latin typeface="Arial" pitchFamily="34" charset="0"/>
          <a:ea typeface="+mn-ea"/>
          <a:cs typeface="Arial" pitchFamily="34" charset="0"/>
        </a:defRPr>
      </a:lvl3pPr>
      <a:lvl4pPr marL="884635" indent="-150019" algn="l" rtl="0" eaLnBrk="0" fontAlgn="base" hangingPunct="0">
        <a:spcBef>
          <a:spcPts val="225"/>
        </a:spcBef>
        <a:spcAft>
          <a:spcPct val="0"/>
        </a:spcAft>
        <a:buClr>
          <a:srgbClr val="2A5970"/>
        </a:buClr>
        <a:buFont typeface="Wingdings 2" pitchFamily="18" charset="2"/>
        <a:buChar char=""/>
        <a:defRPr sz="1050" kern="1200">
          <a:solidFill>
            <a:srgbClr val="2A5970"/>
          </a:solidFill>
          <a:latin typeface="Arial" pitchFamily="34" charset="0"/>
          <a:ea typeface="+mn-ea"/>
          <a:cs typeface="Arial" pitchFamily="34" charset="0"/>
        </a:defRPr>
      </a:lvl4pPr>
      <a:lvl5pPr marL="1041797" indent="-136922" algn="l" rtl="0" eaLnBrk="0" fontAlgn="base" hangingPunct="0">
        <a:spcBef>
          <a:spcPts val="225"/>
        </a:spcBef>
        <a:spcAft>
          <a:spcPct val="0"/>
        </a:spcAft>
        <a:buClr>
          <a:srgbClr val="2A5970"/>
        </a:buClr>
        <a:buFont typeface="Georgia" pitchFamily="18" charset="0"/>
        <a:buChar char="▫"/>
        <a:defRPr sz="900" kern="1200">
          <a:solidFill>
            <a:srgbClr val="2A5970"/>
          </a:solidFill>
          <a:latin typeface="Arial" pitchFamily="34" charset="0"/>
          <a:ea typeface="+mn-ea"/>
          <a:cs typeface="Arial" pitchFamily="34" charset="0"/>
        </a:defRPr>
      </a:lvl5pPr>
      <a:lvl6pPr marL="1207008" indent="-137160" algn="l" rtl="0" eaLnBrk="1" latinLnBrk="0" hangingPunct="1">
        <a:spcBef>
          <a:spcPts val="225"/>
        </a:spcBef>
        <a:buClr>
          <a:schemeClr val="accent3"/>
        </a:buClr>
        <a:buFont typeface="Georgia"/>
        <a:buChar char="▫"/>
        <a:defRPr kumimoji="0" sz="1350" kern="1200">
          <a:solidFill>
            <a:schemeClr val="accent3"/>
          </a:solidFill>
          <a:latin typeface="+mn-lt"/>
          <a:ea typeface="+mn-ea"/>
          <a:cs typeface="+mn-cs"/>
        </a:defRPr>
      </a:lvl6pPr>
      <a:lvl7pPr marL="1371600" indent="-137160" algn="l" rtl="0" eaLnBrk="1" latinLnBrk="0" hangingPunct="1">
        <a:spcBef>
          <a:spcPts val="225"/>
        </a:spcBef>
        <a:buClr>
          <a:schemeClr val="accent3"/>
        </a:buClr>
        <a:buFont typeface="Georgia"/>
        <a:buChar char="▫"/>
        <a:defRPr kumimoji="0" sz="1200" kern="1200">
          <a:solidFill>
            <a:schemeClr val="accent3"/>
          </a:solidFill>
          <a:latin typeface="+mn-lt"/>
          <a:ea typeface="+mn-ea"/>
          <a:cs typeface="+mn-cs"/>
        </a:defRPr>
      </a:lvl7pPr>
      <a:lvl8pPr marL="1522476" indent="-137160" algn="l" rtl="0" eaLnBrk="1" latinLnBrk="0" hangingPunct="1">
        <a:spcBef>
          <a:spcPts val="225"/>
        </a:spcBef>
        <a:buClr>
          <a:schemeClr val="accent3"/>
        </a:buClr>
        <a:buFont typeface="Georgia"/>
        <a:buChar char="◦"/>
        <a:defRPr kumimoji="0" sz="1125" kern="1200">
          <a:solidFill>
            <a:schemeClr val="accent3"/>
          </a:solidFill>
          <a:latin typeface="+mn-lt"/>
          <a:ea typeface="+mn-ea"/>
          <a:cs typeface="+mn-cs"/>
        </a:defRPr>
      </a:lvl8pPr>
      <a:lvl9pPr marL="1680210" indent="-137160" algn="l" rtl="0" eaLnBrk="1" latinLnBrk="0" hangingPunct="1">
        <a:spcBef>
          <a:spcPts val="225"/>
        </a:spcBef>
        <a:buClr>
          <a:schemeClr val="accent3"/>
        </a:buClr>
        <a:buFont typeface="Georgia"/>
        <a:buChar char="◦"/>
        <a:defRPr kumimoji="0" sz="105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28600"/>
            <a:ext cx="10972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609600" y="1143000"/>
            <a:ext cx="10972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285317" y="6464300"/>
            <a:ext cx="1621367" cy="228600"/>
          </a:xfrm>
          <a:prstGeom prst="rect">
            <a:avLst/>
          </a:prstGeom>
        </p:spPr>
        <p:txBody>
          <a:bodyPr vert="horz" lIns="0" tIns="0" rIns="0" bIns="0" rtlCol="0" anchor="t" anchorCtr="0"/>
          <a:lstStyle>
            <a:lvl1pPr algn="l" fontAlgn="auto">
              <a:spcBef>
                <a:spcPts val="0"/>
              </a:spcBef>
              <a:spcAft>
                <a:spcPts val="0"/>
              </a:spcAft>
              <a:defRPr sz="800" cap="all" dirty="0">
                <a:solidFill>
                  <a:schemeClr val="tx1"/>
                </a:solidFill>
                <a:latin typeface="Arial"/>
                <a:ea typeface="+mn-ea"/>
              </a:defRPr>
            </a:lvl1pPr>
          </a:lstStyle>
          <a:p>
            <a:pPr>
              <a:defRPr/>
            </a:pPr>
            <a:fld id="{C664BF26-5DBE-48A8-8D01-EC7E8686FFD6}" type="datetime1">
              <a:rPr lang="en-US" smtClean="0"/>
              <a:t>10/3/2019</a:t>
            </a:fld>
            <a:endParaRPr lang="en-US" dirty="0"/>
          </a:p>
        </p:txBody>
      </p:sp>
      <p:sp>
        <p:nvSpPr>
          <p:cNvPr id="5" name="Footer Placeholder 4"/>
          <p:cNvSpPr>
            <a:spLocks noGrp="1"/>
          </p:cNvSpPr>
          <p:nvPr>
            <p:ph type="ftr" sz="quarter" idx="3"/>
          </p:nvPr>
        </p:nvSpPr>
        <p:spPr>
          <a:xfrm>
            <a:off x="9020098" y="6464300"/>
            <a:ext cx="1427769" cy="228600"/>
          </a:xfrm>
          <a:prstGeom prst="rect">
            <a:avLst/>
          </a:prstGeom>
        </p:spPr>
        <p:txBody>
          <a:bodyPr vert="horz" lIns="0" tIns="0" rIns="0" bIns="0" rtlCol="0" anchor="t" anchorCtr="0"/>
          <a:lstStyle>
            <a:lvl1pPr algn="r" fontAlgn="auto">
              <a:spcBef>
                <a:spcPts val="0"/>
              </a:spcBef>
              <a:spcAft>
                <a:spcPts val="0"/>
              </a:spcAft>
              <a:defRPr sz="800" cap="all" dirty="0">
                <a:solidFill>
                  <a:schemeClr val="tx1"/>
                </a:solidFill>
                <a:latin typeface="Arial"/>
                <a:ea typeface="+mn-ea"/>
              </a:defRPr>
            </a:lvl1pPr>
          </a:lstStyle>
          <a:p>
            <a:pPr>
              <a:defRPr/>
            </a:pPr>
            <a:r>
              <a:rPr lang="nb-NO" dirty="0"/>
              <a:t>© SASB</a:t>
            </a:r>
            <a:endParaRPr lang="de-DE" dirty="0"/>
          </a:p>
        </p:txBody>
      </p:sp>
      <p:sp>
        <p:nvSpPr>
          <p:cNvPr id="6" name="Slide Number Placeholder 5"/>
          <p:cNvSpPr>
            <a:spLocks noGrp="1"/>
          </p:cNvSpPr>
          <p:nvPr>
            <p:ph type="sldNum" sz="quarter" idx="4"/>
          </p:nvPr>
        </p:nvSpPr>
        <p:spPr>
          <a:xfrm>
            <a:off x="609601" y="6464300"/>
            <a:ext cx="402167" cy="228600"/>
          </a:xfrm>
          <a:prstGeom prst="rect">
            <a:avLst/>
          </a:prstGeom>
        </p:spPr>
        <p:txBody>
          <a:bodyPr vert="horz" wrap="square" lIns="0" tIns="0" rIns="0" bIns="0" numCol="1" anchor="t" anchorCtr="0" compatLnSpc="1">
            <a:prstTxWarp prst="textNoShape">
              <a:avLst/>
            </a:prstTxWarp>
          </a:bodyPr>
          <a:lstStyle>
            <a:lvl1pPr>
              <a:defRPr sz="800"/>
            </a:lvl1pPr>
          </a:lstStyle>
          <a:p>
            <a:fld id="{6B1A2200-0D14-442A-9019-362A45E8CD53}" type="slidenum">
              <a:rPr lang="en-US"/>
              <a:pPr/>
              <a:t>‹#›</a:t>
            </a:fld>
            <a:endParaRPr lang="en-US" dirty="0"/>
          </a:p>
        </p:txBody>
      </p:sp>
      <p:pic>
        <p:nvPicPr>
          <p:cNvPr id="1031"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0853510" y="6131275"/>
            <a:ext cx="725413" cy="546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p:nvCxnSpPr>
        <p:spPr>
          <a:xfrm>
            <a:off x="619512" y="6400800"/>
            <a:ext cx="9838267" cy="1588"/>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38560004"/>
      </p:ext>
    </p:extLst>
  </p:cSld>
  <p:clrMap bg1="lt1" tx1="dk1" bg2="lt2" tx2="dk2" accent1="accent1" accent2="accent2" accent3="accent3" accent4="accent4" accent5="accent5" accent6="accent6" hlink="hlink" folHlink="folHlink"/>
  <p:sldLayoutIdLst>
    <p:sldLayoutId id="2147483696" r:id="rId1"/>
  </p:sldLayoutIdLst>
  <p:hf hdr="0"/>
  <p:txStyles>
    <p:titleStyle>
      <a:lvl1pPr algn="l" defTabSz="457200" rtl="0" eaLnBrk="1" fontAlgn="base" hangingPunct="1">
        <a:lnSpc>
          <a:spcPts val="2600"/>
        </a:lnSpc>
        <a:spcBef>
          <a:spcPct val="0"/>
        </a:spcBef>
        <a:spcAft>
          <a:spcPct val="0"/>
        </a:spcAft>
        <a:defRPr sz="2000" b="1" kern="1200">
          <a:solidFill>
            <a:schemeClr val="bg2"/>
          </a:solidFill>
          <a:latin typeface="Arial"/>
          <a:ea typeface="ＭＳ Ｐゴシック" pitchFamily="-106" charset="-128"/>
          <a:cs typeface="+mj-cs"/>
        </a:defRPr>
      </a:lvl1pPr>
      <a:lvl2pPr algn="l" defTabSz="457200" rtl="0" eaLnBrk="1" fontAlgn="base" hangingPunct="1">
        <a:lnSpc>
          <a:spcPts val="2600"/>
        </a:lnSpc>
        <a:spcBef>
          <a:spcPct val="0"/>
        </a:spcBef>
        <a:spcAft>
          <a:spcPct val="0"/>
        </a:spcAft>
        <a:defRPr sz="2400" b="1">
          <a:solidFill>
            <a:schemeClr val="bg2"/>
          </a:solidFill>
          <a:latin typeface="Arial" charset="0"/>
          <a:ea typeface="ＭＳ Ｐゴシック" pitchFamily="-106" charset="-128"/>
        </a:defRPr>
      </a:lvl2pPr>
      <a:lvl3pPr algn="l" defTabSz="457200" rtl="0" eaLnBrk="1" fontAlgn="base" hangingPunct="1">
        <a:lnSpc>
          <a:spcPts val="2600"/>
        </a:lnSpc>
        <a:spcBef>
          <a:spcPct val="0"/>
        </a:spcBef>
        <a:spcAft>
          <a:spcPct val="0"/>
        </a:spcAft>
        <a:defRPr sz="2400" b="1">
          <a:solidFill>
            <a:schemeClr val="bg2"/>
          </a:solidFill>
          <a:latin typeface="Arial" charset="0"/>
          <a:ea typeface="ＭＳ Ｐゴシック" pitchFamily="-106" charset="-128"/>
        </a:defRPr>
      </a:lvl3pPr>
      <a:lvl4pPr algn="l" defTabSz="457200" rtl="0" eaLnBrk="1" fontAlgn="base" hangingPunct="1">
        <a:lnSpc>
          <a:spcPts val="2600"/>
        </a:lnSpc>
        <a:spcBef>
          <a:spcPct val="0"/>
        </a:spcBef>
        <a:spcAft>
          <a:spcPct val="0"/>
        </a:spcAft>
        <a:defRPr sz="2400" b="1">
          <a:solidFill>
            <a:schemeClr val="bg2"/>
          </a:solidFill>
          <a:latin typeface="Arial" charset="0"/>
          <a:ea typeface="ＭＳ Ｐゴシック" pitchFamily="-106" charset="-128"/>
        </a:defRPr>
      </a:lvl4pPr>
      <a:lvl5pPr algn="l" defTabSz="457200" rtl="0" eaLnBrk="1" fontAlgn="base" hangingPunct="1">
        <a:lnSpc>
          <a:spcPts val="2600"/>
        </a:lnSpc>
        <a:spcBef>
          <a:spcPct val="0"/>
        </a:spcBef>
        <a:spcAft>
          <a:spcPct val="0"/>
        </a:spcAft>
        <a:defRPr sz="2400" b="1">
          <a:solidFill>
            <a:schemeClr val="bg2"/>
          </a:solidFill>
          <a:latin typeface="Arial" charset="0"/>
          <a:ea typeface="ＭＳ Ｐゴシック" pitchFamily="-106" charset="-128"/>
        </a:defRPr>
      </a:lvl5pPr>
      <a:lvl6pPr marL="457200" algn="l" defTabSz="457200" rtl="0" eaLnBrk="1" fontAlgn="base" hangingPunct="1">
        <a:lnSpc>
          <a:spcPts val="2600"/>
        </a:lnSpc>
        <a:spcBef>
          <a:spcPct val="0"/>
        </a:spcBef>
        <a:spcAft>
          <a:spcPct val="0"/>
        </a:spcAft>
        <a:defRPr sz="2400" b="1">
          <a:solidFill>
            <a:schemeClr val="bg2"/>
          </a:solidFill>
          <a:latin typeface="Arial" charset="0"/>
          <a:ea typeface="ＭＳ Ｐゴシック" pitchFamily="-106" charset="-128"/>
        </a:defRPr>
      </a:lvl6pPr>
      <a:lvl7pPr marL="914400" algn="l" defTabSz="457200" rtl="0" eaLnBrk="1" fontAlgn="base" hangingPunct="1">
        <a:lnSpc>
          <a:spcPts val="2600"/>
        </a:lnSpc>
        <a:spcBef>
          <a:spcPct val="0"/>
        </a:spcBef>
        <a:spcAft>
          <a:spcPct val="0"/>
        </a:spcAft>
        <a:defRPr sz="2400" b="1">
          <a:solidFill>
            <a:schemeClr val="bg2"/>
          </a:solidFill>
          <a:latin typeface="Arial" charset="0"/>
          <a:ea typeface="ＭＳ Ｐゴシック" pitchFamily="-106" charset="-128"/>
        </a:defRPr>
      </a:lvl7pPr>
      <a:lvl8pPr marL="1371600" algn="l" defTabSz="457200" rtl="0" eaLnBrk="1" fontAlgn="base" hangingPunct="1">
        <a:lnSpc>
          <a:spcPts val="2600"/>
        </a:lnSpc>
        <a:spcBef>
          <a:spcPct val="0"/>
        </a:spcBef>
        <a:spcAft>
          <a:spcPct val="0"/>
        </a:spcAft>
        <a:defRPr sz="2400" b="1">
          <a:solidFill>
            <a:schemeClr val="bg2"/>
          </a:solidFill>
          <a:latin typeface="Arial" charset="0"/>
          <a:ea typeface="ＭＳ Ｐゴシック" pitchFamily="-106" charset="-128"/>
        </a:defRPr>
      </a:lvl8pPr>
      <a:lvl9pPr marL="1828800" algn="l" defTabSz="457200" rtl="0" eaLnBrk="1" fontAlgn="base" hangingPunct="1">
        <a:lnSpc>
          <a:spcPts val="2600"/>
        </a:lnSpc>
        <a:spcBef>
          <a:spcPct val="0"/>
        </a:spcBef>
        <a:spcAft>
          <a:spcPct val="0"/>
        </a:spcAft>
        <a:defRPr sz="2400" b="1">
          <a:solidFill>
            <a:schemeClr val="bg2"/>
          </a:solidFill>
          <a:latin typeface="Arial" charset="0"/>
          <a:ea typeface="ＭＳ Ｐゴシック" pitchFamily="-106" charset="-128"/>
        </a:defRPr>
      </a:lvl9pPr>
    </p:titleStyle>
    <p:bodyStyle>
      <a:lvl1pPr algn="l" defTabSz="457200" rtl="0" eaLnBrk="1" fontAlgn="base" hangingPunct="1">
        <a:spcBef>
          <a:spcPct val="0"/>
        </a:spcBef>
        <a:spcAft>
          <a:spcPts val="1200"/>
        </a:spcAft>
        <a:defRPr sz="1600" kern="1200">
          <a:solidFill>
            <a:schemeClr val="tx1"/>
          </a:solidFill>
          <a:latin typeface="Arial"/>
          <a:ea typeface="ＭＳ Ｐゴシック" pitchFamily="-106" charset="-128"/>
          <a:cs typeface="+mn-cs"/>
        </a:defRPr>
      </a:lvl1pPr>
      <a:lvl2pPr marL="228600" indent="-228600" algn="l" defTabSz="457200" rtl="0" eaLnBrk="1" fontAlgn="base" hangingPunct="1">
        <a:spcBef>
          <a:spcPct val="0"/>
        </a:spcBef>
        <a:spcAft>
          <a:spcPts val="1200"/>
        </a:spcAft>
        <a:buClr>
          <a:schemeClr val="bg2"/>
        </a:buClr>
        <a:buFont typeface="Wingdings" panose="05000000000000000000" pitchFamily="2" charset="2"/>
        <a:buChar char="§"/>
        <a:defRPr sz="1600" kern="1200">
          <a:solidFill>
            <a:schemeClr val="tx1"/>
          </a:solidFill>
          <a:latin typeface="Arial"/>
          <a:ea typeface="ＭＳ Ｐゴシック" pitchFamily="-106" charset="-128"/>
          <a:cs typeface="+mn-cs"/>
        </a:defRPr>
      </a:lvl2pPr>
      <a:lvl3pPr marL="457200" indent="-228600" algn="l" defTabSz="457200" rtl="0" eaLnBrk="1" fontAlgn="base" hangingPunct="1">
        <a:spcBef>
          <a:spcPct val="0"/>
        </a:spcBef>
        <a:spcAft>
          <a:spcPts val="1200"/>
        </a:spcAft>
        <a:buClr>
          <a:schemeClr val="bg2"/>
        </a:buClr>
        <a:buFont typeface="Arial" pitchFamily="-106" charset="0"/>
        <a:buChar char="-"/>
        <a:defRPr sz="1600" kern="1200">
          <a:solidFill>
            <a:schemeClr val="tx1"/>
          </a:solidFill>
          <a:latin typeface="Arial"/>
          <a:ea typeface="ＭＳ Ｐゴシック" pitchFamily="-106" charset="-128"/>
          <a:cs typeface="+mn-cs"/>
        </a:defRPr>
      </a:lvl3pPr>
      <a:lvl4pPr marL="685800" indent="-228600" algn="l" defTabSz="457200" rtl="0" eaLnBrk="1" fontAlgn="base" hangingPunct="1">
        <a:spcBef>
          <a:spcPct val="0"/>
        </a:spcBef>
        <a:spcAft>
          <a:spcPts val="1200"/>
        </a:spcAft>
        <a:buClr>
          <a:schemeClr val="bg2"/>
        </a:buClr>
        <a:buFont typeface="Arial" panose="020B0604020202020204" pitchFamily="34" charset="0"/>
        <a:buChar char="•"/>
        <a:defRPr sz="1600" kern="1200">
          <a:solidFill>
            <a:schemeClr val="tx1"/>
          </a:solidFill>
          <a:latin typeface="Arial"/>
          <a:ea typeface="ＭＳ Ｐゴシック" pitchFamily="-106" charset="-128"/>
          <a:cs typeface="+mn-cs"/>
        </a:defRPr>
      </a:lvl4pPr>
      <a:lvl5pPr marL="914400" indent="-228600" algn="l" defTabSz="457200" rtl="0" eaLnBrk="1" fontAlgn="base" hangingPunct="1">
        <a:spcBef>
          <a:spcPct val="0"/>
        </a:spcBef>
        <a:spcAft>
          <a:spcPts val="1200"/>
        </a:spcAft>
        <a:buClr>
          <a:schemeClr val="bg2"/>
        </a:buClr>
        <a:buFont typeface="Arial" pitchFamily="-106" charset="0"/>
        <a:buChar char="–"/>
        <a:defRPr sz="1600" kern="1200">
          <a:solidFill>
            <a:schemeClr val="tx1"/>
          </a:solidFill>
          <a:latin typeface="Arial"/>
          <a:ea typeface="ＭＳ Ｐゴシック" pitchFamily="-106"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28600"/>
            <a:ext cx="10972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609600" y="1143000"/>
            <a:ext cx="10972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285317" y="6464300"/>
            <a:ext cx="1621367" cy="228600"/>
          </a:xfrm>
          <a:prstGeom prst="rect">
            <a:avLst/>
          </a:prstGeom>
        </p:spPr>
        <p:txBody>
          <a:bodyPr vert="horz" lIns="0" tIns="0" rIns="0" bIns="0" rtlCol="0" anchor="t" anchorCtr="0"/>
          <a:lstStyle>
            <a:lvl1pPr algn="l" fontAlgn="auto">
              <a:spcBef>
                <a:spcPts val="0"/>
              </a:spcBef>
              <a:spcAft>
                <a:spcPts val="0"/>
              </a:spcAft>
              <a:defRPr sz="800" cap="all" dirty="0">
                <a:solidFill>
                  <a:schemeClr val="tx1"/>
                </a:solidFill>
                <a:latin typeface="Arial"/>
                <a:ea typeface="+mn-ea"/>
              </a:defRPr>
            </a:lvl1pPr>
          </a:lstStyle>
          <a:p>
            <a:pPr defTabSz="457200">
              <a:defRPr/>
            </a:pPr>
            <a:fld id="{8CED8819-6F57-D441-96C3-EA9FCCC67A5E}" type="datetime1">
              <a:rPr lang="en-US" smtClean="0">
                <a:solidFill>
                  <a:srgbClr val="000000"/>
                </a:solidFill>
              </a:rPr>
              <a:pPr defTabSz="457200">
                <a:defRPr/>
              </a:pPr>
              <a:t>10/3/2019</a:t>
            </a:fld>
            <a:endParaRPr lang="en-US">
              <a:solidFill>
                <a:srgbClr val="000000"/>
              </a:solidFill>
            </a:endParaRPr>
          </a:p>
        </p:txBody>
      </p:sp>
      <p:sp>
        <p:nvSpPr>
          <p:cNvPr id="5" name="Footer Placeholder 4"/>
          <p:cNvSpPr>
            <a:spLocks noGrp="1"/>
          </p:cNvSpPr>
          <p:nvPr>
            <p:ph type="ftr" sz="quarter" idx="3"/>
          </p:nvPr>
        </p:nvSpPr>
        <p:spPr>
          <a:xfrm>
            <a:off x="9020098" y="6464300"/>
            <a:ext cx="1427769" cy="228600"/>
          </a:xfrm>
          <a:prstGeom prst="rect">
            <a:avLst/>
          </a:prstGeom>
        </p:spPr>
        <p:txBody>
          <a:bodyPr vert="horz" lIns="0" tIns="0" rIns="0" bIns="0" rtlCol="0" anchor="t" anchorCtr="0"/>
          <a:lstStyle>
            <a:lvl1pPr algn="r" fontAlgn="auto">
              <a:spcBef>
                <a:spcPts val="0"/>
              </a:spcBef>
              <a:spcAft>
                <a:spcPts val="0"/>
              </a:spcAft>
              <a:defRPr sz="800" cap="all" dirty="0">
                <a:solidFill>
                  <a:schemeClr val="tx1"/>
                </a:solidFill>
                <a:latin typeface="Arial"/>
                <a:ea typeface="+mn-ea"/>
              </a:defRPr>
            </a:lvl1pPr>
          </a:lstStyle>
          <a:p>
            <a:pPr defTabSz="457200">
              <a:defRPr/>
            </a:pPr>
            <a:r>
              <a:rPr lang="de-DE">
                <a:solidFill>
                  <a:srgbClr val="000000"/>
                </a:solidFill>
              </a:rPr>
              <a:t>© SASB</a:t>
            </a:r>
          </a:p>
        </p:txBody>
      </p:sp>
      <p:sp>
        <p:nvSpPr>
          <p:cNvPr id="6" name="Slide Number Placeholder 5"/>
          <p:cNvSpPr>
            <a:spLocks noGrp="1"/>
          </p:cNvSpPr>
          <p:nvPr>
            <p:ph type="sldNum" sz="quarter" idx="4"/>
          </p:nvPr>
        </p:nvSpPr>
        <p:spPr>
          <a:xfrm>
            <a:off x="609601" y="6464300"/>
            <a:ext cx="402167" cy="228600"/>
          </a:xfrm>
          <a:prstGeom prst="rect">
            <a:avLst/>
          </a:prstGeom>
        </p:spPr>
        <p:txBody>
          <a:bodyPr vert="horz" wrap="square" lIns="0" tIns="0" rIns="0" bIns="0" numCol="1" anchor="t" anchorCtr="0" compatLnSpc="1">
            <a:prstTxWarp prst="textNoShape">
              <a:avLst/>
            </a:prstTxWarp>
          </a:bodyPr>
          <a:lstStyle>
            <a:lvl1pPr>
              <a:defRPr sz="800"/>
            </a:lvl1pPr>
          </a:lstStyle>
          <a:p>
            <a:pPr defTabSz="457200" fontAlgn="base">
              <a:spcBef>
                <a:spcPct val="0"/>
              </a:spcBef>
              <a:spcAft>
                <a:spcPct val="0"/>
              </a:spcAft>
            </a:pPr>
            <a:fld id="{6B1A2200-0D14-442A-9019-362A45E8CD53}" type="slidenum">
              <a:rPr lang="en-US" smtClean="0">
                <a:solidFill>
                  <a:srgbClr val="000000"/>
                </a:solidFill>
                <a:ea typeface="ＭＳ Ｐゴシック" pitchFamily="-106" charset="-128"/>
              </a:rPr>
              <a:pPr defTabSz="457200" fontAlgn="base">
                <a:spcBef>
                  <a:spcPct val="0"/>
                </a:spcBef>
                <a:spcAft>
                  <a:spcPct val="0"/>
                </a:spcAft>
              </a:pPr>
              <a:t>‹#›</a:t>
            </a:fld>
            <a:endParaRPr lang="en-US">
              <a:solidFill>
                <a:srgbClr val="000000"/>
              </a:solidFill>
              <a:ea typeface="ＭＳ Ｐゴシック" pitchFamily="-106" charset="-128"/>
            </a:endParaRPr>
          </a:p>
        </p:txBody>
      </p:sp>
      <p:pic>
        <p:nvPicPr>
          <p:cNvPr id="1031"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10852909" y="6130925"/>
            <a:ext cx="726617"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p:nvCxnSpPr>
        <p:spPr>
          <a:xfrm>
            <a:off x="619512" y="6400800"/>
            <a:ext cx="9838267" cy="1588"/>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2787244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Lst>
  <p:hf sldNum="0" hdr="0" ftr="0"/>
  <p:txStyles>
    <p:titleStyle>
      <a:lvl1pPr algn="l" defTabSz="457200" rtl="0" eaLnBrk="1" fontAlgn="base" hangingPunct="1">
        <a:lnSpc>
          <a:spcPts val="2600"/>
        </a:lnSpc>
        <a:spcBef>
          <a:spcPct val="0"/>
        </a:spcBef>
        <a:spcAft>
          <a:spcPct val="0"/>
        </a:spcAft>
        <a:defRPr sz="2000" b="1" kern="1200">
          <a:solidFill>
            <a:schemeClr val="bg2"/>
          </a:solidFill>
          <a:latin typeface="Arial"/>
          <a:ea typeface="ＭＳ Ｐゴシック" pitchFamily="-106" charset="-128"/>
          <a:cs typeface="+mj-cs"/>
        </a:defRPr>
      </a:lvl1pPr>
      <a:lvl2pPr algn="l" defTabSz="457200" rtl="0" eaLnBrk="1" fontAlgn="base" hangingPunct="1">
        <a:lnSpc>
          <a:spcPts val="2600"/>
        </a:lnSpc>
        <a:spcBef>
          <a:spcPct val="0"/>
        </a:spcBef>
        <a:spcAft>
          <a:spcPct val="0"/>
        </a:spcAft>
        <a:defRPr sz="2400" b="1">
          <a:solidFill>
            <a:schemeClr val="bg2"/>
          </a:solidFill>
          <a:latin typeface="Arial" charset="0"/>
          <a:ea typeface="ＭＳ Ｐゴシック" pitchFamily="-106" charset="-128"/>
        </a:defRPr>
      </a:lvl2pPr>
      <a:lvl3pPr algn="l" defTabSz="457200" rtl="0" eaLnBrk="1" fontAlgn="base" hangingPunct="1">
        <a:lnSpc>
          <a:spcPts val="2600"/>
        </a:lnSpc>
        <a:spcBef>
          <a:spcPct val="0"/>
        </a:spcBef>
        <a:spcAft>
          <a:spcPct val="0"/>
        </a:spcAft>
        <a:defRPr sz="2400" b="1">
          <a:solidFill>
            <a:schemeClr val="bg2"/>
          </a:solidFill>
          <a:latin typeface="Arial" charset="0"/>
          <a:ea typeface="ＭＳ Ｐゴシック" pitchFamily="-106" charset="-128"/>
        </a:defRPr>
      </a:lvl3pPr>
      <a:lvl4pPr algn="l" defTabSz="457200" rtl="0" eaLnBrk="1" fontAlgn="base" hangingPunct="1">
        <a:lnSpc>
          <a:spcPts val="2600"/>
        </a:lnSpc>
        <a:spcBef>
          <a:spcPct val="0"/>
        </a:spcBef>
        <a:spcAft>
          <a:spcPct val="0"/>
        </a:spcAft>
        <a:defRPr sz="2400" b="1">
          <a:solidFill>
            <a:schemeClr val="bg2"/>
          </a:solidFill>
          <a:latin typeface="Arial" charset="0"/>
          <a:ea typeface="ＭＳ Ｐゴシック" pitchFamily="-106" charset="-128"/>
        </a:defRPr>
      </a:lvl4pPr>
      <a:lvl5pPr algn="l" defTabSz="457200" rtl="0" eaLnBrk="1" fontAlgn="base" hangingPunct="1">
        <a:lnSpc>
          <a:spcPts val="2600"/>
        </a:lnSpc>
        <a:spcBef>
          <a:spcPct val="0"/>
        </a:spcBef>
        <a:spcAft>
          <a:spcPct val="0"/>
        </a:spcAft>
        <a:defRPr sz="2400" b="1">
          <a:solidFill>
            <a:schemeClr val="bg2"/>
          </a:solidFill>
          <a:latin typeface="Arial" charset="0"/>
          <a:ea typeface="ＭＳ Ｐゴシック" pitchFamily="-106" charset="-128"/>
        </a:defRPr>
      </a:lvl5pPr>
      <a:lvl6pPr marL="457200" algn="l" defTabSz="457200" rtl="0" eaLnBrk="1" fontAlgn="base" hangingPunct="1">
        <a:lnSpc>
          <a:spcPts val="2600"/>
        </a:lnSpc>
        <a:spcBef>
          <a:spcPct val="0"/>
        </a:spcBef>
        <a:spcAft>
          <a:spcPct val="0"/>
        </a:spcAft>
        <a:defRPr sz="2400" b="1">
          <a:solidFill>
            <a:schemeClr val="bg2"/>
          </a:solidFill>
          <a:latin typeface="Arial" charset="0"/>
          <a:ea typeface="ＭＳ Ｐゴシック" pitchFamily="-106" charset="-128"/>
        </a:defRPr>
      </a:lvl6pPr>
      <a:lvl7pPr marL="914400" algn="l" defTabSz="457200" rtl="0" eaLnBrk="1" fontAlgn="base" hangingPunct="1">
        <a:lnSpc>
          <a:spcPts val="2600"/>
        </a:lnSpc>
        <a:spcBef>
          <a:spcPct val="0"/>
        </a:spcBef>
        <a:spcAft>
          <a:spcPct val="0"/>
        </a:spcAft>
        <a:defRPr sz="2400" b="1">
          <a:solidFill>
            <a:schemeClr val="bg2"/>
          </a:solidFill>
          <a:latin typeface="Arial" charset="0"/>
          <a:ea typeface="ＭＳ Ｐゴシック" pitchFamily="-106" charset="-128"/>
        </a:defRPr>
      </a:lvl7pPr>
      <a:lvl8pPr marL="1371600" algn="l" defTabSz="457200" rtl="0" eaLnBrk="1" fontAlgn="base" hangingPunct="1">
        <a:lnSpc>
          <a:spcPts val="2600"/>
        </a:lnSpc>
        <a:spcBef>
          <a:spcPct val="0"/>
        </a:spcBef>
        <a:spcAft>
          <a:spcPct val="0"/>
        </a:spcAft>
        <a:defRPr sz="2400" b="1">
          <a:solidFill>
            <a:schemeClr val="bg2"/>
          </a:solidFill>
          <a:latin typeface="Arial" charset="0"/>
          <a:ea typeface="ＭＳ Ｐゴシック" pitchFamily="-106" charset="-128"/>
        </a:defRPr>
      </a:lvl8pPr>
      <a:lvl9pPr marL="1828800" algn="l" defTabSz="457200" rtl="0" eaLnBrk="1" fontAlgn="base" hangingPunct="1">
        <a:lnSpc>
          <a:spcPts val="2600"/>
        </a:lnSpc>
        <a:spcBef>
          <a:spcPct val="0"/>
        </a:spcBef>
        <a:spcAft>
          <a:spcPct val="0"/>
        </a:spcAft>
        <a:defRPr sz="2400" b="1">
          <a:solidFill>
            <a:schemeClr val="bg2"/>
          </a:solidFill>
          <a:latin typeface="Arial" charset="0"/>
          <a:ea typeface="ＭＳ Ｐゴシック" pitchFamily="-106" charset="-128"/>
        </a:defRPr>
      </a:lvl9pPr>
    </p:titleStyle>
    <p:bodyStyle>
      <a:lvl1pPr algn="l" defTabSz="457200" rtl="0" eaLnBrk="1" fontAlgn="base" hangingPunct="1">
        <a:spcBef>
          <a:spcPct val="0"/>
        </a:spcBef>
        <a:spcAft>
          <a:spcPts val="1200"/>
        </a:spcAft>
        <a:defRPr sz="1600" kern="1200">
          <a:solidFill>
            <a:schemeClr val="tx1"/>
          </a:solidFill>
          <a:latin typeface="Arial"/>
          <a:ea typeface="ＭＳ Ｐゴシック" pitchFamily="-106" charset="-128"/>
          <a:cs typeface="+mn-cs"/>
        </a:defRPr>
      </a:lvl1pPr>
      <a:lvl2pPr marL="228600" indent="-228600" algn="l" defTabSz="457200" rtl="0" eaLnBrk="1" fontAlgn="base" hangingPunct="1">
        <a:spcBef>
          <a:spcPct val="0"/>
        </a:spcBef>
        <a:spcAft>
          <a:spcPts val="1200"/>
        </a:spcAft>
        <a:buClr>
          <a:schemeClr val="bg2"/>
        </a:buClr>
        <a:buFont typeface="Wingdings" panose="05000000000000000000" pitchFamily="2" charset="2"/>
        <a:buChar char="§"/>
        <a:defRPr sz="1600" kern="1200">
          <a:solidFill>
            <a:schemeClr val="tx1"/>
          </a:solidFill>
          <a:latin typeface="Arial"/>
          <a:ea typeface="ＭＳ Ｐゴシック" pitchFamily="-106" charset="-128"/>
          <a:cs typeface="+mn-cs"/>
        </a:defRPr>
      </a:lvl2pPr>
      <a:lvl3pPr marL="457200" indent="-228600" algn="l" defTabSz="457200" rtl="0" eaLnBrk="1" fontAlgn="base" hangingPunct="1">
        <a:spcBef>
          <a:spcPct val="0"/>
        </a:spcBef>
        <a:spcAft>
          <a:spcPts val="1200"/>
        </a:spcAft>
        <a:buClr>
          <a:schemeClr val="bg2"/>
        </a:buClr>
        <a:buFont typeface="Arial" pitchFamily="-106" charset="0"/>
        <a:buChar char="-"/>
        <a:defRPr sz="1600" kern="1200">
          <a:solidFill>
            <a:schemeClr val="tx1"/>
          </a:solidFill>
          <a:latin typeface="Arial"/>
          <a:ea typeface="ＭＳ Ｐゴシック" pitchFamily="-106" charset="-128"/>
          <a:cs typeface="+mn-cs"/>
        </a:defRPr>
      </a:lvl3pPr>
      <a:lvl4pPr marL="685800" indent="-228600" algn="l" defTabSz="457200" rtl="0" eaLnBrk="1" fontAlgn="base" hangingPunct="1">
        <a:spcBef>
          <a:spcPct val="0"/>
        </a:spcBef>
        <a:spcAft>
          <a:spcPts val="1200"/>
        </a:spcAft>
        <a:buClr>
          <a:schemeClr val="bg2"/>
        </a:buClr>
        <a:buFont typeface="Arial" panose="020B0604020202020204" pitchFamily="34" charset="0"/>
        <a:buChar char="•"/>
        <a:defRPr sz="1600" kern="1200">
          <a:solidFill>
            <a:schemeClr val="tx1"/>
          </a:solidFill>
          <a:latin typeface="Arial"/>
          <a:ea typeface="ＭＳ Ｐゴシック" pitchFamily="-106" charset="-128"/>
          <a:cs typeface="+mn-cs"/>
        </a:defRPr>
      </a:lvl4pPr>
      <a:lvl5pPr marL="914400" indent="-228600" algn="l" defTabSz="457200" rtl="0" eaLnBrk="1" fontAlgn="base" hangingPunct="1">
        <a:spcBef>
          <a:spcPct val="0"/>
        </a:spcBef>
        <a:spcAft>
          <a:spcPts val="1200"/>
        </a:spcAft>
        <a:buClr>
          <a:schemeClr val="bg2"/>
        </a:buClr>
        <a:buFont typeface="Arial" pitchFamily="-106" charset="0"/>
        <a:buChar char="–"/>
        <a:defRPr sz="1600" kern="1200">
          <a:solidFill>
            <a:schemeClr val="tx1"/>
          </a:solidFill>
          <a:latin typeface="Arial"/>
          <a:ea typeface="ＭＳ Ｐゴシック" pitchFamily="-106"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28600"/>
            <a:ext cx="10972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609600" y="1143000"/>
            <a:ext cx="10972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285317" y="6464300"/>
            <a:ext cx="1621367" cy="228600"/>
          </a:xfrm>
          <a:prstGeom prst="rect">
            <a:avLst/>
          </a:prstGeom>
        </p:spPr>
        <p:txBody>
          <a:bodyPr vert="horz" lIns="0" tIns="0" rIns="0" bIns="0" rtlCol="0" anchor="t" anchorCtr="0"/>
          <a:lstStyle>
            <a:lvl1pPr algn="l" fontAlgn="auto">
              <a:spcBef>
                <a:spcPts val="0"/>
              </a:spcBef>
              <a:spcAft>
                <a:spcPts val="0"/>
              </a:spcAft>
              <a:defRPr sz="800" cap="all" dirty="0">
                <a:solidFill>
                  <a:schemeClr val="tx1"/>
                </a:solidFill>
                <a:latin typeface="Arial"/>
                <a:ea typeface="+mn-ea"/>
              </a:defRPr>
            </a:lvl1pPr>
          </a:lstStyle>
          <a:p>
            <a:pPr>
              <a:defRPr/>
            </a:pPr>
            <a:fld id="{86EA609F-2268-4BFF-8D6E-14859A7A114D}" type="datetime1">
              <a:rPr lang="en-US" smtClean="0"/>
              <a:t>10/3/2019</a:t>
            </a:fld>
            <a:endParaRPr lang="en-US" dirty="0"/>
          </a:p>
        </p:txBody>
      </p:sp>
      <p:sp>
        <p:nvSpPr>
          <p:cNvPr id="5" name="Footer Placeholder 4"/>
          <p:cNvSpPr>
            <a:spLocks noGrp="1"/>
          </p:cNvSpPr>
          <p:nvPr>
            <p:ph type="ftr" sz="quarter" idx="3"/>
          </p:nvPr>
        </p:nvSpPr>
        <p:spPr>
          <a:xfrm>
            <a:off x="9020098" y="6464300"/>
            <a:ext cx="1427769" cy="228600"/>
          </a:xfrm>
          <a:prstGeom prst="rect">
            <a:avLst/>
          </a:prstGeom>
        </p:spPr>
        <p:txBody>
          <a:bodyPr vert="horz" lIns="0" tIns="0" rIns="0" bIns="0" rtlCol="0" anchor="t" anchorCtr="0"/>
          <a:lstStyle>
            <a:lvl1pPr algn="r" fontAlgn="auto">
              <a:spcBef>
                <a:spcPts val="0"/>
              </a:spcBef>
              <a:spcAft>
                <a:spcPts val="0"/>
              </a:spcAft>
              <a:defRPr sz="800" cap="all" dirty="0">
                <a:solidFill>
                  <a:schemeClr val="tx1"/>
                </a:solidFill>
                <a:latin typeface="Arial"/>
                <a:ea typeface="+mn-ea"/>
              </a:defRPr>
            </a:lvl1pPr>
          </a:lstStyle>
          <a:p>
            <a:pPr>
              <a:defRPr/>
            </a:pPr>
            <a:r>
              <a:rPr lang="de-DE"/>
              <a:t>© SASB</a:t>
            </a:r>
            <a:endParaRPr lang="de-DE" dirty="0"/>
          </a:p>
        </p:txBody>
      </p:sp>
      <p:sp>
        <p:nvSpPr>
          <p:cNvPr id="6" name="Slide Number Placeholder 5"/>
          <p:cNvSpPr>
            <a:spLocks noGrp="1"/>
          </p:cNvSpPr>
          <p:nvPr>
            <p:ph type="sldNum" sz="quarter" idx="4"/>
          </p:nvPr>
        </p:nvSpPr>
        <p:spPr>
          <a:xfrm>
            <a:off x="609601" y="6464300"/>
            <a:ext cx="402167" cy="228600"/>
          </a:xfrm>
          <a:prstGeom prst="rect">
            <a:avLst/>
          </a:prstGeom>
        </p:spPr>
        <p:txBody>
          <a:bodyPr vert="horz" wrap="square" lIns="0" tIns="0" rIns="0" bIns="0" numCol="1" anchor="t" anchorCtr="0" compatLnSpc="1">
            <a:prstTxWarp prst="textNoShape">
              <a:avLst/>
            </a:prstTxWarp>
          </a:bodyPr>
          <a:lstStyle>
            <a:lvl1pPr>
              <a:defRPr sz="800"/>
            </a:lvl1pPr>
          </a:lstStyle>
          <a:p>
            <a:fld id="{6B1A2200-0D14-442A-9019-362A45E8CD53}" type="slidenum">
              <a:rPr lang="en-US"/>
              <a:pPr/>
              <a:t>‹#›</a:t>
            </a:fld>
            <a:endParaRPr lang="en-US" dirty="0"/>
          </a:p>
        </p:txBody>
      </p:sp>
      <p:pic>
        <p:nvPicPr>
          <p:cNvPr id="1031" name="Picture 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auto">
          <a:xfrm>
            <a:off x="10853510" y="6130925"/>
            <a:ext cx="725413"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p:nvCxnSpPr>
        <p:spPr>
          <a:xfrm>
            <a:off x="619512" y="6400800"/>
            <a:ext cx="9838267" cy="1588"/>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90885677"/>
      </p:ext>
    </p:extLst>
  </p:cSld>
  <p:clrMap bg1="lt1" tx1="dk1" bg2="lt2" tx2="dk2" accent1="accent1" accent2="accent2" accent3="accent3" accent4="accent4" accent5="accent5" accent6="accent6" hlink="hlink" folHlink="folHlink"/>
  <p:sldLayoutIdLst>
    <p:sldLayoutId id="2147483703" r:id="rId1"/>
    <p:sldLayoutId id="2147483704" r:id="rId2"/>
  </p:sldLayoutIdLst>
  <p:hf hdr="0"/>
  <p:txStyles>
    <p:titleStyle>
      <a:lvl1pPr algn="l" defTabSz="457200" rtl="0" eaLnBrk="1" fontAlgn="base" hangingPunct="1">
        <a:lnSpc>
          <a:spcPts val="2600"/>
        </a:lnSpc>
        <a:spcBef>
          <a:spcPct val="0"/>
        </a:spcBef>
        <a:spcAft>
          <a:spcPct val="0"/>
        </a:spcAft>
        <a:defRPr sz="2000" b="1" kern="1200">
          <a:solidFill>
            <a:schemeClr val="bg2"/>
          </a:solidFill>
          <a:latin typeface="Arial"/>
          <a:ea typeface="ＭＳ Ｐゴシック" pitchFamily="-106" charset="-128"/>
          <a:cs typeface="+mj-cs"/>
        </a:defRPr>
      </a:lvl1pPr>
      <a:lvl2pPr algn="l" defTabSz="457200" rtl="0" eaLnBrk="1" fontAlgn="base" hangingPunct="1">
        <a:lnSpc>
          <a:spcPts val="2600"/>
        </a:lnSpc>
        <a:spcBef>
          <a:spcPct val="0"/>
        </a:spcBef>
        <a:spcAft>
          <a:spcPct val="0"/>
        </a:spcAft>
        <a:defRPr sz="2400" b="1">
          <a:solidFill>
            <a:schemeClr val="bg2"/>
          </a:solidFill>
          <a:latin typeface="Arial" charset="0"/>
          <a:ea typeface="ＭＳ Ｐゴシック" pitchFamily="-106" charset="-128"/>
        </a:defRPr>
      </a:lvl2pPr>
      <a:lvl3pPr algn="l" defTabSz="457200" rtl="0" eaLnBrk="1" fontAlgn="base" hangingPunct="1">
        <a:lnSpc>
          <a:spcPts val="2600"/>
        </a:lnSpc>
        <a:spcBef>
          <a:spcPct val="0"/>
        </a:spcBef>
        <a:spcAft>
          <a:spcPct val="0"/>
        </a:spcAft>
        <a:defRPr sz="2400" b="1">
          <a:solidFill>
            <a:schemeClr val="bg2"/>
          </a:solidFill>
          <a:latin typeface="Arial" charset="0"/>
          <a:ea typeface="ＭＳ Ｐゴシック" pitchFamily="-106" charset="-128"/>
        </a:defRPr>
      </a:lvl3pPr>
      <a:lvl4pPr algn="l" defTabSz="457200" rtl="0" eaLnBrk="1" fontAlgn="base" hangingPunct="1">
        <a:lnSpc>
          <a:spcPts val="2600"/>
        </a:lnSpc>
        <a:spcBef>
          <a:spcPct val="0"/>
        </a:spcBef>
        <a:spcAft>
          <a:spcPct val="0"/>
        </a:spcAft>
        <a:defRPr sz="2400" b="1">
          <a:solidFill>
            <a:schemeClr val="bg2"/>
          </a:solidFill>
          <a:latin typeface="Arial" charset="0"/>
          <a:ea typeface="ＭＳ Ｐゴシック" pitchFamily="-106" charset="-128"/>
        </a:defRPr>
      </a:lvl4pPr>
      <a:lvl5pPr algn="l" defTabSz="457200" rtl="0" eaLnBrk="1" fontAlgn="base" hangingPunct="1">
        <a:lnSpc>
          <a:spcPts val="2600"/>
        </a:lnSpc>
        <a:spcBef>
          <a:spcPct val="0"/>
        </a:spcBef>
        <a:spcAft>
          <a:spcPct val="0"/>
        </a:spcAft>
        <a:defRPr sz="2400" b="1">
          <a:solidFill>
            <a:schemeClr val="bg2"/>
          </a:solidFill>
          <a:latin typeface="Arial" charset="0"/>
          <a:ea typeface="ＭＳ Ｐゴシック" pitchFamily="-106" charset="-128"/>
        </a:defRPr>
      </a:lvl5pPr>
      <a:lvl6pPr marL="457200" algn="l" defTabSz="457200" rtl="0" eaLnBrk="1" fontAlgn="base" hangingPunct="1">
        <a:lnSpc>
          <a:spcPts val="2600"/>
        </a:lnSpc>
        <a:spcBef>
          <a:spcPct val="0"/>
        </a:spcBef>
        <a:spcAft>
          <a:spcPct val="0"/>
        </a:spcAft>
        <a:defRPr sz="2400" b="1">
          <a:solidFill>
            <a:schemeClr val="bg2"/>
          </a:solidFill>
          <a:latin typeface="Arial" charset="0"/>
          <a:ea typeface="ＭＳ Ｐゴシック" pitchFamily="-106" charset="-128"/>
        </a:defRPr>
      </a:lvl6pPr>
      <a:lvl7pPr marL="914400" algn="l" defTabSz="457200" rtl="0" eaLnBrk="1" fontAlgn="base" hangingPunct="1">
        <a:lnSpc>
          <a:spcPts val="2600"/>
        </a:lnSpc>
        <a:spcBef>
          <a:spcPct val="0"/>
        </a:spcBef>
        <a:spcAft>
          <a:spcPct val="0"/>
        </a:spcAft>
        <a:defRPr sz="2400" b="1">
          <a:solidFill>
            <a:schemeClr val="bg2"/>
          </a:solidFill>
          <a:latin typeface="Arial" charset="0"/>
          <a:ea typeface="ＭＳ Ｐゴシック" pitchFamily="-106" charset="-128"/>
        </a:defRPr>
      </a:lvl7pPr>
      <a:lvl8pPr marL="1371600" algn="l" defTabSz="457200" rtl="0" eaLnBrk="1" fontAlgn="base" hangingPunct="1">
        <a:lnSpc>
          <a:spcPts val="2600"/>
        </a:lnSpc>
        <a:spcBef>
          <a:spcPct val="0"/>
        </a:spcBef>
        <a:spcAft>
          <a:spcPct val="0"/>
        </a:spcAft>
        <a:defRPr sz="2400" b="1">
          <a:solidFill>
            <a:schemeClr val="bg2"/>
          </a:solidFill>
          <a:latin typeface="Arial" charset="0"/>
          <a:ea typeface="ＭＳ Ｐゴシック" pitchFamily="-106" charset="-128"/>
        </a:defRPr>
      </a:lvl8pPr>
      <a:lvl9pPr marL="1828800" algn="l" defTabSz="457200" rtl="0" eaLnBrk="1" fontAlgn="base" hangingPunct="1">
        <a:lnSpc>
          <a:spcPts val="2600"/>
        </a:lnSpc>
        <a:spcBef>
          <a:spcPct val="0"/>
        </a:spcBef>
        <a:spcAft>
          <a:spcPct val="0"/>
        </a:spcAft>
        <a:defRPr sz="2400" b="1">
          <a:solidFill>
            <a:schemeClr val="bg2"/>
          </a:solidFill>
          <a:latin typeface="Arial" charset="0"/>
          <a:ea typeface="ＭＳ Ｐゴシック" pitchFamily="-106" charset="-128"/>
        </a:defRPr>
      </a:lvl9pPr>
    </p:titleStyle>
    <p:bodyStyle>
      <a:lvl1pPr algn="l" defTabSz="457200" rtl="0" eaLnBrk="1" fontAlgn="base" hangingPunct="1">
        <a:spcBef>
          <a:spcPct val="0"/>
        </a:spcBef>
        <a:spcAft>
          <a:spcPts val="1200"/>
        </a:spcAft>
        <a:defRPr sz="1600" kern="1200">
          <a:solidFill>
            <a:schemeClr val="tx1"/>
          </a:solidFill>
          <a:latin typeface="Arial"/>
          <a:ea typeface="ＭＳ Ｐゴシック" pitchFamily="-106" charset="-128"/>
          <a:cs typeface="+mn-cs"/>
        </a:defRPr>
      </a:lvl1pPr>
      <a:lvl2pPr marL="228600" indent="-228600" algn="l" defTabSz="457200" rtl="0" eaLnBrk="1" fontAlgn="base" hangingPunct="1">
        <a:spcBef>
          <a:spcPct val="0"/>
        </a:spcBef>
        <a:spcAft>
          <a:spcPts val="1200"/>
        </a:spcAft>
        <a:buClr>
          <a:schemeClr val="bg2"/>
        </a:buClr>
        <a:buFont typeface="Wingdings" panose="05000000000000000000" pitchFamily="2" charset="2"/>
        <a:buChar char="§"/>
        <a:defRPr sz="1600" kern="1200">
          <a:solidFill>
            <a:schemeClr val="tx1"/>
          </a:solidFill>
          <a:latin typeface="Arial"/>
          <a:ea typeface="ＭＳ Ｐゴシック" pitchFamily="-106" charset="-128"/>
          <a:cs typeface="+mn-cs"/>
        </a:defRPr>
      </a:lvl2pPr>
      <a:lvl3pPr marL="457200" indent="-228600" algn="l" defTabSz="457200" rtl="0" eaLnBrk="1" fontAlgn="base" hangingPunct="1">
        <a:spcBef>
          <a:spcPct val="0"/>
        </a:spcBef>
        <a:spcAft>
          <a:spcPts val="1200"/>
        </a:spcAft>
        <a:buClr>
          <a:schemeClr val="bg2"/>
        </a:buClr>
        <a:buFont typeface="Arial" pitchFamily="-106" charset="0"/>
        <a:buChar char="-"/>
        <a:defRPr sz="1600" kern="1200">
          <a:solidFill>
            <a:schemeClr val="tx1"/>
          </a:solidFill>
          <a:latin typeface="Arial"/>
          <a:ea typeface="ＭＳ Ｐゴシック" pitchFamily="-106" charset="-128"/>
          <a:cs typeface="+mn-cs"/>
        </a:defRPr>
      </a:lvl3pPr>
      <a:lvl4pPr marL="685800" indent="-228600" algn="l" defTabSz="457200" rtl="0" eaLnBrk="1" fontAlgn="base" hangingPunct="1">
        <a:spcBef>
          <a:spcPct val="0"/>
        </a:spcBef>
        <a:spcAft>
          <a:spcPts val="1200"/>
        </a:spcAft>
        <a:buClr>
          <a:schemeClr val="bg2"/>
        </a:buClr>
        <a:buFont typeface="Arial" panose="020B0604020202020204" pitchFamily="34" charset="0"/>
        <a:buChar char="•"/>
        <a:defRPr sz="1600" kern="1200">
          <a:solidFill>
            <a:schemeClr val="tx1"/>
          </a:solidFill>
          <a:latin typeface="Arial"/>
          <a:ea typeface="ＭＳ Ｐゴシック" pitchFamily="-106" charset="-128"/>
          <a:cs typeface="+mn-cs"/>
        </a:defRPr>
      </a:lvl4pPr>
      <a:lvl5pPr marL="914400" indent="-228600" algn="l" defTabSz="457200" rtl="0" eaLnBrk="1" fontAlgn="base" hangingPunct="1">
        <a:spcBef>
          <a:spcPct val="0"/>
        </a:spcBef>
        <a:spcAft>
          <a:spcPts val="1200"/>
        </a:spcAft>
        <a:buClr>
          <a:schemeClr val="bg2"/>
        </a:buClr>
        <a:buFont typeface="Arial" pitchFamily="-106" charset="0"/>
        <a:buChar char="–"/>
        <a:defRPr sz="1600" kern="1200">
          <a:solidFill>
            <a:schemeClr val="tx1"/>
          </a:solidFill>
          <a:latin typeface="Arial"/>
          <a:ea typeface="ＭＳ Ｐゴシック" pitchFamily="-106"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28600"/>
            <a:ext cx="10972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609600" y="1143000"/>
            <a:ext cx="10972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285317" y="6464300"/>
            <a:ext cx="1621367" cy="228600"/>
          </a:xfrm>
          <a:prstGeom prst="rect">
            <a:avLst/>
          </a:prstGeom>
        </p:spPr>
        <p:txBody>
          <a:bodyPr vert="horz" lIns="0" tIns="0" rIns="0" bIns="0" rtlCol="0" anchor="t" anchorCtr="0"/>
          <a:lstStyle>
            <a:lvl1pPr algn="l" fontAlgn="auto">
              <a:spcBef>
                <a:spcPts val="0"/>
              </a:spcBef>
              <a:spcAft>
                <a:spcPts val="0"/>
              </a:spcAft>
              <a:defRPr sz="800" cap="all" dirty="0">
                <a:solidFill>
                  <a:schemeClr val="tx1"/>
                </a:solidFill>
                <a:latin typeface="Arial"/>
                <a:ea typeface="+mn-ea"/>
              </a:defRPr>
            </a:lvl1pPr>
          </a:lstStyle>
          <a:p>
            <a:pPr>
              <a:defRPr/>
            </a:pPr>
            <a:fld id="{C664BF26-5DBE-48A8-8D01-EC7E8686FFD6}" type="datetime1">
              <a:rPr lang="en-US" smtClean="0"/>
              <a:t>10/3/2019</a:t>
            </a:fld>
            <a:endParaRPr lang="en-US" dirty="0"/>
          </a:p>
        </p:txBody>
      </p:sp>
      <p:sp>
        <p:nvSpPr>
          <p:cNvPr id="5" name="Footer Placeholder 4"/>
          <p:cNvSpPr>
            <a:spLocks noGrp="1"/>
          </p:cNvSpPr>
          <p:nvPr>
            <p:ph type="ftr" sz="quarter" idx="3"/>
          </p:nvPr>
        </p:nvSpPr>
        <p:spPr>
          <a:xfrm>
            <a:off x="9020098" y="6464300"/>
            <a:ext cx="1427769" cy="228600"/>
          </a:xfrm>
          <a:prstGeom prst="rect">
            <a:avLst/>
          </a:prstGeom>
        </p:spPr>
        <p:txBody>
          <a:bodyPr vert="horz" lIns="0" tIns="0" rIns="0" bIns="0" rtlCol="0" anchor="t" anchorCtr="0"/>
          <a:lstStyle>
            <a:lvl1pPr algn="r" fontAlgn="auto">
              <a:spcBef>
                <a:spcPts val="0"/>
              </a:spcBef>
              <a:spcAft>
                <a:spcPts val="0"/>
              </a:spcAft>
              <a:defRPr sz="800" cap="all" dirty="0">
                <a:solidFill>
                  <a:schemeClr val="tx1"/>
                </a:solidFill>
                <a:latin typeface="Arial"/>
                <a:ea typeface="+mn-ea"/>
              </a:defRPr>
            </a:lvl1pPr>
          </a:lstStyle>
          <a:p>
            <a:pPr>
              <a:defRPr/>
            </a:pPr>
            <a:r>
              <a:rPr lang="nb-NO" dirty="0"/>
              <a:t>© SASB</a:t>
            </a:r>
            <a:endParaRPr lang="de-DE" dirty="0"/>
          </a:p>
        </p:txBody>
      </p:sp>
      <p:sp>
        <p:nvSpPr>
          <p:cNvPr id="6" name="Slide Number Placeholder 5"/>
          <p:cNvSpPr>
            <a:spLocks noGrp="1"/>
          </p:cNvSpPr>
          <p:nvPr>
            <p:ph type="sldNum" sz="quarter" idx="4"/>
          </p:nvPr>
        </p:nvSpPr>
        <p:spPr>
          <a:xfrm>
            <a:off x="609601" y="6464300"/>
            <a:ext cx="402167" cy="228600"/>
          </a:xfrm>
          <a:prstGeom prst="rect">
            <a:avLst/>
          </a:prstGeom>
        </p:spPr>
        <p:txBody>
          <a:bodyPr vert="horz" wrap="square" lIns="0" tIns="0" rIns="0" bIns="0" numCol="1" anchor="t" anchorCtr="0" compatLnSpc="1">
            <a:prstTxWarp prst="textNoShape">
              <a:avLst/>
            </a:prstTxWarp>
          </a:bodyPr>
          <a:lstStyle>
            <a:lvl1pPr>
              <a:defRPr sz="800"/>
            </a:lvl1pPr>
          </a:lstStyle>
          <a:p>
            <a:fld id="{6B1A2200-0D14-442A-9019-362A45E8CD53}" type="slidenum">
              <a:rPr lang="en-US"/>
              <a:pPr/>
              <a:t>‹#›</a:t>
            </a:fld>
            <a:endParaRPr lang="en-US" dirty="0"/>
          </a:p>
        </p:txBody>
      </p:sp>
      <p:pic>
        <p:nvPicPr>
          <p:cNvPr id="1031"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0853510" y="6131275"/>
            <a:ext cx="725413" cy="546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p:nvCxnSpPr>
        <p:spPr>
          <a:xfrm>
            <a:off x="619512" y="6400800"/>
            <a:ext cx="9838267" cy="1588"/>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00870794"/>
      </p:ext>
    </p:extLst>
  </p:cSld>
  <p:clrMap bg1="lt1" tx1="dk1" bg2="lt2" tx2="dk2" accent1="accent1" accent2="accent2" accent3="accent3" accent4="accent4" accent5="accent5" accent6="accent6" hlink="hlink" folHlink="folHlink"/>
  <p:sldLayoutIdLst>
    <p:sldLayoutId id="2147483706" r:id="rId1"/>
  </p:sldLayoutIdLst>
  <p:hf hdr="0"/>
  <p:txStyles>
    <p:titleStyle>
      <a:lvl1pPr algn="l" defTabSz="457200" rtl="0" eaLnBrk="1" fontAlgn="base" hangingPunct="1">
        <a:lnSpc>
          <a:spcPts val="2600"/>
        </a:lnSpc>
        <a:spcBef>
          <a:spcPct val="0"/>
        </a:spcBef>
        <a:spcAft>
          <a:spcPct val="0"/>
        </a:spcAft>
        <a:defRPr sz="2000" b="1" kern="1200">
          <a:solidFill>
            <a:schemeClr val="bg2"/>
          </a:solidFill>
          <a:latin typeface="Arial"/>
          <a:ea typeface="ＭＳ Ｐゴシック" pitchFamily="-106" charset="-128"/>
          <a:cs typeface="+mj-cs"/>
        </a:defRPr>
      </a:lvl1pPr>
      <a:lvl2pPr algn="l" defTabSz="457200" rtl="0" eaLnBrk="1" fontAlgn="base" hangingPunct="1">
        <a:lnSpc>
          <a:spcPts val="2600"/>
        </a:lnSpc>
        <a:spcBef>
          <a:spcPct val="0"/>
        </a:spcBef>
        <a:spcAft>
          <a:spcPct val="0"/>
        </a:spcAft>
        <a:defRPr sz="2400" b="1">
          <a:solidFill>
            <a:schemeClr val="bg2"/>
          </a:solidFill>
          <a:latin typeface="Arial" charset="0"/>
          <a:ea typeface="ＭＳ Ｐゴシック" pitchFamily="-106" charset="-128"/>
        </a:defRPr>
      </a:lvl2pPr>
      <a:lvl3pPr algn="l" defTabSz="457200" rtl="0" eaLnBrk="1" fontAlgn="base" hangingPunct="1">
        <a:lnSpc>
          <a:spcPts val="2600"/>
        </a:lnSpc>
        <a:spcBef>
          <a:spcPct val="0"/>
        </a:spcBef>
        <a:spcAft>
          <a:spcPct val="0"/>
        </a:spcAft>
        <a:defRPr sz="2400" b="1">
          <a:solidFill>
            <a:schemeClr val="bg2"/>
          </a:solidFill>
          <a:latin typeface="Arial" charset="0"/>
          <a:ea typeface="ＭＳ Ｐゴシック" pitchFamily="-106" charset="-128"/>
        </a:defRPr>
      </a:lvl3pPr>
      <a:lvl4pPr algn="l" defTabSz="457200" rtl="0" eaLnBrk="1" fontAlgn="base" hangingPunct="1">
        <a:lnSpc>
          <a:spcPts val="2600"/>
        </a:lnSpc>
        <a:spcBef>
          <a:spcPct val="0"/>
        </a:spcBef>
        <a:spcAft>
          <a:spcPct val="0"/>
        </a:spcAft>
        <a:defRPr sz="2400" b="1">
          <a:solidFill>
            <a:schemeClr val="bg2"/>
          </a:solidFill>
          <a:latin typeface="Arial" charset="0"/>
          <a:ea typeface="ＭＳ Ｐゴシック" pitchFamily="-106" charset="-128"/>
        </a:defRPr>
      </a:lvl4pPr>
      <a:lvl5pPr algn="l" defTabSz="457200" rtl="0" eaLnBrk="1" fontAlgn="base" hangingPunct="1">
        <a:lnSpc>
          <a:spcPts val="2600"/>
        </a:lnSpc>
        <a:spcBef>
          <a:spcPct val="0"/>
        </a:spcBef>
        <a:spcAft>
          <a:spcPct val="0"/>
        </a:spcAft>
        <a:defRPr sz="2400" b="1">
          <a:solidFill>
            <a:schemeClr val="bg2"/>
          </a:solidFill>
          <a:latin typeface="Arial" charset="0"/>
          <a:ea typeface="ＭＳ Ｐゴシック" pitchFamily="-106" charset="-128"/>
        </a:defRPr>
      </a:lvl5pPr>
      <a:lvl6pPr marL="457200" algn="l" defTabSz="457200" rtl="0" eaLnBrk="1" fontAlgn="base" hangingPunct="1">
        <a:lnSpc>
          <a:spcPts val="2600"/>
        </a:lnSpc>
        <a:spcBef>
          <a:spcPct val="0"/>
        </a:spcBef>
        <a:spcAft>
          <a:spcPct val="0"/>
        </a:spcAft>
        <a:defRPr sz="2400" b="1">
          <a:solidFill>
            <a:schemeClr val="bg2"/>
          </a:solidFill>
          <a:latin typeface="Arial" charset="0"/>
          <a:ea typeface="ＭＳ Ｐゴシック" pitchFamily="-106" charset="-128"/>
        </a:defRPr>
      </a:lvl6pPr>
      <a:lvl7pPr marL="914400" algn="l" defTabSz="457200" rtl="0" eaLnBrk="1" fontAlgn="base" hangingPunct="1">
        <a:lnSpc>
          <a:spcPts val="2600"/>
        </a:lnSpc>
        <a:spcBef>
          <a:spcPct val="0"/>
        </a:spcBef>
        <a:spcAft>
          <a:spcPct val="0"/>
        </a:spcAft>
        <a:defRPr sz="2400" b="1">
          <a:solidFill>
            <a:schemeClr val="bg2"/>
          </a:solidFill>
          <a:latin typeface="Arial" charset="0"/>
          <a:ea typeface="ＭＳ Ｐゴシック" pitchFamily="-106" charset="-128"/>
        </a:defRPr>
      </a:lvl7pPr>
      <a:lvl8pPr marL="1371600" algn="l" defTabSz="457200" rtl="0" eaLnBrk="1" fontAlgn="base" hangingPunct="1">
        <a:lnSpc>
          <a:spcPts val="2600"/>
        </a:lnSpc>
        <a:spcBef>
          <a:spcPct val="0"/>
        </a:spcBef>
        <a:spcAft>
          <a:spcPct val="0"/>
        </a:spcAft>
        <a:defRPr sz="2400" b="1">
          <a:solidFill>
            <a:schemeClr val="bg2"/>
          </a:solidFill>
          <a:latin typeface="Arial" charset="0"/>
          <a:ea typeface="ＭＳ Ｐゴシック" pitchFamily="-106" charset="-128"/>
        </a:defRPr>
      </a:lvl8pPr>
      <a:lvl9pPr marL="1828800" algn="l" defTabSz="457200" rtl="0" eaLnBrk="1" fontAlgn="base" hangingPunct="1">
        <a:lnSpc>
          <a:spcPts val="2600"/>
        </a:lnSpc>
        <a:spcBef>
          <a:spcPct val="0"/>
        </a:spcBef>
        <a:spcAft>
          <a:spcPct val="0"/>
        </a:spcAft>
        <a:defRPr sz="2400" b="1">
          <a:solidFill>
            <a:schemeClr val="bg2"/>
          </a:solidFill>
          <a:latin typeface="Arial" charset="0"/>
          <a:ea typeface="ＭＳ Ｐゴシック" pitchFamily="-106" charset="-128"/>
        </a:defRPr>
      </a:lvl9pPr>
    </p:titleStyle>
    <p:bodyStyle>
      <a:lvl1pPr algn="l" defTabSz="457200" rtl="0" eaLnBrk="1" fontAlgn="base" hangingPunct="1">
        <a:spcBef>
          <a:spcPct val="0"/>
        </a:spcBef>
        <a:spcAft>
          <a:spcPts val="1200"/>
        </a:spcAft>
        <a:defRPr sz="1600" kern="1200">
          <a:solidFill>
            <a:schemeClr val="tx1"/>
          </a:solidFill>
          <a:latin typeface="Arial"/>
          <a:ea typeface="ＭＳ Ｐゴシック" pitchFamily="-106" charset="-128"/>
          <a:cs typeface="+mn-cs"/>
        </a:defRPr>
      </a:lvl1pPr>
      <a:lvl2pPr marL="228600" indent="-228600" algn="l" defTabSz="457200" rtl="0" eaLnBrk="1" fontAlgn="base" hangingPunct="1">
        <a:spcBef>
          <a:spcPct val="0"/>
        </a:spcBef>
        <a:spcAft>
          <a:spcPts val="1200"/>
        </a:spcAft>
        <a:buClr>
          <a:schemeClr val="bg2"/>
        </a:buClr>
        <a:buFont typeface="Wingdings" panose="05000000000000000000" pitchFamily="2" charset="2"/>
        <a:buChar char="§"/>
        <a:defRPr sz="1600" kern="1200">
          <a:solidFill>
            <a:schemeClr val="tx1"/>
          </a:solidFill>
          <a:latin typeface="Arial"/>
          <a:ea typeface="ＭＳ Ｐゴシック" pitchFamily="-106" charset="-128"/>
          <a:cs typeface="+mn-cs"/>
        </a:defRPr>
      </a:lvl2pPr>
      <a:lvl3pPr marL="457200" indent="-228600" algn="l" defTabSz="457200" rtl="0" eaLnBrk="1" fontAlgn="base" hangingPunct="1">
        <a:spcBef>
          <a:spcPct val="0"/>
        </a:spcBef>
        <a:spcAft>
          <a:spcPts val="1200"/>
        </a:spcAft>
        <a:buClr>
          <a:schemeClr val="bg2"/>
        </a:buClr>
        <a:buFont typeface="Arial" pitchFamily="-106" charset="0"/>
        <a:buChar char="-"/>
        <a:defRPr sz="1600" kern="1200">
          <a:solidFill>
            <a:schemeClr val="tx1"/>
          </a:solidFill>
          <a:latin typeface="Arial"/>
          <a:ea typeface="ＭＳ Ｐゴシック" pitchFamily="-106" charset="-128"/>
          <a:cs typeface="+mn-cs"/>
        </a:defRPr>
      </a:lvl3pPr>
      <a:lvl4pPr marL="685800" indent="-228600" algn="l" defTabSz="457200" rtl="0" eaLnBrk="1" fontAlgn="base" hangingPunct="1">
        <a:spcBef>
          <a:spcPct val="0"/>
        </a:spcBef>
        <a:spcAft>
          <a:spcPts val="1200"/>
        </a:spcAft>
        <a:buClr>
          <a:schemeClr val="bg2"/>
        </a:buClr>
        <a:buFont typeface="Arial" panose="020B0604020202020204" pitchFamily="34" charset="0"/>
        <a:buChar char="•"/>
        <a:defRPr sz="1600" kern="1200">
          <a:solidFill>
            <a:schemeClr val="tx1"/>
          </a:solidFill>
          <a:latin typeface="Arial"/>
          <a:ea typeface="ＭＳ Ｐゴシック" pitchFamily="-106" charset="-128"/>
          <a:cs typeface="+mn-cs"/>
        </a:defRPr>
      </a:lvl4pPr>
      <a:lvl5pPr marL="914400" indent="-228600" algn="l" defTabSz="457200" rtl="0" eaLnBrk="1" fontAlgn="base" hangingPunct="1">
        <a:spcBef>
          <a:spcPct val="0"/>
        </a:spcBef>
        <a:spcAft>
          <a:spcPts val="1200"/>
        </a:spcAft>
        <a:buClr>
          <a:schemeClr val="bg2"/>
        </a:buClr>
        <a:buFont typeface="Arial" pitchFamily="-106" charset="0"/>
        <a:buChar char="–"/>
        <a:defRPr sz="1600" kern="1200">
          <a:solidFill>
            <a:schemeClr val="tx1"/>
          </a:solidFill>
          <a:latin typeface="Arial"/>
          <a:ea typeface="ＭＳ Ｐゴシック" pitchFamily="-106"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28600"/>
            <a:ext cx="10972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609600" y="1143000"/>
            <a:ext cx="10972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285317" y="6464300"/>
            <a:ext cx="1621367" cy="228600"/>
          </a:xfrm>
          <a:prstGeom prst="rect">
            <a:avLst/>
          </a:prstGeom>
        </p:spPr>
        <p:txBody>
          <a:bodyPr vert="horz" lIns="0" tIns="0" rIns="0" bIns="0" rtlCol="0" anchor="t" anchorCtr="0"/>
          <a:lstStyle>
            <a:lvl1pPr algn="l" fontAlgn="auto">
              <a:spcBef>
                <a:spcPts val="0"/>
              </a:spcBef>
              <a:spcAft>
                <a:spcPts val="0"/>
              </a:spcAft>
              <a:defRPr sz="800" cap="all" dirty="0">
                <a:solidFill>
                  <a:schemeClr val="tx1"/>
                </a:solidFill>
                <a:latin typeface="Arial"/>
                <a:ea typeface="+mn-ea"/>
              </a:defRPr>
            </a:lvl1pPr>
          </a:lstStyle>
          <a:p>
            <a:pPr>
              <a:defRPr/>
            </a:pPr>
            <a:fld id="{7D8B9D0B-0956-4DCE-91E7-E32B61B72762}" type="datetime1">
              <a:rPr lang="en-US" smtClean="0"/>
              <a:t>10/3/2019</a:t>
            </a:fld>
            <a:endParaRPr lang="en-US" dirty="0"/>
          </a:p>
        </p:txBody>
      </p:sp>
      <p:sp>
        <p:nvSpPr>
          <p:cNvPr id="5" name="Footer Placeholder 4"/>
          <p:cNvSpPr>
            <a:spLocks noGrp="1"/>
          </p:cNvSpPr>
          <p:nvPr>
            <p:ph type="ftr" sz="quarter" idx="3"/>
          </p:nvPr>
        </p:nvSpPr>
        <p:spPr>
          <a:xfrm>
            <a:off x="9020098" y="6464300"/>
            <a:ext cx="1427769" cy="228600"/>
          </a:xfrm>
          <a:prstGeom prst="rect">
            <a:avLst/>
          </a:prstGeom>
        </p:spPr>
        <p:txBody>
          <a:bodyPr vert="horz" lIns="0" tIns="0" rIns="0" bIns="0" rtlCol="0" anchor="t" anchorCtr="0"/>
          <a:lstStyle>
            <a:lvl1pPr algn="r" fontAlgn="auto">
              <a:spcBef>
                <a:spcPts val="0"/>
              </a:spcBef>
              <a:spcAft>
                <a:spcPts val="0"/>
              </a:spcAft>
              <a:defRPr sz="800" cap="all" dirty="0">
                <a:solidFill>
                  <a:schemeClr val="tx1"/>
                </a:solidFill>
                <a:latin typeface="Arial"/>
                <a:ea typeface="+mn-ea"/>
              </a:defRPr>
            </a:lvl1pPr>
          </a:lstStyle>
          <a:p>
            <a:pPr>
              <a:defRPr/>
            </a:pPr>
            <a:r>
              <a:rPr lang="nb-NO" dirty="0"/>
              <a:t>© SASB</a:t>
            </a:r>
            <a:endParaRPr lang="de-DE" dirty="0"/>
          </a:p>
        </p:txBody>
      </p:sp>
      <p:sp>
        <p:nvSpPr>
          <p:cNvPr id="6" name="Slide Number Placeholder 5"/>
          <p:cNvSpPr>
            <a:spLocks noGrp="1"/>
          </p:cNvSpPr>
          <p:nvPr>
            <p:ph type="sldNum" sz="quarter" idx="4"/>
          </p:nvPr>
        </p:nvSpPr>
        <p:spPr>
          <a:xfrm>
            <a:off x="609601" y="6464300"/>
            <a:ext cx="402167" cy="228600"/>
          </a:xfrm>
          <a:prstGeom prst="rect">
            <a:avLst/>
          </a:prstGeom>
        </p:spPr>
        <p:txBody>
          <a:bodyPr vert="horz" wrap="square" lIns="0" tIns="0" rIns="0" bIns="0" numCol="1" anchor="t" anchorCtr="0" compatLnSpc="1">
            <a:prstTxWarp prst="textNoShape">
              <a:avLst/>
            </a:prstTxWarp>
          </a:bodyPr>
          <a:lstStyle>
            <a:lvl1pPr>
              <a:defRPr sz="800"/>
            </a:lvl1pPr>
          </a:lstStyle>
          <a:p>
            <a:fld id="{6B1A2200-0D14-442A-9019-362A45E8CD53}" type="slidenum">
              <a:rPr lang="en-US"/>
              <a:pPr/>
              <a:t>‹#›</a:t>
            </a:fld>
            <a:endParaRPr lang="en-US" dirty="0"/>
          </a:p>
        </p:txBody>
      </p:sp>
      <p:pic>
        <p:nvPicPr>
          <p:cNvPr id="1031"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10853510" y="6130925"/>
            <a:ext cx="725413"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p:nvCxnSpPr>
        <p:spPr>
          <a:xfrm>
            <a:off x="619512" y="6400800"/>
            <a:ext cx="9838267" cy="1588"/>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12764017"/>
      </p:ext>
    </p:extLst>
  </p:cSld>
  <p:clrMap bg1="lt1" tx1="dk1" bg2="lt2" tx2="dk2" accent1="accent1" accent2="accent2" accent3="accent3" accent4="accent4" accent5="accent5" accent6="accent6" hlink="hlink" folHlink="folHlink"/>
  <p:sldLayoutIdLst>
    <p:sldLayoutId id="2147483708" r:id="rId1"/>
  </p:sldLayoutIdLst>
  <p:hf hdr="0"/>
  <p:txStyles>
    <p:titleStyle>
      <a:lvl1pPr algn="l" defTabSz="457200" rtl="0" eaLnBrk="1" fontAlgn="base" hangingPunct="1">
        <a:lnSpc>
          <a:spcPts val="2600"/>
        </a:lnSpc>
        <a:spcBef>
          <a:spcPct val="0"/>
        </a:spcBef>
        <a:spcAft>
          <a:spcPct val="0"/>
        </a:spcAft>
        <a:defRPr sz="2000" b="1" kern="1200">
          <a:solidFill>
            <a:schemeClr val="bg2"/>
          </a:solidFill>
          <a:latin typeface="Arial"/>
          <a:ea typeface="ＭＳ Ｐゴシック" pitchFamily="-106" charset="-128"/>
          <a:cs typeface="+mj-cs"/>
        </a:defRPr>
      </a:lvl1pPr>
      <a:lvl2pPr algn="l" defTabSz="457200" rtl="0" eaLnBrk="1" fontAlgn="base" hangingPunct="1">
        <a:lnSpc>
          <a:spcPts val="2600"/>
        </a:lnSpc>
        <a:spcBef>
          <a:spcPct val="0"/>
        </a:spcBef>
        <a:spcAft>
          <a:spcPct val="0"/>
        </a:spcAft>
        <a:defRPr sz="2400" b="1">
          <a:solidFill>
            <a:schemeClr val="bg2"/>
          </a:solidFill>
          <a:latin typeface="Arial" charset="0"/>
          <a:ea typeface="ＭＳ Ｐゴシック" pitchFamily="-106" charset="-128"/>
        </a:defRPr>
      </a:lvl2pPr>
      <a:lvl3pPr algn="l" defTabSz="457200" rtl="0" eaLnBrk="1" fontAlgn="base" hangingPunct="1">
        <a:lnSpc>
          <a:spcPts val="2600"/>
        </a:lnSpc>
        <a:spcBef>
          <a:spcPct val="0"/>
        </a:spcBef>
        <a:spcAft>
          <a:spcPct val="0"/>
        </a:spcAft>
        <a:defRPr sz="2400" b="1">
          <a:solidFill>
            <a:schemeClr val="bg2"/>
          </a:solidFill>
          <a:latin typeface="Arial" charset="0"/>
          <a:ea typeface="ＭＳ Ｐゴシック" pitchFamily="-106" charset="-128"/>
        </a:defRPr>
      </a:lvl3pPr>
      <a:lvl4pPr algn="l" defTabSz="457200" rtl="0" eaLnBrk="1" fontAlgn="base" hangingPunct="1">
        <a:lnSpc>
          <a:spcPts val="2600"/>
        </a:lnSpc>
        <a:spcBef>
          <a:spcPct val="0"/>
        </a:spcBef>
        <a:spcAft>
          <a:spcPct val="0"/>
        </a:spcAft>
        <a:defRPr sz="2400" b="1">
          <a:solidFill>
            <a:schemeClr val="bg2"/>
          </a:solidFill>
          <a:latin typeface="Arial" charset="0"/>
          <a:ea typeface="ＭＳ Ｐゴシック" pitchFamily="-106" charset="-128"/>
        </a:defRPr>
      </a:lvl4pPr>
      <a:lvl5pPr algn="l" defTabSz="457200" rtl="0" eaLnBrk="1" fontAlgn="base" hangingPunct="1">
        <a:lnSpc>
          <a:spcPts val="2600"/>
        </a:lnSpc>
        <a:spcBef>
          <a:spcPct val="0"/>
        </a:spcBef>
        <a:spcAft>
          <a:spcPct val="0"/>
        </a:spcAft>
        <a:defRPr sz="2400" b="1">
          <a:solidFill>
            <a:schemeClr val="bg2"/>
          </a:solidFill>
          <a:latin typeface="Arial" charset="0"/>
          <a:ea typeface="ＭＳ Ｐゴシック" pitchFamily="-106" charset="-128"/>
        </a:defRPr>
      </a:lvl5pPr>
      <a:lvl6pPr marL="457200" algn="l" defTabSz="457200" rtl="0" eaLnBrk="1" fontAlgn="base" hangingPunct="1">
        <a:lnSpc>
          <a:spcPts val="2600"/>
        </a:lnSpc>
        <a:spcBef>
          <a:spcPct val="0"/>
        </a:spcBef>
        <a:spcAft>
          <a:spcPct val="0"/>
        </a:spcAft>
        <a:defRPr sz="2400" b="1">
          <a:solidFill>
            <a:schemeClr val="bg2"/>
          </a:solidFill>
          <a:latin typeface="Arial" charset="0"/>
          <a:ea typeface="ＭＳ Ｐゴシック" pitchFamily="-106" charset="-128"/>
        </a:defRPr>
      </a:lvl6pPr>
      <a:lvl7pPr marL="914400" algn="l" defTabSz="457200" rtl="0" eaLnBrk="1" fontAlgn="base" hangingPunct="1">
        <a:lnSpc>
          <a:spcPts val="2600"/>
        </a:lnSpc>
        <a:spcBef>
          <a:spcPct val="0"/>
        </a:spcBef>
        <a:spcAft>
          <a:spcPct val="0"/>
        </a:spcAft>
        <a:defRPr sz="2400" b="1">
          <a:solidFill>
            <a:schemeClr val="bg2"/>
          </a:solidFill>
          <a:latin typeface="Arial" charset="0"/>
          <a:ea typeface="ＭＳ Ｐゴシック" pitchFamily="-106" charset="-128"/>
        </a:defRPr>
      </a:lvl7pPr>
      <a:lvl8pPr marL="1371600" algn="l" defTabSz="457200" rtl="0" eaLnBrk="1" fontAlgn="base" hangingPunct="1">
        <a:lnSpc>
          <a:spcPts val="2600"/>
        </a:lnSpc>
        <a:spcBef>
          <a:spcPct val="0"/>
        </a:spcBef>
        <a:spcAft>
          <a:spcPct val="0"/>
        </a:spcAft>
        <a:defRPr sz="2400" b="1">
          <a:solidFill>
            <a:schemeClr val="bg2"/>
          </a:solidFill>
          <a:latin typeface="Arial" charset="0"/>
          <a:ea typeface="ＭＳ Ｐゴシック" pitchFamily="-106" charset="-128"/>
        </a:defRPr>
      </a:lvl8pPr>
      <a:lvl9pPr marL="1828800" algn="l" defTabSz="457200" rtl="0" eaLnBrk="1" fontAlgn="base" hangingPunct="1">
        <a:lnSpc>
          <a:spcPts val="2600"/>
        </a:lnSpc>
        <a:spcBef>
          <a:spcPct val="0"/>
        </a:spcBef>
        <a:spcAft>
          <a:spcPct val="0"/>
        </a:spcAft>
        <a:defRPr sz="2400" b="1">
          <a:solidFill>
            <a:schemeClr val="bg2"/>
          </a:solidFill>
          <a:latin typeface="Arial" charset="0"/>
          <a:ea typeface="ＭＳ Ｐゴシック" pitchFamily="-106" charset="-128"/>
        </a:defRPr>
      </a:lvl9pPr>
    </p:titleStyle>
    <p:bodyStyle>
      <a:lvl1pPr algn="l" defTabSz="457200" rtl="0" eaLnBrk="1" fontAlgn="base" hangingPunct="1">
        <a:spcBef>
          <a:spcPct val="0"/>
        </a:spcBef>
        <a:spcAft>
          <a:spcPts val="1200"/>
        </a:spcAft>
        <a:defRPr sz="1600" kern="1200">
          <a:solidFill>
            <a:schemeClr val="tx1"/>
          </a:solidFill>
          <a:latin typeface="Arial"/>
          <a:ea typeface="ＭＳ Ｐゴシック" pitchFamily="-106" charset="-128"/>
          <a:cs typeface="+mn-cs"/>
        </a:defRPr>
      </a:lvl1pPr>
      <a:lvl2pPr marL="228600" indent="-228600" algn="l" defTabSz="457200" rtl="0" eaLnBrk="1" fontAlgn="base" hangingPunct="1">
        <a:spcBef>
          <a:spcPct val="0"/>
        </a:spcBef>
        <a:spcAft>
          <a:spcPts val="1200"/>
        </a:spcAft>
        <a:buClr>
          <a:schemeClr val="bg2"/>
        </a:buClr>
        <a:buFont typeface="Wingdings" panose="05000000000000000000" pitchFamily="2" charset="2"/>
        <a:buChar char="§"/>
        <a:defRPr sz="1600" kern="1200">
          <a:solidFill>
            <a:schemeClr val="tx1"/>
          </a:solidFill>
          <a:latin typeface="Arial"/>
          <a:ea typeface="ＭＳ Ｐゴシック" pitchFamily="-106" charset="-128"/>
          <a:cs typeface="+mn-cs"/>
        </a:defRPr>
      </a:lvl2pPr>
      <a:lvl3pPr marL="457200" indent="-228600" algn="l" defTabSz="457200" rtl="0" eaLnBrk="1" fontAlgn="base" hangingPunct="1">
        <a:spcBef>
          <a:spcPct val="0"/>
        </a:spcBef>
        <a:spcAft>
          <a:spcPts val="1200"/>
        </a:spcAft>
        <a:buClr>
          <a:schemeClr val="bg2"/>
        </a:buClr>
        <a:buFont typeface="Arial" pitchFamily="-106" charset="0"/>
        <a:buChar char="-"/>
        <a:defRPr sz="1600" kern="1200">
          <a:solidFill>
            <a:schemeClr val="tx1"/>
          </a:solidFill>
          <a:latin typeface="Arial"/>
          <a:ea typeface="ＭＳ Ｐゴシック" pitchFamily="-106" charset="-128"/>
          <a:cs typeface="+mn-cs"/>
        </a:defRPr>
      </a:lvl3pPr>
      <a:lvl4pPr marL="685800" indent="-228600" algn="l" defTabSz="457200" rtl="0" eaLnBrk="1" fontAlgn="base" hangingPunct="1">
        <a:spcBef>
          <a:spcPct val="0"/>
        </a:spcBef>
        <a:spcAft>
          <a:spcPts val="1200"/>
        </a:spcAft>
        <a:buClr>
          <a:schemeClr val="bg2"/>
        </a:buClr>
        <a:buFont typeface="Arial" panose="020B0604020202020204" pitchFamily="34" charset="0"/>
        <a:buChar char="•"/>
        <a:defRPr sz="1600" kern="1200">
          <a:solidFill>
            <a:schemeClr val="tx1"/>
          </a:solidFill>
          <a:latin typeface="Arial"/>
          <a:ea typeface="ＭＳ Ｐゴシック" pitchFamily="-106" charset="-128"/>
          <a:cs typeface="+mn-cs"/>
        </a:defRPr>
      </a:lvl4pPr>
      <a:lvl5pPr marL="914400" indent="-228600" algn="l" defTabSz="457200" rtl="0" eaLnBrk="1" fontAlgn="base" hangingPunct="1">
        <a:spcBef>
          <a:spcPct val="0"/>
        </a:spcBef>
        <a:spcAft>
          <a:spcPts val="1200"/>
        </a:spcAft>
        <a:buClr>
          <a:schemeClr val="bg2"/>
        </a:buClr>
        <a:buFont typeface="Arial" pitchFamily="-106" charset="0"/>
        <a:buChar char="–"/>
        <a:defRPr sz="1600" kern="1200">
          <a:solidFill>
            <a:schemeClr val="tx1"/>
          </a:solidFill>
          <a:latin typeface="Arial"/>
          <a:ea typeface="ＭＳ Ｐゴシック" pitchFamily="-106"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5" y="0"/>
            <a:ext cx="10668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p>
            <a:pPr lvl="0" eaLnBrk="0" fontAlgn="base" hangingPunct="0">
              <a:lnSpc>
                <a:spcPct val="85000"/>
              </a:lnSpc>
              <a:spcAft>
                <a:spcPct val="0"/>
              </a:spcAft>
            </a:pPr>
            <a:r>
              <a:rPr lang="en-US" dirty="0"/>
              <a:t>Click to edit Master title style</a:t>
            </a:r>
          </a:p>
        </p:txBody>
      </p:sp>
      <p:sp>
        <p:nvSpPr>
          <p:cNvPr id="3" name="Text Placeholder 2"/>
          <p:cNvSpPr>
            <a:spLocks noGrp="1"/>
          </p:cNvSpPr>
          <p:nvPr>
            <p:ph type="body" idx="1"/>
          </p:nvPr>
        </p:nvSpPr>
        <p:spPr>
          <a:xfrm>
            <a:off x="768095" y="1257302"/>
            <a:ext cx="10668000" cy="1318310"/>
          </a:xfrm>
          <a:prstGeom prst="rect">
            <a:avLst/>
          </a:prstGeom>
        </p:spPr>
        <p:txBody>
          <a:bodyPr vert="horz" wrap="square" lIns="0" tIns="0" rIns="0" bIns="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p:cNvCxnSpPr/>
          <p:nvPr userDrawn="1"/>
        </p:nvCxnSpPr>
        <p:spPr>
          <a:xfrm flipH="1">
            <a:off x="750278" y="6286500"/>
            <a:ext cx="10691447"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a:spLocks noGrp="1"/>
          </p:cNvSpPr>
          <p:nvPr>
            <p:ph type="sldNum" sz="quarter" idx="4"/>
          </p:nvPr>
        </p:nvSpPr>
        <p:spPr>
          <a:xfrm>
            <a:off x="755651" y="6477033"/>
            <a:ext cx="170987" cy="166628"/>
          </a:xfrm>
          <a:prstGeom prst="rect">
            <a:avLst/>
          </a:prstGeom>
        </p:spPr>
        <p:txBody>
          <a:bodyPr vert="horz" wrap="none" lIns="0" tIns="0" rIns="0" bIns="0" rtlCol="0" anchor="ctr">
            <a:spAutoFit/>
          </a:bodyPr>
          <a:lstStyle>
            <a:lvl1pPr algn="l">
              <a:defRPr sz="1067">
                <a:solidFill>
                  <a:schemeClr val="bg2"/>
                </a:solidFill>
              </a:defRPr>
            </a:lvl1pPr>
          </a:lstStyle>
          <a:p>
            <a:fld id="{1C026648-BCB3-47E3-8128-611D1202DC8A}" type="slidenum">
              <a:rPr lang="en-US" smtClean="0"/>
              <a:pPr/>
              <a:t>‹#›</a:t>
            </a:fld>
            <a:endParaRPr lang="en-US" dirty="0"/>
          </a:p>
        </p:txBody>
      </p:sp>
      <p:pic>
        <p:nvPicPr>
          <p:cNvPr id="10" name="Picture 9"/>
          <p:cNvPicPr>
            <a:picLocks/>
          </p:cNvPicPr>
          <p:nvPr userDrawn="1"/>
        </p:nvPicPr>
        <p:blipFill>
          <a:blip r:embed="rId8" cstate="screen">
            <a:extLst>
              <a:ext uri="{28A0092B-C50C-407E-A947-70E740481C1C}">
                <a14:useLocalDpi xmlns:a14="http://schemas.microsoft.com/office/drawing/2010/main"/>
              </a:ext>
            </a:extLst>
          </a:blip>
          <a:stretch>
            <a:fillRect/>
          </a:stretch>
        </p:blipFill>
        <p:spPr>
          <a:xfrm>
            <a:off x="10685931" y="6450573"/>
            <a:ext cx="750419" cy="236459"/>
          </a:xfrm>
          <a:prstGeom prst="rect">
            <a:avLst/>
          </a:prstGeom>
        </p:spPr>
      </p:pic>
      <p:sp>
        <p:nvSpPr>
          <p:cNvPr id="12" name="Footer Placeholder 3"/>
          <p:cNvSpPr txBox="1">
            <a:spLocks/>
          </p:cNvSpPr>
          <p:nvPr userDrawn="1"/>
        </p:nvSpPr>
        <p:spPr>
          <a:xfrm>
            <a:off x="1125244" y="6437235"/>
            <a:ext cx="6932560" cy="246221"/>
          </a:xfrm>
          <a:prstGeom prst="rect">
            <a:avLst/>
          </a:prstGeom>
        </p:spPr>
        <p:txBody>
          <a:bodyPr vert="horz" wrap="square" lIns="0" tIns="0" rIns="0" bIns="0" rtlCol="0" anchor="ctr">
            <a:spAutoFit/>
          </a:bodyPr>
          <a:lstStyle>
            <a:defPPr>
              <a:defRPr lang="en-US"/>
            </a:defPPr>
            <a:lvl1pPr algn="r" rtl="0" fontAlgn="base">
              <a:spcBef>
                <a:spcPct val="0"/>
              </a:spcBef>
              <a:spcAft>
                <a:spcPct val="0"/>
              </a:spcAft>
              <a:defRPr sz="700" kern="1200">
                <a:solidFill>
                  <a:schemeClr val="tx2"/>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l"/>
            <a:r>
              <a:rPr lang="en-US" sz="800" b="1" kern="1200" dirty="0">
                <a:solidFill>
                  <a:schemeClr val="tx2"/>
                </a:solidFill>
                <a:effectLst/>
                <a:latin typeface="Arial" charset="0"/>
                <a:ea typeface="+mn-ea"/>
                <a:cs typeface="Arial" charset="0"/>
              </a:rPr>
              <a:t>© 2019 Protiviti – Confidential. </a:t>
            </a:r>
            <a:r>
              <a:rPr lang="en-US" sz="800" kern="1200" dirty="0">
                <a:solidFill>
                  <a:schemeClr val="tx2"/>
                </a:solidFill>
                <a:effectLst/>
                <a:latin typeface="Arial" charset="0"/>
                <a:ea typeface="+mn-ea"/>
                <a:cs typeface="Arial" charset="0"/>
              </a:rPr>
              <a:t>An Equal Opportunity Employer M/F/Disability/Veterans. Protiviti is not licensed or registered as a public accounting firm and does not issue opinions on financial statements or offer attestation services. All registered trademarks are the property of their respective owners.</a:t>
            </a:r>
          </a:p>
        </p:txBody>
      </p:sp>
    </p:spTree>
    <p:extLst>
      <p:ext uri="{BB962C8B-B14F-4D97-AF65-F5344CB8AC3E}">
        <p14:creationId xmlns:p14="http://schemas.microsoft.com/office/powerpoint/2010/main" val="3138188850"/>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Lst>
  <p:hf hdr="0" ftr="0" dt="0"/>
  <p:txStyles>
    <p:titleStyle>
      <a:lvl1pPr algn="l" defTabSz="990546" rtl="0" eaLnBrk="1" latinLnBrk="0" hangingPunct="1">
        <a:lnSpc>
          <a:spcPct val="100000"/>
        </a:lnSpc>
        <a:spcBef>
          <a:spcPct val="0"/>
        </a:spcBef>
        <a:buNone/>
        <a:defRPr lang="en-US" sz="3200" b="0" i="0" kern="1200" cap="all" baseline="0" dirty="0">
          <a:solidFill>
            <a:schemeClr val="bg2"/>
          </a:solidFill>
          <a:latin typeface="Arial" pitchFamily="34" charset="0"/>
          <a:ea typeface="+mj-ea"/>
          <a:cs typeface="Arial" pitchFamily="34" charset="0"/>
        </a:defRPr>
      </a:lvl1pPr>
    </p:titleStyle>
    <p:bodyStyle>
      <a:lvl1pPr marL="187447" indent="-187447" algn="l" defTabSz="990546" rtl="0" eaLnBrk="1" latinLnBrk="0" hangingPunct="1">
        <a:lnSpc>
          <a:spcPct val="100000"/>
        </a:lnSpc>
        <a:spcBef>
          <a:spcPts val="800"/>
        </a:spcBef>
        <a:spcAft>
          <a:spcPts val="267"/>
        </a:spcAft>
        <a:buFont typeface="Arial" panose="020B0604020202020204" pitchFamily="34" charset="0"/>
        <a:buChar char="•"/>
        <a:defRPr sz="1467" kern="1200">
          <a:solidFill>
            <a:schemeClr val="tx2"/>
          </a:solidFill>
          <a:latin typeface="+mn-lt"/>
          <a:ea typeface="+mn-ea"/>
          <a:cs typeface="+mn-cs"/>
        </a:defRPr>
      </a:lvl1pPr>
      <a:lvl2pPr marL="373175" indent="-185727" algn="l" defTabSz="990546" rtl="0" eaLnBrk="1" latinLnBrk="0" hangingPunct="1">
        <a:lnSpc>
          <a:spcPct val="100000"/>
        </a:lnSpc>
        <a:spcBef>
          <a:spcPts val="533"/>
        </a:spcBef>
        <a:spcAft>
          <a:spcPts val="267"/>
        </a:spcAft>
        <a:buFont typeface="Arial" panose="020B0604020202020204" pitchFamily="34" charset="0"/>
        <a:buChar char="−"/>
        <a:defRPr sz="1333" kern="1200">
          <a:solidFill>
            <a:schemeClr val="tx2"/>
          </a:solidFill>
          <a:latin typeface="+mn-lt"/>
          <a:ea typeface="+mn-ea"/>
          <a:cs typeface="+mn-cs"/>
        </a:defRPr>
      </a:lvl2pPr>
      <a:lvl3pPr marL="560621" indent="-187447" algn="l" defTabSz="990546" rtl="0" eaLnBrk="1" latinLnBrk="0" hangingPunct="1">
        <a:lnSpc>
          <a:spcPct val="100000"/>
        </a:lnSpc>
        <a:spcBef>
          <a:spcPts val="267"/>
        </a:spcBef>
        <a:spcAft>
          <a:spcPts val="267"/>
        </a:spcAft>
        <a:buFont typeface="Arial" panose="020B0604020202020204" pitchFamily="34" charset="0"/>
        <a:buChar char="•"/>
        <a:defRPr sz="1200" kern="1200">
          <a:solidFill>
            <a:schemeClr val="tx2"/>
          </a:solidFill>
          <a:latin typeface="+mn-lt"/>
          <a:ea typeface="+mn-ea"/>
          <a:cs typeface="+mn-cs"/>
        </a:defRPr>
      </a:lvl3pPr>
      <a:lvl4pPr marL="682720" indent="-122100" algn="l" defTabSz="990546" rtl="0" eaLnBrk="1" latinLnBrk="0" hangingPunct="1">
        <a:lnSpc>
          <a:spcPct val="100000"/>
        </a:lnSpc>
        <a:spcBef>
          <a:spcPts val="267"/>
        </a:spcBef>
        <a:spcAft>
          <a:spcPts val="267"/>
        </a:spcAft>
        <a:buFont typeface="Arial" panose="020B0604020202020204" pitchFamily="34" charset="0"/>
        <a:buChar char="−"/>
        <a:defRPr sz="1200" kern="1200">
          <a:solidFill>
            <a:schemeClr val="tx2"/>
          </a:solidFill>
          <a:latin typeface="+mn-lt"/>
          <a:ea typeface="+mn-ea"/>
          <a:cs typeface="+mn-cs"/>
        </a:defRPr>
      </a:lvl4pPr>
      <a:lvl5pPr marL="803099" indent="-120380" algn="l" defTabSz="990546" rtl="0" eaLnBrk="1" latinLnBrk="0" hangingPunct="1">
        <a:lnSpc>
          <a:spcPct val="100000"/>
        </a:lnSpc>
        <a:spcBef>
          <a:spcPts val="267"/>
        </a:spcBef>
        <a:spcAft>
          <a:spcPts val="267"/>
        </a:spcAft>
        <a:buFont typeface="Arial" panose="020B0604020202020204" pitchFamily="34" charset="0"/>
        <a:buChar char="•"/>
        <a:defRPr sz="1200" kern="1200">
          <a:solidFill>
            <a:schemeClr val="tx2"/>
          </a:solidFill>
          <a:latin typeface="+mn-lt"/>
          <a:ea typeface="+mn-ea"/>
          <a:cs typeface="+mn-cs"/>
        </a:defRPr>
      </a:lvl5pPr>
      <a:lvl6pPr marL="2723999" indent="-247636" algn="l" defTabSz="990546" rtl="0" eaLnBrk="1" latinLnBrk="0" hangingPunct="1">
        <a:lnSpc>
          <a:spcPct val="90000"/>
        </a:lnSpc>
        <a:spcBef>
          <a:spcPts val="543"/>
        </a:spcBef>
        <a:buFont typeface="Arial" panose="020B0604020202020204" pitchFamily="34" charset="0"/>
        <a:buChar char="•"/>
        <a:defRPr sz="1951" kern="1200">
          <a:solidFill>
            <a:schemeClr val="tx1"/>
          </a:solidFill>
          <a:latin typeface="+mn-lt"/>
          <a:ea typeface="+mn-ea"/>
          <a:cs typeface="+mn-cs"/>
        </a:defRPr>
      </a:lvl6pPr>
      <a:lvl7pPr marL="3219270" indent="-247636" algn="l" defTabSz="990546" rtl="0" eaLnBrk="1" latinLnBrk="0" hangingPunct="1">
        <a:lnSpc>
          <a:spcPct val="90000"/>
        </a:lnSpc>
        <a:spcBef>
          <a:spcPts val="543"/>
        </a:spcBef>
        <a:buFont typeface="Arial" panose="020B0604020202020204" pitchFamily="34" charset="0"/>
        <a:buChar char="•"/>
        <a:defRPr sz="1951" kern="1200">
          <a:solidFill>
            <a:schemeClr val="tx1"/>
          </a:solidFill>
          <a:latin typeface="+mn-lt"/>
          <a:ea typeface="+mn-ea"/>
          <a:cs typeface="+mn-cs"/>
        </a:defRPr>
      </a:lvl7pPr>
      <a:lvl8pPr marL="3714543" indent="-247636" algn="l" defTabSz="990546" rtl="0" eaLnBrk="1" latinLnBrk="0" hangingPunct="1">
        <a:lnSpc>
          <a:spcPct val="90000"/>
        </a:lnSpc>
        <a:spcBef>
          <a:spcPts val="543"/>
        </a:spcBef>
        <a:buFont typeface="Arial" panose="020B0604020202020204" pitchFamily="34" charset="0"/>
        <a:buChar char="•"/>
        <a:defRPr sz="1951" kern="1200">
          <a:solidFill>
            <a:schemeClr val="tx1"/>
          </a:solidFill>
          <a:latin typeface="+mn-lt"/>
          <a:ea typeface="+mn-ea"/>
          <a:cs typeface="+mn-cs"/>
        </a:defRPr>
      </a:lvl8pPr>
      <a:lvl9pPr marL="4209815" indent="-247636" algn="l" defTabSz="990546" rtl="0" eaLnBrk="1" latinLnBrk="0" hangingPunct="1">
        <a:lnSpc>
          <a:spcPct val="90000"/>
        </a:lnSpc>
        <a:spcBef>
          <a:spcPts val="543"/>
        </a:spcBef>
        <a:buFont typeface="Arial" panose="020B0604020202020204" pitchFamily="34" charset="0"/>
        <a:buChar char="•"/>
        <a:defRPr sz="1951" kern="1200">
          <a:solidFill>
            <a:schemeClr val="tx1"/>
          </a:solidFill>
          <a:latin typeface="+mn-lt"/>
          <a:ea typeface="+mn-ea"/>
          <a:cs typeface="+mn-cs"/>
        </a:defRPr>
      </a:lvl9pPr>
    </p:bodyStyle>
    <p:otherStyle>
      <a:defPPr>
        <a:defRPr lang="en-US"/>
      </a:defPPr>
      <a:lvl1pPr marL="0" algn="l" defTabSz="990546" rtl="0" eaLnBrk="1" latinLnBrk="0" hangingPunct="1">
        <a:defRPr sz="1951" kern="1200">
          <a:solidFill>
            <a:schemeClr val="tx1"/>
          </a:solidFill>
          <a:latin typeface="+mn-lt"/>
          <a:ea typeface="+mn-ea"/>
          <a:cs typeface="+mn-cs"/>
        </a:defRPr>
      </a:lvl1pPr>
      <a:lvl2pPr marL="495273" algn="l" defTabSz="990546" rtl="0" eaLnBrk="1" latinLnBrk="0" hangingPunct="1">
        <a:defRPr sz="1951" kern="1200">
          <a:solidFill>
            <a:schemeClr val="tx1"/>
          </a:solidFill>
          <a:latin typeface="+mn-lt"/>
          <a:ea typeface="+mn-ea"/>
          <a:cs typeface="+mn-cs"/>
        </a:defRPr>
      </a:lvl2pPr>
      <a:lvl3pPr marL="990546" algn="l" defTabSz="990546" rtl="0" eaLnBrk="1" latinLnBrk="0" hangingPunct="1">
        <a:defRPr sz="1951" kern="1200">
          <a:solidFill>
            <a:schemeClr val="tx1"/>
          </a:solidFill>
          <a:latin typeface="+mn-lt"/>
          <a:ea typeface="+mn-ea"/>
          <a:cs typeface="+mn-cs"/>
        </a:defRPr>
      </a:lvl3pPr>
      <a:lvl4pPr marL="1485818" algn="l" defTabSz="990546" rtl="0" eaLnBrk="1" latinLnBrk="0" hangingPunct="1">
        <a:defRPr sz="1951" kern="1200">
          <a:solidFill>
            <a:schemeClr val="tx1"/>
          </a:solidFill>
          <a:latin typeface="+mn-lt"/>
          <a:ea typeface="+mn-ea"/>
          <a:cs typeface="+mn-cs"/>
        </a:defRPr>
      </a:lvl4pPr>
      <a:lvl5pPr marL="1981089" algn="l" defTabSz="990546" rtl="0" eaLnBrk="1" latinLnBrk="0" hangingPunct="1">
        <a:defRPr sz="1951" kern="1200">
          <a:solidFill>
            <a:schemeClr val="tx1"/>
          </a:solidFill>
          <a:latin typeface="+mn-lt"/>
          <a:ea typeface="+mn-ea"/>
          <a:cs typeface="+mn-cs"/>
        </a:defRPr>
      </a:lvl5pPr>
      <a:lvl6pPr marL="2476362" algn="l" defTabSz="990546" rtl="0" eaLnBrk="1" latinLnBrk="0" hangingPunct="1">
        <a:defRPr sz="1951" kern="1200">
          <a:solidFill>
            <a:schemeClr val="tx1"/>
          </a:solidFill>
          <a:latin typeface="+mn-lt"/>
          <a:ea typeface="+mn-ea"/>
          <a:cs typeface="+mn-cs"/>
        </a:defRPr>
      </a:lvl6pPr>
      <a:lvl7pPr marL="2971635" algn="l" defTabSz="990546" rtl="0" eaLnBrk="1" latinLnBrk="0" hangingPunct="1">
        <a:defRPr sz="1951" kern="1200">
          <a:solidFill>
            <a:schemeClr val="tx1"/>
          </a:solidFill>
          <a:latin typeface="+mn-lt"/>
          <a:ea typeface="+mn-ea"/>
          <a:cs typeface="+mn-cs"/>
        </a:defRPr>
      </a:lvl7pPr>
      <a:lvl8pPr marL="3466907" algn="l" defTabSz="990546" rtl="0" eaLnBrk="1" latinLnBrk="0" hangingPunct="1">
        <a:defRPr sz="1951" kern="1200">
          <a:solidFill>
            <a:schemeClr val="tx1"/>
          </a:solidFill>
          <a:latin typeface="+mn-lt"/>
          <a:ea typeface="+mn-ea"/>
          <a:cs typeface="+mn-cs"/>
        </a:defRPr>
      </a:lvl8pPr>
      <a:lvl9pPr marL="3962180" algn="l" defTabSz="990546" rtl="0" eaLnBrk="1" latinLnBrk="0" hangingPunct="1">
        <a:defRPr sz="1951"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2" pos="5400">
          <p15:clr>
            <a:srgbClr val="F26B43"/>
          </p15:clr>
        </p15:guide>
        <p15:guide id="6" pos="360">
          <p15:clr>
            <a:srgbClr val="F26B43"/>
          </p15:clr>
        </p15:guide>
        <p15:guide id="7" orient="horz" pos="2916">
          <p15:clr>
            <a:srgbClr val="F26B43"/>
          </p15:clr>
        </p15:guide>
        <p15:guide id="9" orient="horz" pos="540">
          <p15:clr>
            <a:srgbClr val="F26B43"/>
          </p15:clr>
        </p15:guide>
        <p15:guide id="14" orient="horz" pos="2970">
          <p15:clr>
            <a:srgbClr val="F26B43"/>
          </p15:clr>
        </p15:guide>
        <p15:guide id="16" orient="horz" pos="59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https://www.protiviti.com/" TargetMode="Externa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hyperlink" Target="https://nam02.safelinks.protection.outlook.com/?url=https://www.google.com/url?rct%3Dj%26sa%3Dt%26url%3Dhttps://www.law360.com/insurance/articles/1189427/travelers-taps-in-house-atty-as-1st-sustainability-chief%26ct%3Dga%26cd%3DCAEYACoUMTI2OTc0MjAwNjI5NzY5NTYwMTIyGjE5OTdmMjAyYjg3MWU4ZjQ6Y29tOmVuOlVT%26usg%3DAFQjCNHZP801BnvIOkhUcqjZ9pNVZxI_RA&amp;data=02|01|robert.hirth@protiviti.com|f1ecd5ea4bd549a8aa7b08d722bba7d9|16532572d5674d678727f12f7bb6aed3|0|0|637016061679298218&amp;sdata=WhngzZ8ltHJ%2BcGm2AZP1rHW46/i8KndlJOyPtbr9YQ4%3D&amp;reserved=0" TargetMode="External"/><Relationship Id="rId2" Type="http://schemas.openxmlformats.org/officeDocument/2006/relationships/hyperlink" Target="https://nam02.safelinks.protection.outlook.com/?url=https://www.google.com/url?rct%3Dj%26sa%3Dt%26url%3Dhttps://www.wealthbriefingasia.com/article.php%3Fid%3D184592%26ct%3Dga%26cd%3DCAEYACoTMjMwNjYwNTAyMTAzMjMyNzQzNDIaMTk5N2YyMDJiODcxZThmNDpjb206ZW46VVM%26usg%3DAFQjCNFPNJCbvJj2CcEcfqT3cVdO6gsQLw&amp;data=02|01|robert.hirth@protiviti.com|a82302d1cf094c67cb4108d724363a32|16532572d5674d678727f12f7bb6aed3|0|0|637017687642212758&amp;sdata=b0xKrCFPREb3146S1WZFH7nstlC2c8UyxhrGHtz9fTE%3D&amp;reserved=0" TargetMode="External"/><Relationship Id="rId1" Type="http://schemas.openxmlformats.org/officeDocument/2006/relationships/slideLayout" Target="../slideLayouts/slideLayout14.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penguinrandomhouse.com/books/575153/the-shareholder-value-myth-by-lynn-stout/9781605098135/" TargetMode="Externa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nam02.safelinks.protection.outlook.com/?url=http://link.dallasnews.com/lt.php?s%3D00a09eba958c59166fe70bf19277420a%26i%3D3731A3970A5A94953&amp;data=02|01|robert.hirth@protiviti.com|a07b0eafee2c485c5d4508d72594d387|16532572d5674d678727f12f7bb6aed3|0|0|637019193498952915&amp;sdata=tqCWrg7Qco12OkpnxL1mpu%2BOUn/ziqGhMhwXEdnmQr4%3D&amp;reserved=0" TargetMode="Externa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jpeg"/><Relationship Id="rId18" Type="http://schemas.openxmlformats.org/officeDocument/2006/relationships/image" Target="../media/image57.jpeg"/><Relationship Id="rId26" Type="http://schemas.openxmlformats.org/officeDocument/2006/relationships/image" Target="../media/image65.jpeg"/><Relationship Id="rId3" Type="http://schemas.openxmlformats.org/officeDocument/2006/relationships/notesSlide" Target="../notesSlides/notesSlide1.xml"/><Relationship Id="rId21" Type="http://schemas.openxmlformats.org/officeDocument/2006/relationships/image" Target="../media/image60.png"/><Relationship Id="rId34" Type="http://schemas.openxmlformats.org/officeDocument/2006/relationships/image" Target="../media/image73.png"/><Relationship Id="rId7" Type="http://schemas.openxmlformats.org/officeDocument/2006/relationships/image" Target="../media/image46.jpeg"/><Relationship Id="rId12" Type="http://schemas.openxmlformats.org/officeDocument/2006/relationships/image" Target="../media/image51.jpeg"/><Relationship Id="rId17" Type="http://schemas.openxmlformats.org/officeDocument/2006/relationships/image" Target="../media/image56.png"/><Relationship Id="rId25" Type="http://schemas.openxmlformats.org/officeDocument/2006/relationships/image" Target="../media/image64.png"/><Relationship Id="rId33" Type="http://schemas.openxmlformats.org/officeDocument/2006/relationships/image" Target="../media/image72.png"/><Relationship Id="rId2" Type="http://schemas.openxmlformats.org/officeDocument/2006/relationships/slideLayout" Target="../slideLayouts/slideLayout14.xml"/><Relationship Id="rId16" Type="http://schemas.openxmlformats.org/officeDocument/2006/relationships/image" Target="../media/image55.png"/><Relationship Id="rId20" Type="http://schemas.openxmlformats.org/officeDocument/2006/relationships/image" Target="../media/image59.jpeg"/><Relationship Id="rId29" Type="http://schemas.openxmlformats.org/officeDocument/2006/relationships/image" Target="../media/image68.png"/><Relationship Id="rId1" Type="http://schemas.openxmlformats.org/officeDocument/2006/relationships/tags" Target="../tags/tag2.xml"/><Relationship Id="rId6" Type="http://schemas.openxmlformats.org/officeDocument/2006/relationships/image" Target="../media/image45.jpeg"/><Relationship Id="rId11" Type="http://schemas.openxmlformats.org/officeDocument/2006/relationships/image" Target="../media/image50.png"/><Relationship Id="rId24" Type="http://schemas.openxmlformats.org/officeDocument/2006/relationships/image" Target="../media/image63.png"/><Relationship Id="rId32" Type="http://schemas.openxmlformats.org/officeDocument/2006/relationships/image" Target="../media/image71.png"/><Relationship Id="rId5" Type="http://schemas.openxmlformats.org/officeDocument/2006/relationships/image" Target="../media/image44.jpeg"/><Relationship Id="rId15" Type="http://schemas.openxmlformats.org/officeDocument/2006/relationships/image" Target="../media/image54.png"/><Relationship Id="rId23" Type="http://schemas.openxmlformats.org/officeDocument/2006/relationships/image" Target="../media/image62.png"/><Relationship Id="rId28" Type="http://schemas.openxmlformats.org/officeDocument/2006/relationships/image" Target="../media/image67.png"/><Relationship Id="rId36" Type="http://schemas.openxmlformats.org/officeDocument/2006/relationships/image" Target="../media/image75.png"/><Relationship Id="rId10" Type="http://schemas.openxmlformats.org/officeDocument/2006/relationships/image" Target="../media/image49.png"/><Relationship Id="rId19" Type="http://schemas.openxmlformats.org/officeDocument/2006/relationships/image" Target="../media/image58.jpeg"/><Relationship Id="rId31" Type="http://schemas.openxmlformats.org/officeDocument/2006/relationships/image" Target="../media/image70.png"/><Relationship Id="rId4" Type="http://schemas.openxmlformats.org/officeDocument/2006/relationships/image" Target="../media/image43.jpeg"/><Relationship Id="rId9" Type="http://schemas.openxmlformats.org/officeDocument/2006/relationships/image" Target="../media/image48.png"/><Relationship Id="rId14" Type="http://schemas.openxmlformats.org/officeDocument/2006/relationships/image" Target="../media/image53.png"/><Relationship Id="rId22" Type="http://schemas.openxmlformats.org/officeDocument/2006/relationships/image" Target="../media/image61.png"/><Relationship Id="rId27" Type="http://schemas.openxmlformats.org/officeDocument/2006/relationships/image" Target="../media/image66.png"/><Relationship Id="rId30" Type="http://schemas.openxmlformats.org/officeDocument/2006/relationships/image" Target="../media/image69.png"/><Relationship Id="rId35" Type="http://schemas.openxmlformats.org/officeDocument/2006/relationships/image" Target="../media/image74.png"/></Relationships>
</file>

<file path=ppt/slides/_rels/slide23.xml.rels><?xml version="1.0" encoding="UTF-8" standalone="yes"?>
<Relationships xmlns="http://schemas.openxmlformats.org/package/2006/relationships"><Relationship Id="rId3" Type="http://schemas.openxmlformats.org/officeDocument/2006/relationships/hyperlink" Target="https://researchcenter.pionline.com/rankings/plan-sponsor/profiles/429675/overview" TargetMode="External"/><Relationship Id="rId2" Type="http://schemas.openxmlformats.org/officeDocument/2006/relationships/hyperlink" Target="https://www.sec.gov/rules/petitions/2018/petn4-730.pdf" TargetMode="External"/><Relationship Id="rId1" Type="http://schemas.openxmlformats.org/officeDocument/2006/relationships/slideLayout" Target="../slideLayouts/slideLayout14.xml"/><Relationship Id="rId6" Type="http://schemas.openxmlformats.org/officeDocument/2006/relationships/image" Target="../media/image76.png"/><Relationship Id="rId5" Type="http://schemas.openxmlformats.org/officeDocument/2006/relationships/hyperlink" Target="https://researchcenter.pionline.com/rankings/plan-sponsor/profiles/429201/overview" TargetMode="External"/><Relationship Id="rId4" Type="http://schemas.openxmlformats.org/officeDocument/2006/relationships/hyperlink" Target="http://www.pionline.com/article/20090810/PRINT/308109997"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s://www.corporatesecretary.com/articles/compliance/31741/sec-disclosure-proposal-sharpens-human-capital-focus" TargetMode="External"/><Relationship Id="rId1" Type="http://schemas.openxmlformats.org/officeDocument/2006/relationships/slideLayout" Target="../slideLayouts/slideLayout14.xml"/><Relationship Id="rId4" Type="http://schemas.openxmlformats.org/officeDocument/2006/relationships/image" Target="../media/image78.png"/></Relationships>
</file>

<file path=ppt/slides/_rels/slide2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4.xml"/><Relationship Id="rId1" Type="http://schemas.openxmlformats.org/officeDocument/2006/relationships/tags" Target="../tags/tag3.xml"/><Relationship Id="rId4" Type="http://schemas.openxmlformats.org/officeDocument/2006/relationships/image" Target="../media/image80.png"/></Relationships>
</file>

<file path=ppt/slides/_rels/slide2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4.xml"/><Relationship Id="rId4" Type="http://schemas.openxmlformats.org/officeDocument/2006/relationships/image" Target="../media/image83.png"/></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8" Type="http://schemas.openxmlformats.org/officeDocument/2006/relationships/image" Target="../media/image96.tiff"/><Relationship Id="rId13" Type="http://schemas.openxmlformats.org/officeDocument/2006/relationships/image" Target="../media/image101.tiff"/><Relationship Id="rId3" Type="http://schemas.openxmlformats.org/officeDocument/2006/relationships/notesSlide" Target="../notesSlides/notesSlide3.xml"/><Relationship Id="rId7" Type="http://schemas.openxmlformats.org/officeDocument/2006/relationships/image" Target="../media/image95.tiff"/><Relationship Id="rId12" Type="http://schemas.openxmlformats.org/officeDocument/2006/relationships/image" Target="../media/image100.tiff"/><Relationship Id="rId2" Type="http://schemas.openxmlformats.org/officeDocument/2006/relationships/slideLayout" Target="../slideLayouts/slideLayout38.xml"/><Relationship Id="rId1" Type="http://schemas.openxmlformats.org/officeDocument/2006/relationships/tags" Target="../tags/tag4.xml"/><Relationship Id="rId6" Type="http://schemas.openxmlformats.org/officeDocument/2006/relationships/image" Target="../media/image94.tiff"/><Relationship Id="rId11" Type="http://schemas.openxmlformats.org/officeDocument/2006/relationships/image" Target="../media/image99.tiff"/><Relationship Id="rId5" Type="http://schemas.openxmlformats.org/officeDocument/2006/relationships/image" Target="../media/image93.tiff"/><Relationship Id="rId10" Type="http://schemas.openxmlformats.org/officeDocument/2006/relationships/image" Target="../media/image98.tiff"/><Relationship Id="rId4" Type="http://schemas.openxmlformats.org/officeDocument/2006/relationships/image" Target="../media/image92.tiff"/><Relationship Id="rId9" Type="http://schemas.openxmlformats.org/officeDocument/2006/relationships/image" Target="../media/image97.tiff"/></Relationships>
</file>

<file path=ppt/slides/_rels/slide3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4.xml"/><Relationship Id="rId4" Type="http://schemas.openxmlformats.org/officeDocument/2006/relationships/image" Target="../media/image104.png"/></Relationships>
</file>

<file path=ppt/slides/_rels/slide3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33.xml"/><Relationship Id="rId1" Type="http://schemas.openxmlformats.org/officeDocument/2006/relationships/tags" Target="../tags/tag1.xml"/></Relationships>
</file>

<file path=ppt/slides/_rels/slide4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8.png"/><Relationship Id="rId3" Type="http://schemas.openxmlformats.org/officeDocument/2006/relationships/notesSlide" Target="../notesSlides/notesSlide4.xml"/><Relationship Id="rId7" Type="http://schemas.openxmlformats.org/officeDocument/2006/relationships/image" Target="../media/image112.png"/><Relationship Id="rId12" Type="http://schemas.openxmlformats.org/officeDocument/2006/relationships/image" Target="../media/image117.png"/><Relationship Id="rId2" Type="http://schemas.openxmlformats.org/officeDocument/2006/relationships/slideLayout" Target="../slideLayouts/slideLayout40.xml"/><Relationship Id="rId1" Type="http://schemas.openxmlformats.org/officeDocument/2006/relationships/tags" Target="../tags/tag5.xml"/><Relationship Id="rId6" Type="http://schemas.openxmlformats.org/officeDocument/2006/relationships/image" Target="../media/image111.png"/><Relationship Id="rId11" Type="http://schemas.openxmlformats.org/officeDocument/2006/relationships/image" Target="../media/image116.png"/><Relationship Id="rId5" Type="http://schemas.openxmlformats.org/officeDocument/2006/relationships/image" Target="../media/image110.png"/><Relationship Id="rId10" Type="http://schemas.openxmlformats.org/officeDocument/2006/relationships/image" Target="../media/image115.png"/><Relationship Id="rId4" Type="http://schemas.openxmlformats.org/officeDocument/2006/relationships/image" Target="../media/image109.png"/><Relationship Id="rId9" Type="http://schemas.openxmlformats.org/officeDocument/2006/relationships/image" Target="../media/image114.png"/><Relationship Id="rId14" Type="http://schemas.openxmlformats.org/officeDocument/2006/relationships/image" Target="../media/image119.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1.xml"/><Relationship Id="rId1" Type="http://schemas.openxmlformats.org/officeDocument/2006/relationships/tags" Target="../tags/tag6.xml"/><Relationship Id="rId4" Type="http://schemas.openxmlformats.org/officeDocument/2006/relationships/image" Target="../media/image120.jpg"/></Relationships>
</file>

<file path=ppt/slides/_rels/slide44.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notesSlide" Target="../notesSlides/notesSlide6.xml"/><Relationship Id="rId7" Type="http://schemas.openxmlformats.org/officeDocument/2006/relationships/image" Target="../media/image123.png"/><Relationship Id="rId2" Type="http://schemas.openxmlformats.org/officeDocument/2006/relationships/slideLayout" Target="../slideLayouts/slideLayout40.xml"/><Relationship Id="rId1" Type="http://schemas.openxmlformats.org/officeDocument/2006/relationships/tags" Target="../tags/tag7.xml"/><Relationship Id="rId6" Type="http://schemas.openxmlformats.org/officeDocument/2006/relationships/image" Target="../media/image122.tiff"/><Relationship Id="rId11" Type="http://schemas.openxmlformats.org/officeDocument/2006/relationships/image" Target="../media/image127.png"/><Relationship Id="rId5" Type="http://schemas.openxmlformats.org/officeDocument/2006/relationships/chart" Target="../charts/chart1.xml"/><Relationship Id="rId10" Type="http://schemas.openxmlformats.org/officeDocument/2006/relationships/image" Target="../media/image126.png"/><Relationship Id="rId4" Type="http://schemas.openxmlformats.org/officeDocument/2006/relationships/image" Target="../media/image121.tiff"/><Relationship Id="rId9" Type="http://schemas.openxmlformats.org/officeDocument/2006/relationships/image" Target="../media/image125.png"/></Relationships>
</file>

<file path=ppt/slides/_rels/slide45.xml.rels><?xml version="1.0" encoding="UTF-8" standalone="yes"?>
<Relationships xmlns="http://schemas.openxmlformats.org/package/2006/relationships"><Relationship Id="rId8" Type="http://schemas.openxmlformats.org/officeDocument/2006/relationships/image" Target="../media/image132.jpeg"/><Relationship Id="rId13" Type="http://schemas.openxmlformats.org/officeDocument/2006/relationships/image" Target="../media/image137.jpeg"/><Relationship Id="rId18" Type="http://schemas.openxmlformats.org/officeDocument/2006/relationships/image" Target="../media/image142.jpeg"/><Relationship Id="rId26" Type="http://schemas.openxmlformats.org/officeDocument/2006/relationships/image" Target="../media/image150.png"/><Relationship Id="rId3" Type="http://schemas.openxmlformats.org/officeDocument/2006/relationships/notesSlide" Target="../notesSlides/notesSlide7.xml"/><Relationship Id="rId21" Type="http://schemas.openxmlformats.org/officeDocument/2006/relationships/image" Target="../media/image145.jpeg"/><Relationship Id="rId34" Type="http://schemas.openxmlformats.org/officeDocument/2006/relationships/image" Target="../media/image158.jpeg"/><Relationship Id="rId7" Type="http://schemas.openxmlformats.org/officeDocument/2006/relationships/image" Target="../media/image131.png"/><Relationship Id="rId12" Type="http://schemas.openxmlformats.org/officeDocument/2006/relationships/image" Target="../media/image136.gif"/><Relationship Id="rId17" Type="http://schemas.openxmlformats.org/officeDocument/2006/relationships/image" Target="../media/image141.png"/><Relationship Id="rId25" Type="http://schemas.openxmlformats.org/officeDocument/2006/relationships/image" Target="../media/image149.jpeg"/><Relationship Id="rId33" Type="http://schemas.openxmlformats.org/officeDocument/2006/relationships/image" Target="../media/image157.jpeg"/><Relationship Id="rId2" Type="http://schemas.openxmlformats.org/officeDocument/2006/relationships/slideLayout" Target="../slideLayouts/slideLayout33.xml"/><Relationship Id="rId16" Type="http://schemas.openxmlformats.org/officeDocument/2006/relationships/image" Target="../media/image140.jpeg"/><Relationship Id="rId20" Type="http://schemas.openxmlformats.org/officeDocument/2006/relationships/image" Target="../media/image144.tiff"/><Relationship Id="rId29" Type="http://schemas.openxmlformats.org/officeDocument/2006/relationships/image" Target="../media/image153.jpeg"/><Relationship Id="rId1" Type="http://schemas.openxmlformats.org/officeDocument/2006/relationships/tags" Target="../tags/tag8.xml"/><Relationship Id="rId6" Type="http://schemas.openxmlformats.org/officeDocument/2006/relationships/image" Target="../media/image130.png"/><Relationship Id="rId11" Type="http://schemas.openxmlformats.org/officeDocument/2006/relationships/image" Target="../media/image135.png"/><Relationship Id="rId24" Type="http://schemas.openxmlformats.org/officeDocument/2006/relationships/image" Target="../media/image148.png"/><Relationship Id="rId32" Type="http://schemas.openxmlformats.org/officeDocument/2006/relationships/image" Target="../media/image156.png"/><Relationship Id="rId5" Type="http://schemas.openxmlformats.org/officeDocument/2006/relationships/image" Target="../media/image129.jpeg"/><Relationship Id="rId15" Type="http://schemas.openxmlformats.org/officeDocument/2006/relationships/image" Target="../media/image139.jpeg"/><Relationship Id="rId23" Type="http://schemas.openxmlformats.org/officeDocument/2006/relationships/image" Target="../media/image147.png"/><Relationship Id="rId28" Type="http://schemas.openxmlformats.org/officeDocument/2006/relationships/image" Target="../media/image152.jpeg"/><Relationship Id="rId10" Type="http://schemas.openxmlformats.org/officeDocument/2006/relationships/image" Target="../media/image134.png"/><Relationship Id="rId19" Type="http://schemas.openxmlformats.org/officeDocument/2006/relationships/image" Target="../media/image143.tiff"/><Relationship Id="rId31" Type="http://schemas.openxmlformats.org/officeDocument/2006/relationships/image" Target="../media/image155.jpeg"/><Relationship Id="rId4" Type="http://schemas.openxmlformats.org/officeDocument/2006/relationships/image" Target="../media/image128.png"/><Relationship Id="rId9" Type="http://schemas.openxmlformats.org/officeDocument/2006/relationships/image" Target="../media/image133.png"/><Relationship Id="rId14" Type="http://schemas.openxmlformats.org/officeDocument/2006/relationships/image" Target="../media/image138.tiff"/><Relationship Id="rId22" Type="http://schemas.openxmlformats.org/officeDocument/2006/relationships/image" Target="../media/image146.jpeg"/><Relationship Id="rId27" Type="http://schemas.openxmlformats.org/officeDocument/2006/relationships/image" Target="../media/image151.png"/><Relationship Id="rId30" Type="http://schemas.openxmlformats.org/officeDocument/2006/relationships/image" Target="../media/image154.jpeg"/><Relationship Id="rId35" Type="http://schemas.openxmlformats.org/officeDocument/2006/relationships/image" Target="../media/image159.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7.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3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76800" y="1143001"/>
            <a:ext cx="6962987" cy="1920240"/>
          </a:xfrm>
        </p:spPr>
        <p:txBody>
          <a:bodyPr/>
          <a:lstStyle/>
          <a:p>
            <a:r>
              <a:rPr lang="en-US" sz="4267" dirty="0"/>
              <a:t>ESG Reporting Update</a:t>
            </a:r>
          </a:p>
        </p:txBody>
      </p:sp>
      <p:sp>
        <p:nvSpPr>
          <p:cNvPr id="3" name="Subtitle 2"/>
          <p:cNvSpPr>
            <a:spLocks noGrp="1"/>
          </p:cNvSpPr>
          <p:nvPr>
            <p:ph type="subTitle" idx="4294967295"/>
          </p:nvPr>
        </p:nvSpPr>
        <p:spPr>
          <a:xfrm>
            <a:off x="5283200" y="3063243"/>
            <a:ext cx="6146800" cy="1249060"/>
          </a:xfrm>
        </p:spPr>
        <p:txBody>
          <a:bodyPr/>
          <a:lstStyle/>
          <a:p>
            <a:pPr marL="0" indent="0">
              <a:buNone/>
            </a:pPr>
            <a:endParaRPr lang="en-US" sz="2400" dirty="0">
              <a:solidFill>
                <a:schemeClr val="bg1"/>
              </a:solidFill>
            </a:endParaRPr>
          </a:p>
          <a:p>
            <a:pPr marL="0" indent="0">
              <a:buNone/>
            </a:pPr>
            <a:r>
              <a:rPr lang="en-US" sz="2400" dirty="0">
                <a:solidFill>
                  <a:schemeClr val="bg1"/>
                </a:solidFill>
              </a:rPr>
              <a:t>Robert Hirth, Senior Managing Director, SASB Board member</a:t>
            </a:r>
          </a:p>
        </p:txBody>
      </p:sp>
      <p:sp>
        <p:nvSpPr>
          <p:cNvPr id="5" name="Rectangle 2"/>
          <p:cNvSpPr>
            <a:spLocks noChangeArrowheads="1"/>
          </p:cNvSpPr>
          <p:nvPr/>
        </p:nvSpPr>
        <p:spPr bwMode="auto">
          <a:xfrm>
            <a:off x="6781800" y="4347235"/>
            <a:ext cx="3212739" cy="1908215"/>
          </a:xfrm>
          <a:prstGeom prst="rect">
            <a:avLst/>
          </a:prstGeom>
          <a:solidFill>
            <a:schemeClr val="bg1"/>
          </a:solidFill>
          <a:ln>
            <a:noFill/>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ysClr val="windowText" lastClr="000000"/>
                </a:solidFill>
                <a:effectLst/>
                <a:latin typeface="Verdana" pitchFamily="34" charset="0"/>
                <a:ea typeface="Calibri" pitchFamily="34" charset="0"/>
                <a:cs typeface="Times New Roman" pitchFamily="18" charset="0"/>
              </a:rPr>
              <a:t>Robert B. Hirth, Jr. </a:t>
            </a:r>
          </a:p>
          <a:p>
            <a:pPr marL="0" marR="0" lvl="0" indent="0" algn="l" defTabSz="914400" rtl="0" eaLnBrk="1" fontAlgn="t" latinLnBrk="0" hangingPunct="1">
              <a:lnSpc>
                <a:spcPct val="100000"/>
              </a:lnSpc>
              <a:spcBef>
                <a:spcPct val="0"/>
              </a:spcBef>
              <a:spcAft>
                <a:spcPct val="0"/>
              </a:spcAft>
              <a:buClrTx/>
              <a:buSzTx/>
              <a:buFontTx/>
              <a:buNone/>
              <a:tabLst/>
            </a:pPr>
            <a:r>
              <a:rPr lang="en-US" altLang="en-US" dirty="0" err="1" smtClean="0">
                <a:solidFill>
                  <a:sysClr val="windowText" lastClr="000000"/>
                </a:solidFill>
                <a:latin typeface="Verdana" pitchFamily="34" charset="0"/>
                <a:ea typeface="Calibri" pitchFamily="34" charset="0"/>
                <a:cs typeface="Times New Roman" pitchFamily="18" charset="0"/>
              </a:rPr>
              <a:t>Protiviti</a:t>
            </a:r>
            <a:r>
              <a:rPr kumimoji="0" lang="en-US" altLang="en-US" b="0" i="0" u="none" strike="noStrike" cap="none" normalizeH="0" baseline="0" dirty="0" smtClean="0">
                <a:ln>
                  <a:noFill/>
                </a:ln>
                <a:solidFill>
                  <a:sysClr val="windowText" lastClr="000000"/>
                </a:solidFill>
                <a:effectLst/>
                <a:latin typeface="Verdana" pitchFamily="34" charset="0"/>
                <a:ea typeface="Calibri" pitchFamily="34" charset="0"/>
                <a:cs typeface="Times New Roman" pitchFamily="18" charset="0"/>
              </a:rPr>
              <a:t/>
            </a:r>
            <a:br>
              <a:rPr kumimoji="0" lang="en-US" altLang="en-US" b="0" i="0" u="none" strike="noStrike" cap="none" normalizeH="0" baseline="0" dirty="0" smtClean="0">
                <a:ln>
                  <a:noFill/>
                </a:ln>
                <a:solidFill>
                  <a:sysClr val="windowText" lastClr="000000"/>
                </a:solidFill>
                <a:effectLst/>
                <a:latin typeface="Verdana" pitchFamily="34" charset="0"/>
                <a:ea typeface="Calibri" pitchFamily="34" charset="0"/>
                <a:cs typeface="Times New Roman" pitchFamily="18" charset="0"/>
              </a:rPr>
            </a:br>
            <a:r>
              <a:rPr kumimoji="0" lang="en-US" altLang="en-US" b="0" i="0" u="none" strike="noStrike" cap="none" normalizeH="0" baseline="0" dirty="0" smtClean="0">
                <a:ln>
                  <a:noFill/>
                </a:ln>
                <a:solidFill>
                  <a:sysClr val="windowText" lastClr="000000"/>
                </a:solidFill>
                <a:effectLst/>
                <a:latin typeface="Verdana" pitchFamily="34" charset="0"/>
                <a:ea typeface="Calibri" pitchFamily="34" charset="0"/>
                <a:cs typeface="Times New Roman" pitchFamily="18" charset="0"/>
              </a:rPr>
              <a:t>Senior Managing Director </a:t>
            </a:r>
            <a:br>
              <a:rPr kumimoji="0" lang="en-US" altLang="en-US" b="0" i="0" u="none" strike="noStrike" cap="none" normalizeH="0" baseline="0" dirty="0" smtClean="0">
                <a:ln>
                  <a:noFill/>
                </a:ln>
                <a:solidFill>
                  <a:sysClr val="windowText" lastClr="000000"/>
                </a:solidFill>
                <a:effectLst/>
                <a:latin typeface="Verdana" pitchFamily="34" charset="0"/>
                <a:ea typeface="Calibri" pitchFamily="34" charset="0"/>
                <a:cs typeface="Times New Roman" pitchFamily="18" charset="0"/>
              </a:rPr>
            </a:br>
            <a:r>
              <a:rPr kumimoji="0" lang="en-US" altLang="en-US" b="0" i="0" u="none" strike="noStrike" cap="none" normalizeH="0" baseline="0" dirty="0" smtClean="0">
                <a:ln>
                  <a:noFill/>
                </a:ln>
                <a:solidFill>
                  <a:sysClr val="windowText" lastClr="000000"/>
                </a:solidFill>
                <a:effectLst/>
                <a:latin typeface="Verdana" pitchFamily="34" charset="0"/>
                <a:ea typeface="Calibri" pitchFamily="34" charset="0"/>
                <a:cs typeface="Times New Roman" pitchFamily="18" charset="0"/>
              </a:rPr>
              <a:t>+1.650.291.3393</a:t>
            </a:r>
            <a:br>
              <a:rPr kumimoji="0" lang="en-US" altLang="en-US" b="0" i="0" u="none" strike="noStrike" cap="none" normalizeH="0" baseline="0" dirty="0" smtClean="0">
                <a:ln>
                  <a:noFill/>
                </a:ln>
                <a:solidFill>
                  <a:sysClr val="windowText" lastClr="000000"/>
                </a:solidFill>
                <a:effectLst/>
                <a:latin typeface="Verdana" pitchFamily="34" charset="0"/>
                <a:ea typeface="Calibri" pitchFamily="34" charset="0"/>
                <a:cs typeface="Times New Roman" pitchFamily="18" charset="0"/>
              </a:rPr>
            </a:br>
            <a:r>
              <a:rPr kumimoji="0" lang="en-US" altLang="en-US" b="0" i="0" u="none" strike="noStrike" cap="none" normalizeH="0" baseline="0" dirty="0" smtClean="0">
                <a:ln>
                  <a:noFill/>
                </a:ln>
                <a:solidFill>
                  <a:sysClr val="windowText" lastClr="000000"/>
                </a:solidFill>
                <a:effectLst/>
                <a:latin typeface="Verdana" pitchFamily="34" charset="0"/>
                <a:ea typeface="Calibri" pitchFamily="34" charset="0"/>
                <a:cs typeface="Times New Roman" pitchFamily="18" charset="0"/>
              </a:rPr>
              <a:t>robert.hirth@</a:t>
            </a:r>
            <a:r>
              <a:rPr kumimoji="0" lang="en-US" altLang="en-US" b="0" i="0" u="none" strike="noStrike" cap="none" normalizeH="0" baseline="0" dirty="0" smtClean="0">
                <a:ln>
                  <a:noFill/>
                </a:ln>
                <a:solidFill>
                  <a:sysClr val="windowText" lastClr="000000"/>
                </a:solidFill>
                <a:effectLst/>
                <a:latin typeface="Verdana" pitchFamily="34" charset="0"/>
                <a:ea typeface="Calibri" pitchFamily="34" charset="0"/>
                <a:cs typeface="Times New Roman" pitchFamily="18" charset="0"/>
                <a:hlinkClick r:id="rId2"/>
              </a:rPr>
              <a:t>Protiviti.com</a:t>
            </a:r>
            <a:endParaRPr kumimoji="0" lang="en-US" altLang="en-US" sz="1050" b="0" i="0" u="none" strike="noStrike" cap="none" normalizeH="0" baseline="0" dirty="0" smtClean="0">
              <a:ln>
                <a:noFill/>
              </a:ln>
              <a:solidFill>
                <a:sysClr val="windowText" lastClr="00000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800" b="0" i="0" u="none" strike="noStrike" cap="none" normalizeH="0" baseline="0" dirty="0" smtClean="0">
              <a:ln>
                <a:noFill/>
              </a:ln>
              <a:solidFill>
                <a:sysClr val="windowText" lastClr="000000"/>
              </a:solidFill>
              <a:effectLst/>
              <a:latin typeface="Arial" pitchFamily="34" charset="0"/>
              <a:cs typeface="Arial" pitchFamily="34" charset="0"/>
            </a:endParaRPr>
          </a:p>
        </p:txBody>
      </p:sp>
    </p:spTree>
    <p:extLst>
      <p:ext uri="{BB962C8B-B14F-4D97-AF65-F5344CB8AC3E}">
        <p14:creationId xmlns:p14="http://schemas.microsoft.com/office/powerpoint/2010/main" val="30134171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6962DB-84C5-44B8-A389-653C1F9B0B7B}"/>
              </a:ext>
            </a:extLst>
          </p:cNvPr>
          <p:cNvSpPr>
            <a:spLocks noGrp="1"/>
          </p:cNvSpPr>
          <p:nvPr>
            <p:ph type="title"/>
          </p:nvPr>
        </p:nvSpPr>
        <p:spPr/>
        <p:txBody>
          <a:bodyPr/>
          <a:lstStyle/>
          <a:p>
            <a:r>
              <a:rPr lang="en-US" dirty="0">
                <a:latin typeface="+mn-lt"/>
              </a:rPr>
              <a:t>Some Recent Headlines</a:t>
            </a:r>
          </a:p>
        </p:txBody>
      </p:sp>
      <p:sp>
        <p:nvSpPr>
          <p:cNvPr id="3" name="Content Placeholder 2">
            <a:extLst>
              <a:ext uri="{FF2B5EF4-FFF2-40B4-BE49-F238E27FC236}">
                <a16:creationId xmlns:a16="http://schemas.microsoft.com/office/drawing/2014/main" xmlns="" id="{FC474FD3-6AC4-4D51-AF59-A3EDCA65DBE2}"/>
              </a:ext>
            </a:extLst>
          </p:cNvPr>
          <p:cNvSpPr>
            <a:spLocks noGrp="1"/>
          </p:cNvSpPr>
          <p:nvPr>
            <p:ph idx="1"/>
          </p:nvPr>
        </p:nvSpPr>
        <p:spPr>
          <a:xfrm>
            <a:off x="838199" y="1825625"/>
            <a:ext cx="11116733" cy="4846108"/>
          </a:xfrm>
        </p:spPr>
        <p:txBody>
          <a:bodyPr>
            <a:normAutofit fontScale="92500"/>
          </a:bodyPr>
          <a:lstStyle/>
          <a:p>
            <a:r>
              <a:rPr lang="en-US" sz="3200" dirty="0"/>
              <a:t>World's largest pension fund promotes ESG and performance-based fees</a:t>
            </a:r>
          </a:p>
          <a:p>
            <a:r>
              <a:rPr lang="en-US" sz="3600" dirty="0"/>
              <a:t>Investors want more standardized sustainability disclosures</a:t>
            </a:r>
          </a:p>
          <a:p>
            <a:r>
              <a:rPr lang="en-US" sz="3200" dirty="0"/>
              <a:t>Does Sustainable Investing Constrain A Portfolio?</a:t>
            </a:r>
          </a:p>
          <a:p>
            <a:r>
              <a:rPr lang="en-US" sz="3200" dirty="0">
                <a:hlinkClick r:id="rId2"/>
              </a:rPr>
              <a:t>Morgan Stanley Adds Credence To Sustainable Returns</a:t>
            </a:r>
          </a:p>
          <a:p>
            <a:r>
              <a:rPr lang="en-US" sz="3200" dirty="0"/>
              <a:t>PRI gains 500 new signatories in 12 months</a:t>
            </a:r>
          </a:p>
          <a:p>
            <a:r>
              <a:rPr lang="en-US" sz="3200" dirty="0">
                <a:hlinkClick r:id="rId3"/>
              </a:rPr>
              <a:t>Travelers Taps In-House Atty As 1st Sustainability Chief </a:t>
            </a:r>
            <a:endParaRPr lang="en-US" sz="3200" dirty="0"/>
          </a:p>
          <a:p>
            <a:r>
              <a:rPr lang="en-US" sz="3200" dirty="0"/>
              <a:t> Making Sense of SEC's Proposed Human Capital Disclosures</a:t>
            </a:r>
          </a:p>
          <a:p>
            <a:r>
              <a:rPr lang="en-US" sz="3200" dirty="0"/>
              <a:t>Investors Want ESG, but Advisors Are the Missing Link</a:t>
            </a:r>
          </a:p>
          <a:p>
            <a:endParaRPr lang="en-US" dirty="0">
              <a:hlinkClick r:id="rId2"/>
            </a:endParaRPr>
          </a:p>
          <a:p>
            <a:endParaRPr lang="en-US" dirty="0"/>
          </a:p>
          <a:p>
            <a:endParaRPr lang="en-US" dirty="0"/>
          </a:p>
        </p:txBody>
      </p:sp>
      <p:pic>
        <p:nvPicPr>
          <p:cNvPr id="7" name="Picture 6">
            <a:extLst>
              <a:ext uri="{FF2B5EF4-FFF2-40B4-BE49-F238E27FC236}">
                <a16:creationId xmlns:a16="http://schemas.microsoft.com/office/drawing/2014/main" xmlns="" id="{1F228937-BBE5-496C-A732-CD65C95AC466}"/>
              </a:ext>
            </a:extLst>
          </p:cNvPr>
          <p:cNvPicPr>
            <a:picLocks noChangeAspect="1"/>
          </p:cNvPicPr>
          <p:nvPr/>
        </p:nvPicPr>
        <p:blipFill>
          <a:blip r:embed="rId4"/>
          <a:stretch>
            <a:fillRect/>
          </a:stretch>
        </p:blipFill>
        <p:spPr>
          <a:xfrm>
            <a:off x="8639872" y="156368"/>
            <a:ext cx="2628900" cy="1743075"/>
          </a:xfrm>
          <a:prstGeom prst="rect">
            <a:avLst/>
          </a:prstGeom>
        </p:spPr>
      </p:pic>
    </p:spTree>
    <p:extLst>
      <p:ext uri="{BB962C8B-B14F-4D97-AF65-F5344CB8AC3E}">
        <p14:creationId xmlns:p14="http://schemas.microsoft.com/office/powerpoint/2010/main" val="28421371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51C2A7F7-ED3E-4E03-8585-7873F56912C5}"/>
              </a:ext>
            </a:extLst>
          </p:cNvPr>
          <p:cNvSpPr>
            <a:spLocks noGrp="1"/>
          </p:cNvSpPr>
          <p:nvPr>
            <p:ph type="title"/>
          </p:nvPr>
        </p:nvSpPr>
        <p:spPr>
          <a:xfrm>
            <a:off x="839788" y="365125"/>
            <a:ext cx="10515600" cy="886619"/>
          </a:xfrm>
        </p:spPr>
        <p:txBody>
          <a:bodyPr/>
          <a:lstStyle/>
          <a:p>
            <a:r>
              <a:rPr lang="en-US" dirty="0" err="1">
                <a:latin typeface="+mn-lt"/>
              </a:rPr>
              <a:t>Nataxis</a:t>
            </a:r>
            <a:r>
              <a:rPr lang="en-US" dirty="0">
                <a:latin typeface="+mn-lt"/>
              </a:rPr>
              <a:t> ESG Survey- May 2019</a:t>
            </a:r>
          </a:p>
        </p:txBody>
      </p:sp>
      <p:sp>
        <p:nvSpPr>
          <p:cNvPr id="7" name="Text Placeholder 6">
            <a:extLst>
              <a:ext uri="{FF2B5EF4-FFF2-40B4-BE49-F238E27FC236}">
                <a16:creationId xmlns:a16="http://schemas.microsoft.com/office/drawing/2014/main" xmlns="" id="{17EBDC74-71AF-40B0-80C5-6B5C7ACDDDB9}"/>
              </a:ext>
            </a:extLst>
          </p:cNvPr>
          <p:cNvSpPr>
            <a:spLocks noGrp="1"/>
          </p:cNvSpPr>
          <p:nvPr>
            <p:ph type="body" idx="1"/>
          </p:nvPr>
        </p:nvSpPr>
        <p:spPr>
          <a:xfrm>
            <a:off x="839788" y="1681162"/>
            <a:ext cx="5157787" cy="1151247"/>
          </a:xfrm>
        </p:spPr>
        <p:txBody>
          <a:bodyPr>
            <a:normAutofit/>
          </a:bodyPr>
          <a:lstStyle/>
          <a:p>
            <a:r>
              <a:rPr lang="en-US" sz="3600" dirty="0"/>
              <a:t>As Consumers</a:t>
            </a:r>
          </a:p>
        </p:txBody>
      </p:sp>
      <p:sp>
        <p:nvSpPr>
          <p:cNvPr id="3" name="Content Placeholder 2">
            <a:extLst>
              <a:ext uri="{FF2B5EF4-FFF2-40B4-BE49-F238E27FC236}">
                <a16:creationId xmlns:a16="http://schemas.microsoft.com/office/drawing/2014/main" xmlns="" id="{C39CD956-65C0-4AA2-858E-B915B1200CE5}"/>
              </a:ext>
            </a:extLst>
          </p:cNvPr>
          <p:cNvSpPr>
            <a:spLocks noGrp="1"/>
          </p:cNvSpPr>
          <p:nvPr>
            <p:ph sz="half" idx="2"/>
          </p:nvPr>
        </p:nvSpPr>
        <p:spPr>
          <a:xfrm>
            <a:off x="839788" y="3006725"/>
            <a:ext cx="5157787" cy="3182937"/>
          </a:xfrm>
        </p:spPr>
        <p:txBody>
          <a:bodyPr>
            <a:noAutofit/>
          </a:bodyPr>
          <a:lstStyle/>
          <a:p>
            <a:r>
              <a:rPr lang="en-US" sz="3200" dirty="0"/>
              <a:t>63% seek to buy products from companies aligned with their personal values</a:t>
            </a:r>
          </a:p>
          <a:p>
            <a:r>
              <a:rPr lang="en-US" sz="3200" dirty="0"/>
              <a:t>59% actively avoid buying products from companies that conflict with their personal values</a:t>
            </a:r>
          </a:p>
        </p:txBody>
      </p:sp>
      <p:sp>
        <p:nvSpPr>
          <p:cNvPr id="8" name="Text Placeholder 7">
            <a:extLst>
              <a:ext uri="{FF2B5EF4-FFF2-40B4-BE49-F238E27FC236}">
                <a16:creationId xmlns:a16="http://schemas.microsoft.com/office/drawing/2014/main" xmlns="" id="{6686775A-F636-4E52-8481-1170396DEF01}"/>
              </a:ext>
            </a:extLst>
          </p:cNvPr>
          <p:cNvSpPr>
            <a:spLocks noGrp="1"/>
          </p:cNvSpPr>
          <p:nvPr>
            <p:ph type="body" sz="quarter" idx="3"/>
          </p:nvPr>
        </p:nvSpPr>
        <p:spPr>
          <a:xfrm>
            <a:off x="6172200" y="1681163"/>
            <a:ext cx="5183188" cy="1151246"/>
          </a:xfrm>
        </p:spPr>
        <p:txBody>
          <a:bodyPr>
            <a:normAutofit/>
          </a:bodyPr>
          <a:lstStyle/>
          <a:p>
            <a:r>
              <a:rPr lang="en-US" sz="3600" dirty="0"/>
              <a:t>As Investors</a:t>
            </a:r>
          </a:p>
        </p:txBody>
      </p:sp>
      <p:sp>
        <p:nvSpPr>
          <p:cNvPr id="9" name="Content Placeholder 8">
            <a:extLst>
              <a:ext uri="{FF2B5EF4-FFF2-40B4-BE49-F238E27FC236}">
                <a16:creationId xmlns:a16="http://schemas.microsoft.com/office/drawing/2014/main" xmlns="" id="{0490DBC9-EC9D-4636-A2EE-8523B0FD497C}"/>
              </a:ext>
            </a:extLst>
          </p:cNvPr>
          <p:cNvSpPr>
            <a:spLocks noGrp="1"/>
          </p:cNvSpPr>
          <p:nvPr>
            <p:ph sz="quarter" idx="4"/>
          </p:nvPr>
        </p:nvSpPr>
        <p:spPr>
          <a:xfrm>
            <a:off x="6172200" y="3006725"/>
            <a:ext cx="5183188" cy="3182938"/>
          </a:xfrm>
        </p:spPr>
        <p:txBody>
          <a:bodyPr/>
          <a:lstStyle/>
          <a:p>
            <a:r>
              <a:rPr lang="en-US" sz="3200" dirty="0"/>
              <a:t>60% actively seek out investments aligned to their values</a:t>
            </a:r>
          </a:p>
          <a:p>
            <a:r>
              <a:rPr lang="en-US" sz="3200" dirty="0"/>
              <a:t>56% actively seek to avoid investing in companies that conflict with their values</a:t>
            </a:r>
          </a:p>
          <a:p>
            <a:endParaRPr lang="en-US" dirty="0"/>
          </a:p>
        </p:txBody>
      </p:sp>
      <p:pic>
        <p:nvPicPr>
          <p:cNvPr id="10" name="Picture 9">
            <a:extLst>
              <a:ext uri="{FF2B5EF4-FFF2-40B4-BE49-F238E27FC236}">
                <a16:creationId xmlns:a16="http://schemas.microsoft.com/office/drawing/2014/main" xmlns="" id="{15CD9A48-7064-481A-B525-8D879E8C4F60}"/>
              </a:ext>
            </a:extLst>
          </p:cNvPr>
          <p:cNvPicPr>
            <a:picLocks noChangeAspect="1"/>
          </p:cNvPicPr>
          <p:nvPr/>
        </p:nvPicPr>
        <p:blipFill>
          <a:blip r:embed="rId2"/>
          <a:stretch>
            <a:fillRect/>
          </a:stretch>
        </p:blipFill>
        <p:spPr>
          <a:xfrm>
            <a:off x="9631401" y="128028"/>
            <a:ext cx="2468880" cy="2468880"/>
          </a:xfrm>
          <a:prstGeom prst="rect">
            <a:avLst/>
          </a:prstGeom>
        </p:spPr>
      </p:pic>
      <p:pic>
        <p:nvPicPr>
          <p:cNvPr id="11" name="Picture 10">
            <a:extLst>
              <a:ext uri="{FF2B5EF4-FFF2-40B4-BE49-F238E27FC236}">
                <a16:creationId xmlns:a16="http://schemas.microsoft.com/office/drawing/2014/main" xmlns="" id="{0946B6CD-12F3-457A-B4A4-0E7AD70E05F2}"/>
              </a:ext>
            </a:extLst>
          </p:cNvPr>
          <p:cNvPicPr>
            <a:picLocks noChangeAspect="1"/>
          </p:cNvPicPr>
          <p:nvPr/>
        </p:nvPicPr>
        <p:blipFill>
          <a:blip r:embed="rId3"/>
          <a:stretch>
            <a:fillRect/>
          </a:stretch>
        </p:blipFill>
        <p:spPr>
          <a:xfrm>
            <a:off x="1032941" y="1251744"/>
            <a:ext cx="1345325" cy="914400"/>
          </a:xfrm>
          <a:prstGeom prst="rect">
            <a:avLst/>
          </a:prstGeom>
        </p:spPr>
      </p:pic>
      <p:pic>
        <p:nvPicPr>
          <p:cNvPr id="12" name="Picture 11">
            <a:extLst>
              <a:ext uri="{FF2B5EF4-FFF2-40B4-BE49-F238E27FC236}">
                <a16:creationId xmlns:a16="http://schemas.microsoft.com/office/drawing/2014/main" xmlns="" id="{E5489E8E-6728-4539-B6CA-409FA92B67DB}"/>
              </a:ext>
            </a:extLst>
          </p:cNvPr>
          <p:cNvPicPr>
            <a:picLocks noChangeAspect="1"/>
          </p:cNvPicPr>
          <p:nvPr/>
        </p:nvPicPr>
        <p:blipFill>
          <a:blip r:embed="rId4"/>
          <a:stretch>
            <a:fillRect/>
          </a:stretch>
        </p:blipFill>
        <p:spPr>
          <a:xfrm>
            <a:off x="6298469" y="1160304"/>
            <a:ext cx="1005840" cy="1005840"/>
          </a:xfrm>
          <a:prstGeom prst="rect">
            <a:avLst/>
          </a:prstGeom>
        </p:spPr>
      </p:pic>
    </p:spTree>
    <p:extLst>
      <p:ext uri="{BB962C8B-B14F-4D97-AF65-F5344CB8AC3E}">
        <p14:creationId xmlns:p14="http://schemas.microsoft.com/office/powerpoint/2010/main" val="37334717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23BD22-56E1-497E-AC3F-6EE96F9C73EB}"/>
              </a:ext>
            </a:extLst>
          </p:cNvPr>
          <p:cNvSpPr>
            <a:spLocks noGrp="1"/>
          </p:cNvSpPr>
          <p:nvPr>
            <p:ph type="title"/>
          </p:nvPr>
        </p:nvSpPr>
        <p:spPr>
          <a:xfrm>
            <a:off x="3692501" y="365126"/>
            <a:ext cx="8243560" cy="2454274"/>
          </a:xfrm>
        </p:spPr>
        <p:txBody>
          <a:bodyPr>
            <a:normAutofit fontScale="90000"/>
          </a:bodyPr>
          <a:lstStyle/>
          <a:p>
            <a:r>
              <a:rPr lang="en-US" b="1" dirty="0"/>
              <a:t>181 CEOs of public companies, including Apple, JPMorgan Chase, and Walmart, have declared a company's purpose is to serve more than just shareholders</a:t>
            </a:r>
            <a:endParaRPr lang="en-US" dirty="0"/>
          </a:p>
        </p:txBody>
      </p:sp>
      <p:sp>
        <p:nvSpPr>
          <p:cNvPr id="3" name="Content Placeholder 2">
            <a:extLst>
              <a:ext uri="{FF2B5EF4-FFF2-40B4-BE49-F238E27FC236}">
                <a16:creationId xmlns:a16="http://schemas.microsoft.com/office/drawing/2014/main" xmlns="" id="{CA7D0269-90C7-4F97-A679-1D1CB112D06C}"/>
              </a:ext>
            </a:extLst>
          </p:cNvPr>
          <p:cNvSpPr>
            <a:spLocks noGrp="1"/>
          </p:cNvSpPr>
          <p:nvPr>
            <p:ph idx="1"/>
          </p:nvPr>
        </p:nvSpPr>
        <p:spPr>
          <a:xfrm>
            <a:off x="838200" y="3505199"/>
            <a:ext cx="10515600" cy="2671763"/>
          </a:xfrm>
        </p:spPr>
        <p:txBody>
          <a:bodyPr>
            <a:normAutofit/>
          </a:bodyPr>
          <a:lstStyle/>
          <a:p>
            <a:pPr marL="0" indent="0">
              <a:buNone/>
            </a:pPr>
            <a:r>
              <a:rPr lang="en-US" sz="3600" i="1" dirty="0"/>
              <a:t>It is the first Business Roundtable statement to reject "</a:t>
            </a:r>
            <a:r>
              <a:rPr lang="en-US" sz="3600" i="1" dirty="0">
                <a:hlinkClick r:id="rId2"/>
              </a:rPr>
              <a:t>shareholder primacy,"</a:t>
            </a:r>
            <a:r>
              <a:rPr lang="en-US" sz="3600" i="1" dirty="0"/>
              <a:t> a theory that states that a public company exists solely for the benefit of shareholders and has guided corporate governance for the past four decades. </a:t>
            </a:r>
          </a:p>
        </p:txBody>
      </p:sp>
      <p:pic>
        <p:nvPicPr>
          <p:cNvPr id="4" name="Picture 3">
            <a:extLst>
              <a:ext uri="{FF2B5EF4-FFF2-40B4-BE49-F238E27FC236}">
                <a16:creationId xmlns:a16="http://schemas.microsoft.com/office/drawing/2014/main" xmlns="" id="{7DCBA065-87E7-4001-8861-8769FDA09DDE}"/>
              </a:ext>
            </a:extLst>
          </p:cNvPr>
          <p:cNvPicPr>
            <a:picLocks noChangeAspect="1"/>
          </p:cNvPicPr>
          <p:nvPr/>
        </p:nvPicPr>
        <p:blipFill>
          <a:blip r:embed="rId3"/>
          <a:stretch>
            <a:fillRect/>
          </a:stretch>
        </p:blipFill>
        <p:spPr>
          <a:xfrm>
            <a:off x="255939" y="771488"/>
            <a:ext cx="3143250" cy="1457325"/>
          </a:xfrm>
          <a:prstGeom prst="rect">
            <a:avLst/>
          </a:prstGeom>
        </p:spPr>
      </p:pic>
    </p:spTree>
    <p:extLst>
      <p:ext uri="{BB962C8B-B14F-4D97-AF65-F5344CB8AC3E}">
        <p14:creationId xmlns:p14="http://schemas.microsoft.com/office/powerpoint/2010/main" val="19716291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694061-6501-4FF0-8678-162F098DBD89}"/>
              </a:ext>
            </a:extLst>
          </p:cNvPr>
          <p:cNvSpPr>
            <a:spLocks noGrp="1"/>
          </p:cNvSpPr>
          <p:nvPr>
            <p:ph type="title"/>
          </p:nvPr>
        </p:nvSpPr>
        <p:spPr/>
        <p:txBody>
          <a:bodyPr>
            <a:normAutofit fontScale="90000"/>
          </a:bodyPr>
          <a:lstStyle/>
          <a:p>
            <a:r>
              <a:rPr lang="en-US" b="1" u="sng" dirty="0">
                <a:hlinkClick r:id="rId2"/>
              </a:rPr>
              <a:t>CEOs of eight Dallas-Fort Worth companies sign on to rethink meaning of shareholder value</a:t>
            </a:r>
            <a:r>
              <a:rPr lang="en-US" dirty="0"/>
              <a:t> </a:t>
            </a:r>
          </a:p>
        </p:txBody>
      </p:sp>
      <p:sp>
        <p:nvSpPr>
          <p:cNvPr id="3" name="Content Placeholder 2">
            <a:extLst>
              <a:ext uri="{FF2B5EF4-FFF2-40B4-BE49-F238E27FC236}">
                <a16:creationId xmlns:a16="http://schemas.microsoft.com/office/drawing/2014/main" xmlns="" id="{7B846FE3-C573-4362-A05F-06D75DC28250}"/>
              </a:ext>
            </a:extLst>
          </p:cNvPr>
          <p:cNvSpPr>
            <a:spLocks noGrp="1"/>
          </p:cNvSpPr>
          <p:nvPr>
            <p:ph idx="1"/>
          </p:nvPr>
        </p:nvSpPr>
        <p:spPr/>
        <p:txBody>
          <a:bodyPr>
            <a:normAutofit lnSpcReduction="10000"/>
          </a:bodyPr>
          <a:lstStyle/>
          <a:p>
            <a:r>
              <a:rPr lang="en-US" dirty="0"/>
              <a:t>Jacobs</a:t>
            </a:r>
          </a:p>
          <a:p>
            <a:r>
              <a:rPr lang="en-US" dirty="0"/>
              <a:t>Fluor</a:t>
            </a:r>
          </a:p>
          <a:p>
            <a:r>
              <a:rPr lang="en-US" dirty="0"/>
              <a:t>AT&amp;T </a:t>
            </a:r>
          </a:p>
          <a:p>
            <a:r>
              <a:rPr lang="en-US" dirty="0"/>
              <a:t>Exxon</a:t>
            </a:r>
          </a:p>
          <a:p>
            <a:r>
              <a:rPr lang="en-US" dirty="0"/>
              <a:t>McKesson</a:t>
            </a:r>
          </a:p>
          <a:p>
            <a:r>
              <a:rPr lang="en-US" dirty="0"/>
              <a:t>American Airlines</a:t>
            </a:r>
          </a:p>
          <a:p>
            <a:r>
              <a:rPr lang="en-US" dirty="0"/>
              <a:t>Texas Instruments</a:t>
            </a:r>
          </a:p>
          <a:p>
            <a:r>
              <a:rPr lang="en-US" dirty="0" err="1"/>
              <a:t>Vistra</a:t>
            </a:r>
            <a:r>
              <a:rPr lang="en-US" dirty="0"/>
              <a:t> Equity Partners  </a:t>
            </a:r>
          </a:p>
          <a:p>
            <a:r>
              <a:rPr lang="en-US" dirty="0"/>
              <a:t>Wipro CEO (lives in Coppell)</a:t>
            </a:r>
          </a:p>
          <a:p>
            <a:endParaRPr lang="en-US" dirty="0"/>
          </a:p>
        </p:txBody>
      </p:sp>
      <p:pic>
        <p:nvPicPr>
          <p:cNvPr id="4" name="Picture 3">
            <a:extLst>
              <a:ext uri="{FF2B5EF4-FFF2-40B4-BE49-F238E27FC236}">
                <a16:creationId xmlns:a16="http://schemas.microsoft.com/office/drawing/2014/main" xmlns="" id="{94BFBEE0-91FF-491B-9F0C-6022EF36624E}"/>
              </a:ext>
            </a:extLst>
          </p:cNvPr>
          <p:cNvPicPr>
            <a:picLocks noChangeAspect="1"/>
          </p:cNvPicPr>
          <p:nvPr/>
        </p:nvPicPr>
        <p:blipFill>
          <a:blip r:embed="rId3"/>
          <a:stretch>
            <a:fillRect/>
          </a:stretch>
        </p:blipFill>
        <p:spPr>
          <a:xfrm>
            <a:off x="5207387" y="2263934"/>
            <a:ext cx="6444033" cy="3474720"/>
          </a:xfrm>
          <a:prstGeom prst="rect">
            <a:avLst/>
          </a:prstGeom>
        </p:spPr>
      </p:pic>
    </p:spTree>
    <p:extLst>
      <p:ext uri="{BB962C8B-B14F-4D97-AF65-F5344CB8AC3E}">
        <p14:creationId xmlns:p14="http://schemas.microsoft.com/office/powerpoint/2010/main" val="15546702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312DE09-825A-45DE-A032-950640A4918C}"/>
              </a:ext>
            </a:extLst>
          </p:cNvPr>
          <p:cNvPicPr>
            <a:picLocks noChangeAspect="1"/>
          </p:cNvPicPr>
          <p:nvPr/>
        </p:nvPicPr>
        <p:blipFill rotWithShape="1">
          <a:blip r:embed="rId2"/>
          <a:srcRect l="579" r="6087"/>
          <a:stretch/>
        </p:blipFill>
        <p:spPr>
          <a:xfrm>
            <a:off x="20" y="10"/>
            <a:ext cx="12191980" cy="6857990"/>
          </a:xfrm>
          <a:prstGeom prst="rect">
            <a:avLst/>
          </a:prstGeom>
        </p:spPr>
      </p:pic>
    </p:spTree>
    <p:extLst>
      <p:ext uri="{BB962C8B-B14F-4D97-AF65-F5344CB8AC3E}">
        <p14:creationId xmlns:p14="http://schemas.microsoft.com/office/powerpoint/2010/main" val="17828714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91B00E-9457-47C1-B72C-5EB9CEF80696}"/>
              </a:ext>
            </a:extLst>
          </p:cNvPr>
          <p:cNvSpPr>
            <a:spLocks noGrp="1"/>
          </p:cNvSpPr>
          <p:nvPr>
            <p:ph type="title"/>
          </p:nvPr>
        </p:nvSpPr>
        <p:spPr/>
        <p:txBody>
          <a:bodyPr/>
          <a:lstStyle/>
          <a:p>
            <a:r>
              <a:rPr lang="en-US" dirty="0">
                <a:latin typeface="+mn-lt"/>
              </a:rPr>
              <a:t>Comerica 2018 ESG Report</a:t>
            </a:r>
          </a:p>
        </p:txBody>
      </p:sp>
      <p:sp>
        <p:nvSpPr>
          <p:cNvPr id="3" name="Content Placeholder 2">
            <a:extLst>
              <a:ext uri="{FF2B5EF4-FFF2-40B4-BE49-F238E27FC236}">
                <a16:creationId xmlns:a16="http://schemas.microsoft.com/office/drawing/2014/main" xmlns="" id="{18103A81-A2D8-4AFB-89BA-A9CADD220CE9}"/>
              </a:ext>
            </a:extLst>
          </p:cNvPr>
          <p:cNvSpPr>
            <a:spLocks noGrp="1"/>
          </p:cNvSpPr>
          <p:nvPr>
            <p:ph idx="1"/>
          </p:nvPr>
        </p:nvSpPr>
        <p:spPr>
          <a:xfrm>
            <a:off x="838200" y="1872343"/>
            <a:ext cx="10515600" cy="4841966"/>
          </a:xfrm>
        </p:spPr>
        <p:txBody>
          <a:bodyPr>
            <a:normAutofit/>
          </a:bodyPr>
          <a:lstStyle/>
          <a:p>
            <a:r>
              <a:rPr lang="en-US" dirty="0"/>
              <a:t> We reference topics and metrics contained in the Sustainability Accounting Standards Board (SASB) Sustainability Accounting Standard for Commercial Banks. </a:t>
            </a:r>
          </a:p>
          <a:p>
            <a:r>
              <a:rPr lang="en-US" dirty="0"/>
              <a:t>We evaluated our current reporting content against the elements of SASB's Commercial Banks standard.</a:t>
            </a:r>
          </a:p>
          <a:p>
            <a:r>
              <a:rPr lang="en-US" dirty="0"/>
              <a:t>The table below provides the SASB topic, SASB Code, a description of the accounting metric and an indication if we feel that we have met all or a portion of the requirements of the disclosure within the report or other externally published documents and a link or reference to the location of the disclosure. Notes are also included to provide additional context around our disclosure.</a:t>
            </a:r>
          </a:p>
          <a:p>
            <a:endParaRPr lang="en-US" dirty="0"/>
          </a:p>
        </p:txBody>
      </p:sp>
      <p:pic>
        <p:nvPicPr>
          <p:cNvPr id="4" name="Picture 3">
            <a:extLst>
              <a:ext uri="{FF2B5EF4-FFF2-40B4-BE49-F238E27FC236}">
                <a16:creationId xmlns:a16="http://schemas.microsoft.com/office/drawing/2014/main" xmlns="" id="{F5783636-10BB-480F-9527-887641F120AC}"/>
              </a:ext>
            </a:extLst>
          </p:cNvPr>
          <p:cNvPicPr>
            <a:picLocks noChangeAspect="1"/>
          </p:cNvPicPr>
          <p:nvPr/>
        </p:nvPicPr>
        <p:blipFill>
          <a:blip r:embed="rId2"/>
          <a:stretch>
            <a:fillRect/>
          </a:stretch>
        </p:blipFill>
        <p:spPr>
          <a:xfrm>
            <a:off x="7574256" y="777589"/>
            <a:ext cx="3933825" cy="1162050"/>
          </a:xfrm>
          <a:prstGeom prst="rect">
            <a:avLst/>
          </a:prstGeom>
        </p:spPr>
      </p:pic>
    </p:spTree>
    <p:extLst>
      <p:ext uri="{BB962C8B-B14F-4D97-AF65-F5344CB8AC3E}">
        <p14:creationId xmlns:p14="http://schemas.microsoft.com/office/powerpoint/2010/main" val="35236991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xmlns="" id="{01D0AF59-99C3-4251-AB9A-C966C6AD440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0">
            <a:extLst>
              <a:ext uri="{FF2B5EF4-FFF2-40B4-BE49-F238E27FC236}">
                <a16:creationId xmlns:a16="http://schemas.microsoft.com/office/drawing/2014/main" xmlns="" id="{1855405F-37A2-4869-9154-F8BE3BECE6C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xmlns="" id="{D37C375A-13CF-4443-899A-1B2D6B3F70A0}"/>
              </a:ext>
            </a:extLst>
          </p:cNvPr>
          <p:cNvPicPr>
            <a:picLocks noChangeAspect="1"/>
          </p:cNvPicPr>
          <p:nvPr/>
        </p:nvPicPr>
        <p:blipFill>
          <a:blip r:embed="rId2"/>
          <a:stretch>
            <a:fillRect/>
          </a:stretch>
        </p:blipFill>
        <p:spPr>
          <a:xfrm>
            <a:off x="643467" y="1629665"/>
            <a:ext cx="10905066" cy="3598670"/>
          </a:xfrm>
          <a:prstGeom prst="rect">
            <a:avLst/>
          </a:prstGeom>
        </p:spPr>
      </p:pic>
    </p:spTree>
    <p:extLst>
      <p:ext uri="{BB962C8B-B14F-4D97-AF65-F5344CB8AC3E}">
        <p14:creationId xmlns:p14="http://schemas.microsoft.com/office/powerpoint/2010/main" val="7305342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A97CED-5279-4313-AE83-29ED1C6C8F80}"/>
              </a:ext>
            </a:extLst>
          </p:cNvPr>
          <p:cNvSpPr>
            <a:spLocks noGrp="1"/>
          </p:cNvSpPr>
          <p:nvPr>
            <p:ph type="title"/>
          </p:nvPr>
        </p:nvSpPr>
        <p:spPr>
          <a:xfrm>
            <a:off x="199380" y="365125"/>
            <a:ext cx="11154420" cy="1325563"/>
          </a:xfrm>
        </p:spPr>
        <p:txBody>
          <a:bodyPr/>
          <a:lstStyle/>
          <a:p>
            <a:r>
              <a:rPr lang="en-US" dirty="0">
                <a:latin typeface="+mn-lt"/>
              </a:rPr>
              <a:t>Nasdaq’s ESG Reporting</a:t>
            </a:r>
            <a:br>
              <a:rPr lang="en-US" dirty="0">
                <a:latin typeface="+mn-lt"/>
              </a:rPr>
            </a:br>
            <a:r>
              <a:rPr lang="en-US" dirty="0">
                <a:latin typeface="+mn-lt"/>
              </a:rPr>
              <a:t> Guide 2.0- May 2019</a:t>
            </a:r>
          </a:p>
        </p:txBody>
      </p:sp>
      <p:sp>
        <p:nvSpPr>
          <p:cNvPr id="5" name="Rectangle 2">
            <a:extLst>
              <a:ext uri="{FF2B5EF4-FFF2-40B4-BE49-F238E27FC236}">
                <a16:creationId xmlns:a16="http://schemas.microsoft.com/office/drawing/2014/main" xmlns="" id="{393728DF-3677-457A-BF3C-E9BC25B02CAE}"/>
              </a:ext>
            </a:extLst>
          </p:cNvPr>
          <p:cNvSpPr>
            <a:spLocks noGrp="1" noChangeArrowheads="1"/>
          </p:cNvSpPr>
          <p:nvPr>
            <p:ph idx="1"/>
          </p:nvPr>
        </p:nvSpPr>
        <p:spPr bwMode="auto">
          <a:xfrm>
            <a:off x="247507" y="1774086"/>
            <a:ext cx="11106293" cy="4454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2218"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nSpc>
                <a:spcPct val="100000"/>
              </a:lnSpc>
            </a:pPr>
            <a:r>
              <a:rPr lang="en-US" altLang="en-US" sz="2400" dirty="0">
                <a:solidFill>
                  <a:srgbClr val="424242"/>
                </a:solidFill>
                <a:cs typeface="Arial" panose="020B0604020202020204" pitchFamily="34" charset="0"/>
              </a:rPr>
              <a:t>A</a:t>
            </a:r>
            <a:r>
              <a:rPr kumimoji="0" lang="en-US" altLang="en-US" sz="2400" b="0" i="0" u="none" strike="noStrike" cap="none" normalizeH="0" baseline="0" dirty="0">
                <a:ln>
                  <a:noFill/>
                </a:ln>
                <a:solidFill>
                  <a:srgbClr val="424242"/>
                </a:solidFill>
                <a:effectLst/>
                <a:cs typeface="Arial" panose="020B0604020202020204" pitchFamily="34" charset="0"/>
              </a:rPr>
              <a:t> resource for global companies to adopt best-in-class practices to navigate new developments in the field of environmental, social and governance (ESG).</a:t>
            </a:r>
          </a:p>
          <a:p>
            <a:pPr marL="0" indent="0">
              <a:lnSpc>
                <a:spcPct val="100000"/>
              </a:lnSpc>
              <a:buNone/>
            </a:pPr>
            <a:endParaRPr kumimoji="0" lang="en-US" altLang="en-US" sz="2400" b="0" i="0" u="none" strike="noStrike" cap="none" normalizeH="0" baseline="0" dirty="0">
              <a:ln>
                <a:noFill/>
              </a:ln>
              <a:solidFill>
                <a:srgbClr val="424242"/>
              </a:solidFill>
              <a:effectLst/>
              <a:cs typeface="Arial" panose="020B0604020202020204" pitchFamily="34" charset="0"/>
            </a:endParaRPr>
          </a:p>
          <a:p>
            <a:pPr>
              <a:lnSpc>
                <a:spcPct val="100000"/>
              </a:lnSpc>
            </a:pPr>
            <a:r>
              <a:rPr lang="en-US" altLang="en-US" sz="2400" dirty="0">
                <a:solidFill>
                  <a:srgbClr val="424242"/>
                </a:solidFill>
                <a:cs typeface="Arial" panose="020B0604020202020204" pitchFamily="34" charset="0"/>
              </a:rPr>
              <a:t>A</a:t>
            </a:r>
            <a:r>
              <a:rPr kumimoji="0" lang="en-US" altLang="en-US" sz="2400" b="0" i="0" u="none" strike="noStrike" cap="none" normalizeH="0" baseline="0" dirty="0">
                <a:ln>
                  <a:noFill/>
                </a:ln>
                <a:solidFill>
                  <a:srgbClr val="424242"/>
                </a:solidFill>
                <a:effectLst/>
                <a:cs typeface="Arial" panose="020B0604020202020204" pitchFamily="34" charset="0"/>
              </a:rPr>
              <a:t>ddresses recent sustainability efforts, including the Sustainability Accounting Standards Board (SASB), the UN Sustainability Development Goals and the Task Force on Non-Financial Climate Disclosures (TCFD), and outlines the latest third-party reporting methodologies.</a:t>
            </a:r>
          </a:p>
          <a:p>
            <a:pPr marL="0" indent="0">
              <a:lnSpc>
                <a:spcPct val="100000"/>
              </a:lnSpc>
              <a:buNone/>
            </a:pPr>
            <a:endParaRPr kumimoji="0" lang="en-US" altLang="en-US" sz="2400" b="0" i="0" u="none" strike="noStrike" cap="none" normalizeH="0" baseline="0" dirty="0">
              <a:ln>
                <a:noFill/>
              </a:ln>
              <a:solidFill>
                <a:srgbClr val="424242"/>
              </a:solidFill>
              <a:effectLst/>
              <a:cs typeface="Arial" panose="020B0604020202020204" pitchFamily="34" charset="0"/>
            </a:endParaRPr>
          </a:p>
          <a:p>
            <a:pPr>
              <a:lnSpc>
                <a:spcPct val="100000"/>
              </a:lnSpc>
            </a:pPr>
            <a:r>
              <a:rPr lang="en-US" altLang="en-US" sz="2400" dirty="0">
                <a:solidFill>
                  <a:srgbClr val="424242"/>
                </a:solidFill>
                <a:cs typeface="Arial" panose="020B0604020202020204" pitchFamily="34" charset="0"/>
              </a:rPr>
              <a:t>A</a:t>
            </a:r>
            <a:r>
              <a:rPr kumimoji="0" lang="en-US" altLang="en-US" sz="2400" b="0" i="0" u="none" strike="noStrike" cap="none" normalizeH="0" baseline="0" dirty="0">
                <a:ln>
                  <a:noFill/>
                </a:ln>
                <a:solidFill>
                  <a:srgbClr val="424242"/>
                </a:solidFill>
                <a:effectLst/>
                <a:cs typeface="Arial" panose="020B0604020202020204" pitchFamily="34" charset="0"/>
              </a:rPr>
              <a:t>ims to stimulate corporate sustainability actions, such as the documentation and management of ESG performance, the integration of ESG indicators in enterprise risk management systems, the disclosure of ESG data and the inclusion of ESG in indexes</a:t>
            </a:r>
            <a:endParaRPr kumimoji="0" lang="en-US" altLang="en-US" sz="2400" b="0" i="0" u="none" strike="noStrike" cap="none" normalizeH="0" baseline="0" dirty="0">
              <a:ln>
                <a:noFill/>
              </a:ln>
              <a:solidFill>
                <a:schemeClr val="tx1"/>
              </a:solidFill>
              <a:effectLst/>
            </a:endParaRPr>
          </a:p>
        </p:txBody>
      </p:sp>
      <p:pic>
        <p:nvPicPr>
          <p:cNvPr id="6" name="Picture 5">
            <a:extLst>
              <a:ext uri="{FF2B5EF4-FFF2-40B4-BE49-F238E27FC236}">
                <a16:creationId xmlns:a16="http://schemas.microsoft.com/office/drawing/2014/main" xmlns="" id="{08D1AAC2-1718-4CA0-AC2B-E69864450CB9}"/>
              </a:ext>
            </a:extLst>
          </p:cNvPr>
          <p:cNvPicPr>
            <a:picLocks noChangeAspect="1"/>
          </p:cNvPicPr>
          <p:nvPr/>
        </p:nvPicPr>
        <p:blipFill>
          <a:blip r:embed="rId2"/>
          <a:stretch>
            <a:fillRect/>
          </a:stretch>
        </p:blipFill>
        <p:spPr>
          <a:xfrm>
            <a:off x="8482406" y="98788"/>
            <a:ext cx="3028950" cy="1514475"/>
          </a:xfrm>
          <a:prstGeom prst="rect">
            <a:avLst/>
          </a:prstGeom>
        </p:spPr>
      </p:pic>
    </p:spTree>
    <p:extLst>
      <p:ext uri="{BB962C8B-B14F-4D97-AF65-F5344CB8AC3E}">
        <p14:creationId xmlns:p14="http://schemas.microsoft.com/office/powerpoint/2010/main" val="18510355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F6BBE1-A27D-4717-A2CD-AED6DE81E2B1}"/>
              </a:ext>
            </a:extLst>
          </p:cNvPr>
          <p:cNvSpPr>
            <a:spLocks noGrp="1"/>
          </p:cNvSpPr>
          <p:nvPr>
            <p:ph type="title"/>
          </p:nvPr>
        </p:nvSpPr>
        <p:spPr>
          <a:xfrm>
            <a:off x="838200" y="164593"/>
            <a:ext cx="10515600" cy="2029968"/>
          </a:xfrm>
        </p:spPr>
        <p:txBody>
          <a:bodyPr>
            <a:normAutofit/>
          </a:bodyPr>
          <a:lstStyle/>
          <a:p>
            <a:r>
              <a:rPr lang="en-US" sz="3200" b="1" dirty="0">
                <a:latin typeface="+mn-lt"/>
              </a:rPr>
              <a:t>COSO, World Business Council for Sustainable Development to Issue First- Ever Guidance for Applying Enterprise Risk Management (ERM) to Environmental, Social, Governance-related Risks</a:t>
            </a:r>
          </a:p>
        </p:txBody>
      </p:sp>
      <p:sp>
        <p:nvSpPr>
          <p:cNvPr id="3" name="Content Placeholder 2">
            <a:extLst>
              <a:ext uri="{FF2B5EF4-FFF2-40B4-BE49-F238E27FC236}">
                <a16:creationId xmlns:a16="http://schemas.microsoft.com/office/drawing/2014/main" xmlns="" id="{DA58B7EA-7040-4938-B9B6-46EF53A052D4}"/>
              </a:ext>
            </a:extLst>
          </p:cNvPr>
          <p:cNvSpPr>
            <a:spLocks noGrp="1"/>
          </p:cNvSpPr>
          <p:nvPr>
            <p:ph idx="1"/>
          </p:nvPr>
        </p:nvSpPr>
        <p:spPr>
          <a:xfrm>
            <a:off x="838200" y="2267711"/>
            <a:ext cx="10515600" cy="3909251"/>
          </a:xfrm>
        </p:spPr>
        <p:txBody>
          <a:bodyPr>
            <a:normAutofit lnSpcReduction="10000"/>
          </a:bodyPr>
          <a:lstStyle/>
          <a:p>
            <a:pPr marL="0" indent="0">
              <a:buNone/>
            </a:pPr>
            <a:r>
              <a:rPr lang="en-US" i="1" dirty="0"/>
              <a:t>"Business is moving into an era of significant change in corporate governance. </a:t>
            </a:r>
            <a:r>
              <a:rPr lang="en-US" i="1" dirty="0">
                <a:highlight>
                  <a:srgbClr val="FFFF00"/>
                </a:highlight>
              </a:rPr>
              <a:t>Integrating the environmental, social and governance factors into a company’s risk assessment will soon be the norm</a:t>
            </a:r>
            <a:r>
              <a:rPr lang="en-US" i="1" dirty="0"/>
              <a:t>. New tools are needed for managing this new view of risks to the long-term financial and societal profile of business are needed. Using these tools will mean better decisions that will make more sustainable companies become more successful.“</a:t>
            </a:r>
          </a:p>
          <a:p>
            <a:pPr marL="0" indent="0">
              <a:buNone/>
            </a:pPr>
            <a:endParaRPr lang="en-US" i="1" dirty="0"/>
          </a:p>
          <a:p>
            <a:pPr marL="0" indent="0">
              <a:buNone/>
            </a:pPr>
            <a:r>
              <a:rPr lang="en-US" dirty="0"/>
              <a:t>WBCSD President and CEO Peter Bakker,</a:t>
            </a:r>
          </a:p>
          <a:p>
            <a:pPr marL="0" indent="0">
              <a:buNone/>
            </a:pPr>
            <a:r>
              <a:rPr lang="en-US" dirty="0"/>
              <a:t>January 2018</a:t>
            </a:r>
            <a:endParaRPr lang="en-US" i="1" dirty="0"/>
          </a:p>
        </p:txBody>
      </p:sp>
      <p:pic>
        <p:nvPicPr>
          <p:cNvPr id="7" name="Picture 6">
            <a:extLst>
              <a:ext uri="{FF2B5EF4-FFF2-40B4-BE49-F238E27FC236}">
                <a16:creationId xmlns:a16="http://schemas.microsoft.com/office/drawing/2014/main" xmlns="" id="{614DB15A-4B5C-4605-9CA2-A532AEF9D9C1}"/>
              </a:ext>
            </a:extLst>
          </p:cNvPr>
          <p:cNvPicPr>
            <a:picLocks noChangeAspect="1"/>
          </p:cNvPicPr>
          <p:nvPr/>
        </p:nvPicPr>
        <p:blipFill>
          <a:blip r:embed="rId2"/>
          <a:stretch>
            <a:fillRect/>
          </a:stretch>
        </p:blipFill>
        <p:spPr>
          <a:xfrm>
            <a:off x="7241059" y="4407903"/>
            <a:ext cx="5214552" cy="2029968"/>
          </a:xfrm>
          <a:prstGeom prst="rect">
            <a:avLst/>
          </a:prstGeom>
        </p:spPr>
      </p:pic>
    </p:spTree>
    <p:extLst>
      <p:ext uri="{BB962C8B-B14F-4D97-AF65-F5344CB8AC3E}">
        <p14:creationId xmlns:p14="http://schemas.microsoft.com/office/powerpoint/2010/main" val="13684108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600" y="777072"/>
            <a:ext cx="10515600" cy="782656"/>
          </a:xfrm>
        </p:spPr>
        <p:txBody>
          <a:bodyPr>
            <a:noAutofit/>
          </a:bodyPr>
          <a:lstStyle/>
          <a:p>
            <a:r>
              <a:rPr lang="en-US" b="1" dirty="0"/>
              <a:t>Applying enterprise risk management to environmental, social and governance-related risks</a:t>
            </a:r>
          </a:p>
        </p:txBody>
      </p:sp>
      <p:pic>
        <p:nvPicPr>
          <p:cNvPr id="4" name="Picture 3"/>
          <p:cNvPicPr>
            <a:picLocks noChangeAspect="1"/>
          </p:cNvPicPr>
          <p:nvPr/>
        </p:nvPicPr>
        <p:blipFill>
          <a:blip r:embed="rId2"/>
          <a:stretch>
            <a:fillRect/>
          </a:stretch>
        </p:blipFill>
        <p:spPr>
          <a:xfrm>
            <a:off x="2094019" y="1679771"/>
            <a:ext cx="3117317" cy="4397376"/>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94401" y="1952937"/>
            <a:ext cx="4878937" cy="3851047"/>
          </a:xfrm>
          <a:prstGeom prst="rect">
            <a:avLst/>
          </a:prstGeom>
        </p:spPr>
      </p:pic>
    </p:spTree>
    <p:extLst>
      <p:ext uri="{BB962C8B-B14F-4D97-AF65-F5344CB8AC3E}">
        <p14:creationId xmlns:p14="http://schemas.microsoft.com/office/powerpoint/2010/main" val="16566513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F55D0CF-5C71-4A83-BC65-A73C88F78F51}"/>
              </a:ext>
            </a:extLst>
          </p:cNvPr>
          <p:cNvPicPr>
            <a:picLocks noChangeAspect="1"/>
          </p:cNvPicPr>
          <p:nvPr/>
        </p:nvPicPr>
        <p:blipFill rotWithShape="1">
          <a:blip r:embed="rId2"/>
          <a:srcRect t="2691" r="1" b="1"/>
          <a:stretch/>
        </p:blipFill>
        <p:spPr>
          <a:xfrm>
            <a:off x="643467" y="643467"/>
            <a:ext cx="10905066" cy="5571066"/>
          </a:xfrm>
          <a:prstGeom prst="rect">
            <a:avLst/>
          </a:prstGeom>
        </p:spPr>
      </p:pic>
    </p:spTree>
    <p:extLst>
      <p:ext uri="{BB962C8B-B14F-4D97-AF65-F5344CB8AC3E}">
        <p14:creationId xmlns:p14="http://schemas.microsoft.com/office/powerpoint/2010/main" val="15793012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608" y="1447800"/>
            <a:ext cx="9848194" cy="1117600"/>
          </a:xfrm>
        </p:spPr>
        <p:txBody>
          <a:bodyPr/>
          <a:lstStyle/>
          <a:p>
            <a:r>
              <a:rPr lang="en-CA" sz="4000" dirty="0"/>
              <a:t>Incorporates New Graphics/Concepts </a:t>
            </a:r>
          </a:p>
        </p:txBody>
      </p:sp>
      <p:sp>
        <p:nvSpPr>
          <p:cNvPr id="6" name="Content Placeholder 5"/>
          <p:cNvSpPr>
            <a:spLocks noGrp="1"/>
          </p:cNvSpPr>
          <p:nvPr>
            <p:ph idx="1"/>
          </p:nvPr>
        </p:nvSpPr>
        <p:spPr>
          <a:xfrm>
            <a:off x="1981200" y="2681729"/>
            <a:ext cx="8229600" cy="3880437"/>
          </a:xfrm>
        </p:spPr>
        <p:txBody>
          <a:bodyPr/>
          <a:lstStyle/>
          <a:p>
            <a:pPr marL="82153" indent="0">
              <a:buNone/>
            </a:pPr>
            <a:r>
              <a:rPr lang="en-CA" dirty="0"/>
              <a:t>Graphic has stronger ties to the business model</a:t>
            </a:r>
          </a:p>
        </p:txBody>
      </p:sp>
      <p:pic>
        <p:nvPicPr>
          <p:cNvPr id="7" name="Content Placeholder 4"/>
          <p:cNvPicPr>
            <a:picLocks noChangeAspect="1"/>
          </p:cNvPicPr>
          <p:nvPr/>
        </p:nvPicPr>
        <p:blipFill>
          <a:blip r:embed="rId2"/>
          <a:stretch>
            <a:fillRect/>
          </a:stretch>
        </p:blipFill>
        <p:spPr>
          <a:xfrm>
            <a:off x="2092325" y="3081297"/>
            <a:ext cx="8007350" cy="3419395"/>
          </a:xfrm>
          <a:prstGeom prst="rect">
            <a:avLst/>
          </a:prstGeom>
        </p:spPr>
      </p:pic>
      <p:pic>
        <p:nvPicPr>
          <p:cNvPr id="3" name="Picture 2"/>
          <p:cNvPicPr>
            <a:picLocks noChangeAspect="1"/>
          </p:cNvPicPr>
          <p:nvPr/>
        </p:nvPicPr>
        <p:blipFill>
          <a:blip r:embed="rId3"/>
          <a:stretch>
            <a:fillRect/>
          </a:stretch>
        </p:blipFill>
        <p:spPr>
          <a:xfrm>
            <a:off x="9178925" y="1143000"/>
            <a:ext cx="2286000" cy="2286000"/>
          </a:xfrm>
          <a:prstGeom prst="rect">
            <a:avLst/>
          </a:prstGeom>
        </p:spPr>
      </p:pic>
    </p:spTree>
    <p:extLst>
      <p:ext uri="{BB962C8B-B14F-4D97-AF65-F5344CB8AC3E}">
        <p14:creationId xmlns:p14="http://schemas.microsoft.com/office/powerpoint/2010/main" val="2096547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1A609C9-E926-4848-9FA9-B2205D7CBA61}"/>
              </a:ext>
            </a:extLst>
          </p:cNvPr>
          <p:cNvSpPr>
            <a:spLocks noGrp="1"/>
          </p:cNvSpPr>
          <p:nvPr>
            <p:ph type="title"/>
          </p:nvPr>
        </p:nvSpPr>
        <p:spPr>
          <a:xfrm>
            <a:off x="839788" y="365125"/>
            <a:ext cx="10515600" cy="1325563"/>
          </a:xfrm>
        </p:spPr>
        <p:txBody>
          <a:bodyPr/>
          <a:lstStyle/>
          <a:p>
            <a:r>
              <a:rPr lang="en-US" b="1" dirty="0"/>
              <a:t>Internal Control and Sustainability Reporting</a:t>
            </a:r>
          </a:p>
        </p:txBody>
      </p:sp>
      <p:sp>
        <p:nvSpPr>
          <p:cNvPr id="13" name="Text Placeholder 12">
            <a:extLst>
              <a:ext uri="{FF2B5EF4-FFF2-40B4-BE49-F238E27FC236}">
                <a16:creationId xmlns:a16="http://schemas.microsoft.com/office/drawing/2014/main" xmlns="" id="{2BA870E3-82DC-4DB5-AF22-A95B7A908FB0}"/>
              </a:ext>
            </a:extLst>
          </p:cNvPr>
          <p:cNvSpPr>
            <a:spLocks noGrp="1"/>
          </p:cNvSpPr>
          <p:nvPr>
            <p:ph type="body" idx="1"/>
          </p:nvPr>
        </p:nvSpPr>
        <p:spPr>
          <a:xfrm>
            <a:off x="839788" y="1681162"/>
            <a:ext cx="5157787" cy="4508501"/>
          </a:xfrm>
        </p:spPr>
        <p:txBody>
          <a:bodyPr>
            <a:normAutofit lnSpcReduction="10000"/>
          </a:bodyPr>
          <a:lstStyle/>
          <a:p>
            <a:r>
              <a:rPr lang="en-US" sz="3600" b="0" i="1" dirty="0"/>
              <a:t>“The financial reporting objective category is expanded to consider other external reporting beyond financial reporting, as well as internal reporting, both financial and non-financial.”</a:t>
            </a:r>
          </a:p>
        </p:txBody>
      </p:sp>
      <p:pic>
        <p:nvPicPr>
          <p:cNvPr id="10" name="Content Placeholder 9">
            <a:extLst>
              <a:ext uri="{FF2B5EF4-FFF2-40B4-BE49-F238E27FC236}">
                <a16:creationId xmlns:a16="http://schemas.microsoft.com/office/drawing/2014/main" xmlns="" id="{E4374B23-D71C-4656-94DF-327C12B8D988}"/>
              </a:ext>
            </a:extLst>
          </p:cNvPr>
          <p:cNvPicPr>
            <a:picLocks noGrp="1" noChangeAspect="1"/>
          </p:cNvPicPr>
          <p:nvPr>
            <p:ph sz="half" idx="2"/>
          </p:nvPr>
        </p:nvPicPr>
        <p:blipFill>
          <a:blip r:embed="rId2"/>
          <a:stretch>
            <a:fillRect/>
          </a:stretch>
        </p:blipFill>
        <p:spPr>
          <a:xfrm>
            <a:off x="8111059" y="1321734"/>
            <a:ext cx="3418954" cy="3684588"/>
          </a:xfrm>
          <a:prstGeom prst="rect">
            <a:avLst/>
          </a:prstGeom>
        </p:spPr>
      </p:pic>
      <p:sp>
        <p:nvSpPr>
          <p:cNvPr id="14" name="Text Placeholder 13">
            <a:extLst>
              <a:ext uri="{FF2B5EF4-FFF2-40B4-BE49-F238E27FC236}">
                <a16:creationId xmlns:a16="http://schemas.microsoft.com/office/drawing/2014/main" xmlns="" id="{875D38D8-4355-4A12-BD20-F5411BCA85EB}"/>
              </a:ext>
            </a:extLst>
          </p:cNvPr>
          <p:cNvSpPr>
            <a:spLocks noGrp="1"/>
          </p:cNvSpPr>
          <p:nvPr>
            <p:ph type="body" sz="quarter" idx="3"/>
          </p:nvPr>
        </p:nvSpPr>
        <p:spPr/>
        <p:txBody>
          <a:bodyPr>
            <a:normAutofit lnSpcReduction="10000"/>
          </a:bodyPr>
          <a:lstStyle/>
          <a:p>
            <a:endParaRPr lang="en-US"/>
          </a:p>
        </p:txBody>
      </p:sp>
      <p:sp>
        <p:nvSpPr>
          <p:cNvPr id="15" name="Content Placeholder 14">
            <a:extLst>
              <a:ext uri="{FF2B5EF4-FFF2-40B4-BE49-F238E27FC236}">
                <a16:creationId xmlns:a16="http://schemas.microsoft.com/office/drawing/2014/main" xmlns="" id="{4CBC3033-5066-42E4-ADCA-36271272E093}"/>
              </a:ext>
            </a:extLst>
          </p:cNvPr>
          <p:cNvSpPr>
            <a:spLocks noGrp="1"/>
          </p:cNvSpPr>
          <p:nvPr>
            <p:ph sz="quarter" idx="4"/>
          </p:nvPr>
        </p:nvSpPr>
        <p:spPr/>
        <p:txBody>
          <a:bodyPr/>
          <a:lstStyle/>
          <a:p>
            <a:endParaRPr lang="en-US"/>
          </a:p>
        </p:txBody>
      </p:sp>
      <p:pic>
        <p:nvPicPr>
          <p:cNvPr id="11" name="Picture 10">
            <a:extLst>
              <a:ext uri="{FF2B5EF4-FFF2-40B4-BE49-F238E27FC236}">
                <a16:creationId xmlns:a16="http://schemas.microsoft.com/office/drawing/2014/main" xmlns="" id="{C3A1E8A1-54FC-49AE-BED4-6B4D2DA69186}"/>
              </a:ext>
            </a:extLst>
          </p:cNvPr>
          <p:cNvPicPr>
            <a:picLocks noChangeAspect="1"/>
          </p:cNvPicPr>
          <p:nvPr/>
        </p:nvPicPr>
        <p:blipFill>
          <a:blip r:embed="rId3"/>
          <a:stretch>
            <a:fillRect/>
          </a:stretch>
        </p:blipFill>
        <p:spPr>
          <a:xfrm>
            <a:off x="6384537" y="2837168"/>
            <a:ext cx="2887874" cy="3749040"/>
          </a:xfrm>
          <a:prstGeom prst="rect">
            <a:avLst/>
          </a:prstGeom>
        </p:spPr>
      </p:pic>
    </p:spTree>
    <p:extLst>
      <p:ext uri="{BB962C8B-B14F-4D97-AF65-F5344CB8AC3E}">
        <p14:creationId xmlns:p14="http://schemas.microsoft.com/office/powerpoint/2010/main" val="16746049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49A2917A-DD99-4A70-B494-A3AEB9858EE2}"/>
              </a:ext>
            </a:extLst>
          </p:cNvPr>
          <p:cNvGraphicFramePr>
            <a:graphicFrameLocks noGrp="1"/>
          </p:cNvGraphicFramePr>
          <p:nvPr/>
        </p:nvGraphicFramePr>
        <p:xfrm>
          <a:off x="111682" y="1521806"/>
          <a:ext cx="11963982" cy="4645794"/>
        </p:xfrm>
        <a:graphic>
          <a:graphicData uri="http://schemas.openxmlformats.org/drawingml/2006/table">
            <a:tbl>
              <a:tblPr firstRow="1" bandRow="1">
                <a:tableStyleId>{7DF18680-E054-41AD-8BC1-D1AEF772440D}</a:tableStyleId>
              </a:tblPr>
              <a:tblGrid>
                <a:gridCol w="1295394">
                  <a:extLst>
                    <a:ext uri="{9D8B030D-6E8A-4147-A177-3AD203B41FA5}">
                      <a16:colId xmlns:a16="http://schemas.microsoft.com/office/drawing/2014/main" xmlns="" val="1409564997"/>
                    </a:ext>
                  </a:extLst>
                </a:gridCol>
                <a:gridCol w="3061380">
                  <a:extLst>
                    <a:ext uri="{9D8B030D-6E8A-4147-A177-3AD203B41FA5}">
                      <a16:colId xmlns:a16="http://schemas.microsoft.com/office/drawing/2014/main" xmlns="" val="1208591637"/>
                    </a:ext>
                  </a:extLst>
                </a:gridCol>
                <a:gridCol w="2099409">
                  <a:extLst>
                    <a:ext uri="{9D8B030D-6E8A-4147-A177-3AD203B41FA5}">
                      <a16:colId xmlns:a16="http://schemas.microsoft.com/office/drawing/2014/main" xmlns="" val="2679825061"/>
                    </a:ext>
                  </a:extLst>
                </a:gridCol>
                <a:gridCol w="1421198">
                  <a:extLst>
                    <a:ext uri="{9D8B030D-6E8A-4147-A177-3AD203B41FA5}">
                      <a16:colId xmlns:a16="http://schemas.microsoft.com/office/drawing/2014/main" xmlns="" val="2821639221"/>
                    </a:ext>
                  </a:extLst>
                </a:gridCol>
                <a:gridCol w="1673862">
                  <a:extLst>
                    <a:ext uri="{9D8B030D-6E8A-4147-A177-3AD203B41FA5}">
                      <a16:colId xmlns:a16="http://schemas.microsoft.com/office/drawing/2014/main" xmlns="" val="2240555597"/>
                    </a:ext>
                  </a:extLst>
                </a:gridCol>
                <a:gridCol w="2412739">
                  <a:extLst>
                    <a:ext uri="{9D8B030D-6E8A-4147-A177-3AD203B41FA5}">
                      <a16:colId xmlns:a16="http://schemas.microsoft.com/office/drawing/2014/main" xmlns="" val="982959991"/>
                    </a:ext>
                  </a:extLst>
                </a:gridCol>
              </a:tblGrid>
              <a:tr h="83105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kern="1200" dirty="0">
                          <a:solidFill>
                            <a:schemeClr val="tx1"/>
                          </a:solidFill>
                        </a:rPr>
                        <a:t>Regulatory Filings </a:t>
                      </a:r>
                      <a:endParaRPr lang="en-US" sz="1600" b="1" kern="1200" dirty="0">
                        <a:solidFill>
                          <a:schemeClr val="tx1"/>
                        </a:solidFill>
                        <a:latin typeface="+mn-lt"/>
                        <a:ea typeface="+mn-ea"/>
                        <a:cs typeface="+mn-cs"/>
                      </a:endParaRPr>
                    </a:p>
                  </a:txBody>
                  <a:tcPr marT="91440" marB="91440" anchor="ctr">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algn="ctr" defTabSz="457200" rtl="0" eaLnBrk="1" latinLnBrk="0" hangingPunct="1"/>
                      <a:endParaRPr lang="en-US" sz="1400" b="1" kern="1200" dirty="0">
                        <a:solidFill>
                          <a:schemeClr val="dk1"/>
                        </a:solidFill>
                        <a:latin typeface="+mn-lt"/>
                        <a:ea typeface="+mn-ea"/>
                        <a:cs typeface="+mn-cs"/>
                      </a:endParaRPr>
                    </a:p>
                  </a:txBody>
                  <a:tcPr anchor="ctr">
                    <a:lnL w="3175" cap="flat" cmpd="sng" algn="ctr">
                      <a:solidFill>
                        <a:schemeClr val="tx1"/>
                      </a:solidFill>
                      <a:prstDash val="solid"/>
                      <a:round/>
                      <a:headEnd type="none" w="med" len="med"/>
                      <a:tailEnd type="none" w="med" len="med"/>
                    </a:lnL>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algn="ctr" defTabSz="457200" rtl="0" eaLnBrk="1" latinLnBrk="0" hangingPunct="1"/>
                      <a:endParaRPr lang="en-US" sz="1400" b="1" kern="1200" dirty="0">
                        <a:solidFill>
                          <a:schemeClr val="dk1"/>
                        </a:solidFill>
                        <a:latin typeface="+mn-lt"/>
                        <a:ea typeface="+mn-ea"/>
                        <a:cs typeface="+mn-cs"/>
                      </a:endParaRPr>
                    </a:p>
                  </a:txBody>
                  <a:tcPr anchor="ct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algn="ctr" defTabSz="457200" rtl="0" eaLnBrk="1" latinLnBrk="0" hangingPunct="1"/>
                      <a:endParaRPr lang="en-US" sz="1400" b="1" kern="1200" dirty="0">
                        <a:solidFill>
                          <a:schemeClr val="dk1"/>
                        </a:solidFill>
                        <a:latin typeface="+mn-lt"/>
                        <a:ea typeface="+mn-ea"/>
                        <a:cs typeface="+mn-cs"/>
                      </a:endParaRPr>
                    </a:p>
                  </a:txBody>
                  <a:tcPr anchor="ct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algn="ctr" defTabSz="457200" rtl="0" eaLnBrk="1" latinLnBrk="0" hangingPunct="1"/>
                      <a:endParaRPr lang="en-US" sz="1400" b="1" kern="1200" dirty="0">
                        <a:solidFill>
                          <a:schemeClr val="dk1"/>
                        </a:solidFill>
                        <a:latin typeface="+mn-lt"/>
                        <a:ea typeface="+mn-ea"/>
                        <a:cs typeface="+mn-cs"/>
                      </a:endParaRPr>
                    </a:p>
                  </a:txBody>
                  <a:tcPr anchor="ct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400" b="1" kern="1200" dirty="0">
                        <a:solidFill>
                          <a:schemeClr val="dk1"/>
                        </a:solidFill>
                        <a:latin typeface="+mn-lt"/>
                        <a:ea typeface="+mn-ea"/>
                        <a:cs typeface="+mn-cs"/>
                      </a:endParaRPr>
                    </a:p>
                  </a:txBody>
                  <a:tcPr anchor="ct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4093427903"/>
                  </a:ext>
                </a:extLst>
              </a:tr>
              <a:tr h="3814742">
                <a:tc>
                  <a:txBody>
                    <a:bodyPr/>
                    <a:lstStyle/>
                    <a:p>
                      <a:pPr algn="l"/>
                      <a:endParaRPr lang="en-US" sz="1050" b="1" dirty="0">
                        <a:solidFill>
                          <a:schemeClr val="tx1"/>
                        </a:solidFill>
                      </a:endParaRPr>
                    </a:p>
                    <a:p>
                      <a:pPr algn="l"/>
                      <a:r>
                        <a:rPr lang="en-US" sz="1600" b="1" dirty="0">
                          <a:solidFill>
                            <a:schemeClr val="tx1"/>
                          </a:solidFill>
                        </a:rPr>
                        <a:t>Other reporting vehicles</a:t>
                      </a:r>
                    </a:p>
                    <a:p>
                      <a:pPr algn="l"/>
                      <a:endParaRPr lang="en-US" sz="1400" b="1" kern="1200" dirty="0">
                        <a:solidFill>
                          <a:schemeClr val="tx1"/>
                        </a:solidFill>
                        <a:latin typeface="+mn-lt"/>
                        <a:ea typeface="+mn-ea"/>
                        <a:cs typeface="+mn-cs"/>
                      </a:endParaRPr>
                    </a:p>
                    <a:p>
                      <a:pPr algn="l"/>
                      <a:r>
                        <a:rPr lang="en-US" sz="1400" b="0" kern="1200" dirty="0">
                          <a:solidFill>
                            <a:schemeClr val="tx1"/>
                          </a:solidFill>
                          <a:latin typeface="+mn-lt"/>
                          <a:ea typeface="+mn-ea"/>
                          <a:cs typeface="+mn-cs"/>
                        </a:rPr>
                        <a:t>(e.g. annual, reports, and sustainability reports, etc.)</a:t>
                      </a:r>
                    </a:p>
                  </a:txBody>
                  <a:tcPr marT="91440" marB="91440">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marL="0" algn="ctr" defTabSz="457200" rtl="0" eaLnBrk="1" latinLnBrk="0" hangingPunct="1"/>
                      <a:endParaRPr lang="en-US" sz="1400" b="1" kern="1200" dirty="0">
                        <a:solidFill>
                          <a:schemeClr val="dk1"/>
                        </a:solidFill>
                        <a:latin typeface="+mn-lt"/>
                        <a:ea typeface="+mn-ea"/>
                        <a:cs typeface="+mn-cs"/>
                      </a:endParaRPr>
                    </a:p>
                  </a:txBody>
                  <a:tcPr anchor="ct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marL="0" algn="ctr" defTabSz="457200" rtl="0" eaLnBrk="1" latinLnBrk="0" hangingPunct="1"/>
                      <a:endParaRPr lang="en-US" sz="1400" b="1" kern="1200" dirty="0">
                        <a:solidFill>
                          <a:schemeClr val="dk1"/>
                        </a:solidFill>
                        <a:latin typeface="+mn-lt"/>
                        <a:ea typeface="+mn-ea"/>
                        <a:cs typeface="+mn-cs"/>
                      </a:endParaRPr>
                    </a:p>
                  </a:txBody>
                  <a:tcPr anchor="ctr">
                    <a:lnT w="3175"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marL="0" algn="ctr" defTabSz="457200" rtl="0" eaLnBrk="1" latinLnBrk="0" hangingPunct="1"/>
                      <a:endParaRPr lang="en-US" sz="1400" b="1" kern="1200" dirty="0">
                        <a:solidFill>
                          <a:schemeClr val="dk1"/>
                        </a:solidFill>
                        <a:latin typeface="+mn-lt"/>
                        <a:ea typeface="+mn-ea"/>
                        <a:cs typeface="+mn-cs"/>
                      </a:endParaRPr>
                    </a:p>
                  </a:txBody>
                  <a:tcPr anchor="ctr">
                    <a:lnT w="3175"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marL="0" algn="ctr" defTabSz="457200" rtl="0" eaLnBrk="1" latinLnBrk="0" hangingPunct="1"/>
                      <a:endParaRPr lang="en-US" sz="1400" b="1" kern="1200" dirty="0">
                        <a:solidFill>
                          <a:schemeClr val="dk1"/>
                        </a:solidFill>
                        <a:latin typeface="+mn-lt"/>
                        <a:ea typeface="+mn-ea"/>
                        <a:cs typeface="+mn-cs"/>
                      </a:endParaRPr>
                    </a:p>
                  </a:txBody>
                  <a:tcPr anchor="ctr">
                    <a:lnT w="3175"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400" b="1" kern="1200" dirty="0">
                        <a:solidFill>
                          <a:schemeClr val="dk1"/>
                        </a:solidFill>
                        <a:latin typeface="+mn-lt"/>
                        <a:ea typeface="+mn-ea"/>
                        <a:cs typeface="+mn-cs"/>
                      </a:endParaRPr>
                    </a:p>
                  </a:txBody>
                  <a:tcPr anchor="ctr">
                    <a:lnT w="3175"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noFill/>
                  </a:tcPr>
                </a:tc>
                <a:extLst>
                  <a:ext uri="{0D108BD9-81ED-4DB2-BD59-A6C34878D82A}">
                    <a16:rowId xmlns:a16="http://schemas.microsoft.com/office/drawing/2014/main" xmlns="" val="771688122"/>
                  </a:ext>
                </a:extLst>
              </a:tr>
            </a:tbl>
          </a:graphicData>
        </a:graphic>
      </p:graphicFrame>
      <p:pic>
        <p:nvPicPr>
          <p:cNvPr id="7" name="Picture 6">
            <a:extLst>
              <a:ext uri="{FF2B5EF4-FFF2-40B4-BE49-F238E27FC236}">
                <a16:creationId xmlns:a16="http://schemas.microsoft.com/office/drawing/2014/main" xmlns="" id="{A60DC01B-C13B-A840-B284-D4A549E1BCC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673647" y="916261"/>
            <a:ext cx="1554480" cy="1261664"/>
          </a:xfrm>
          <a:prstGeom prst="rect">
            <a:avLst/>
          </a:prstGeom>
        </p:spPr>
      </p:pic>
      <p:pic>
        <p:nvPicPr>
          <p:cNvPr id="8" name="Picture 4" descr="Image result for digital realty trust">
            <a:extLst>
              <a:ext uri="{FF2B5EF4-FFF2-40B4-BE49-F238E27FC236}">
                <a16:creationId xmlns:a16="http://schemas.microsoft.com/office/drawing/2014/main" xmlns="" id="{11B1BEE2-5E3D-4038-B430-0C0FF9D3741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881705" y="1268527"/>
            <a:ext cx="1920238" cy="822960"/>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a:extLst>
              <a:ext uri="{FF2B5EF4-FFF2-40B4-BE49-F238E27FC236}">
                <a16:creationId xmlns:a16="http://schemas.microsoft.com/office/drawing/2014/main" xmlns="" id="{5B543893-917E-1746-A921-1CE713A417C8}"/>
              </a:ext>
            </a:extLst>
          </p:cNvPr>
          <p:cNvSpPr>
            <a:spLocks noGrp="1"/>
          </p:cNvSpPr>
          <p:nvPr>
            <p:ph type="title"/>
          </p:nvPr>
        </p:nvSpPr>
        <p:spPr>
          <a:xfrm>
            <a:off x="801189" y="228600"/>
            <a:ext cx="9409611" cy="703310"/>
          </a:xfrm>
        </p:spPr>
        <p:txBody>
          <a:bodyPr/>
          <a:lstStyle/>
          <a:p>
            <a:pPr>
              <a:lnSpc>
                <a:spcPct val="100000"/>
              </a:lnSpc>
            </a:pPr>
            <a:r>
              <a:rPr lang="en-US" sz="3600" dirty="0">
                <a:latin typeface="+mn-lt"/>
              </a:rPr>
              <a:t>Increasing Signs of Corporate Adoption </a:t>
            </a:r>
          </a:p>
        </p:txBody>
      </p:sp>
      <p:pic>
        <p:nvPicPr>
          <p:cNvPr id="33" name="Picture 32">
            <a:extLst>
              <a:ext uri="{FF2B5EF4-FFF2-40B4-BE49-F238E27FC236}">
                <a16:creationId xmlns:a16="http://schemas.microsoft.com/office/drawing/2014/main" xmlns="" id="{96BEC186-4B5F-C240-A927-1ABFB79B2C8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51828" y="1089893"/>
            <a:ext cx="1278382" cy="914400"/>
          </a:xfrm>
          <a:prstGeom prst="rect">
            <a:avLst/>
          </a:prstGeom>
        </p:spPr>
      </p:pic>
      <p:sp>
        <p:nvSpPr>
          <p:cNvPr id="34" name="Date Placeholder 11">
            <a:extLst>
              <a:ext uri="{FF2B5EF4-FFF2-40B4-BE49-F238E27FC236}">
                <a16:creationId xmlns:a16="http://schemas.microsoft.com/office/drawing/2014/main" xmlns="" id="{4A0FE5EE-CFF3-364A-8413-25C30C0785AE}"/>
              </a:ext>
            </a:extLst>
          </p:cNvPr>
          <p:cNvSpPr>
            <a:spLocks noGrp="1"/>
          </p:cNvSpPr>
          <p:nvPr>
            <p:ph type="dt" sz="half" idx="2"/>
          </p:nvPr>
        </p:nvSpPr>
        <p:spPr>
          <a:xfrm>
            <a:off x="5285317" y="6464300"/>
            <a:ext cx="1621367" cy="228600"/>
          </a:xfrm>
          <a:prstGeom prst="rect">
            <a:avLst/>
          </a:prstGeom>
        </p:spPr>
        <p:txBody>
          <a:bodyPr vert="horz" lIns="0" tIns="0" rIns="0" bIns="0" rtlCol="0" anchor="t" anchorCtr="0"/>
          <a:lstStyle>
            <a:defPPr>
              <a:defRPr lang="en-US"/>
            </a:defPPr>
            <a:lvl1pPr marL="0" algn="l" defTabSz="914400" rtl="0" eaLnBrk="1" fontAlgn="auto" latinLnBrk="0" hangingPunct="1">
              <a:spcBef>
                <a:spcPts val="0"/>
              </a:spcBef>
              <a:spcAft>
                <a:spcPts val="0"/>
              </a:spcAft>
              <a:defRPr sz="800" kern="1200" cap="all" dirty="0">
                <a:solidFill>
                  <a:schemeClr val="tx1"/>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2E6F7814-B15D-414B-A48B-2E8DFA90B11D}" type="datetime1">
              <a:rPr kumimoji="0" lang="en-US" sz="800" b="0" i="0" u="none" strike="noStrike" kern="1200" cap="all"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10/3/2019</a:t>
            </a:fld>
            <a:endParaRPr kumimoji="0" lang="en-US" sz="800" b="0" i="0" u="none" strike="noStrike" kern="1200" cap="all" spc="0" normalizeH="0" baseline="0" noProof="0" dirty="0">
              <a:ln>
                <a:noFill/>
              </a:ln>
              <a:solidFill>
                <a:srgbClr val="000000"/>
              </a:solidFill>
              <a:effectLst/>
              <a:uLnTx/>
              <a:uFillTx/>
              <a:latin typeface="Arial"/>
              <a:ea typeface="+mn-ea"/>
              <a:cs typeface="+mn-cs"/>
            </a:endParaRPr>
          </a:p>
        </p:txBody>
      </p:sp>
      <p:sp>
        <p:nvSpPr>
          <p:cNvPr id="35" name="Footer Placeholder 12">
            <a:extLst>
              <a:ext uri="{FF2B5EF4-FFF2-40B4-BE49-F238E27FC236}">
                <a16:creationId xmlns:a16="http://schemas.microsoft.com/office/drawing/2014/main" xmlns="" id="{DFD57DE6-05AC-0644-B524-F7A770510053}"/>
              </a:ext>
            </a:extLst>
          </p:cNvPr>
          <p:cNvSpPr>
            <a:spLocks noGrp="1"/>
          </p:cNvSpPr>
          <p:nvPr>
            <p:ph type="ftr" sz="quarter" idx="3"/>
          </p:nvPr>
        </p:nvSpPr>
        <p:spPr>
          <a:xfrm>
            <a:off x="9020098" y="6464301"/>
            <a:ext cx="1427769" cy="140203"/>
          </a:xfrm>
          <a:prstGeom prst="rect">
            <a:avLst/>
          </a:prstGeom>
        </p:spPr>
        <p:txBody>
          <a:bodyPr vert="horz" lIns="0" tIns="0" rIns="0" bIns="0" rtlCol="0" anchor="t" anchorCtr="0"/>
          <a:lstStyle>
            <a:defPPr>
              <a:defRPr lang="en-US"/>
            </a:defPPr>
            <a:lvl1pPr marL="0" algn="r" defTabSz="914400" rtl="0" eaLnBrk="1" fontAlgn="auto" latinLnBrk="0" hangingPunct="1">
              <a:spcBef>
                <a:spcPts val="0"/>
              </a:spcBef>
              <a:spcAft>
                <a:spcPts val="0"/>
              </a:spcAft>
              <a:defRPr sz="800" kern="1200" cap="all" dirty="0">
                <a:solidFill>
                  <a:schemeClr val="tx1"/>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800" b="0" i="0" u="none" strike="noStrike" kern="1200" cap="all" spc="0" normalizeH="0" baseline="0" noProof="0">
                <a:ln>
                  <a:noFill/>
                </a:ln>
                <a:solidFill>
                  <a:prstClr val="black"/>
                </a:solidFill>
                <a:effectLst/>
                <a:uLnTx/>
                <a:uFillTx/>
                <a:latin typeface="Arial"/>
                <a:ea typeface="+mn-ea"/>
                <a:cs typeface="+mn-cs"/>
              </a:rPr>
              <a:t>© SASB</a:t>
            </a:r>
            <a:endParaRPr kumimoji="0" lang="de-DE" sz="800" b="0" i="0" u="none" strike="noStrike" kern="1200" cap="all" spc="0" normalizeH="0" baseline="0" noProof="0" dirty="0">
              <a:ln>
                <a:noFill/>
              </a:ln>
              <a:solidFill>
                <a:srgbClr val="000000"/>
              </a:solidFill>
              <a:effectLst/>
              <a:uLnTx/>
              <a:uFillTx/>
              <a:latin typeface="Arial"/>
              <a:ea typeface="+mn-ea"/>
              <a:cs typeface="+mn-cs"/>
            </a:endParaRPr>
          </a:p>
        </p:txBody>
      </p:sp>
      <p:sp>
        <p:nvSpPr>
          <p:cNvPr id="36" name="Slide Number Placeholder 35">
            <a:extLst>
              <a:ext uri="{FF2B5EF4-FFF2-40B4-BE49-F238E27FC236}">
                <a16:creationId xmlns:a16="http://schemas.microsoft.com/office/drawing/2014/main" xmlns="" id="{2AE3DFB0-E44B-0544-AEF6-12AE90547DC3}"/>
              </a:ext>
            </a:extLst>
          </p:cNvPr>
          <p:cNvSpPr>
            <a:spLocks noGrp="1"/>
          </p:cNvSpPr>
          <p:nvPr>
            <p:ph type="sldNum" sz="quarter" idx="4"/>
          </p:nvPr>
        </p:nvSpPr>
        <p:spPr>
          <a:xfrm>
            <a:off x="609601" y="6464300"/>
            <a:ext cx="402167" cy="228600"/>
          </a:xfrm>
          <a:prstGeom prst="rect">
            <a:avLst/>
          </a:prstGeom>
        </p:spPr>
        <p:txBody>
          <a:bodyPr vert="horz" wrap="square" lIns="0" tIns="0" rIns="0" bIns="0" numCol="1" anchor="t" anchorCtr="0" compatLnSpc="1">
            <a:prstTxWarp prst="textNoShape">
              <a:avLst/>
            </a:prstTxWarp>
          </a:bodyPr>
          <a:lstStyle>
            <a:defPPr>
              <a:defRPr lang="en-US"/>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6B1A2200-0D14-442A-9019-362A45E8CD53}" type="slidenum">
              <a:rPr kumimoji="0" lang="en-US" sz="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37" name="Picture 36">
            <a:extLst>
              <a:ext uri="{FF2B5EF4-FFF2-40B4-BE49-F238E27FC236}">
                <a16:creationId xmlns:a16="http://schemas.microsoft.com/office/drawing/2014/main" xmlns="" id="{A7899339-A3DD-EE43-AEC6-C087E757703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853" r="5301" b="13410"/>
          <a:stretch/>
        </p:blipFill>
        <p:spPr>
          <a:xfrm>
            <a:off x="2740678" y="2474024"/>
            <a:ext cx="1040623" cy="530764"/>
          </a:xfrm>
          <a:prstGeom prst="rect">
            <a:avLst/>
          </a:prstGeom>
        </p:spPr>
      </p:pic>
      <p:pic>
        <p:nvPicPr>
          <p:cNvPr id="38" name="Picture 37">
            <a:extLst>
              <a:ext uri="{FF2B5EF4-FFF2-40B4-BE49-F238E27FC236}">
                <a16:creationId xmlns:a16="http://schemas.microsoft.com/office/drawing/2014/main" xmlns="" id="{C7DD0D46-AB57-4242-B49C-9A2E6768B00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08086" y="4112213"/>
            <a:ext cx="915775" cy="306784"/>
          </a:xfrm>
          <a:prstGeom prst="rect">
            <a:avLst/>
          </a:prstGeom>
        </p:spPr>
      </p:pic>
      <p:pic>
        <p:nvPicPr>
          <p:cNvPr id="39" name="Picture 38">
            <a:extLst>
              <a:ext uri="{FF2B5EF4-FFF2-40B4-BE49-F238E27FC236}">
                <a16:creationId xmlns:a16="http://schemas.microsoft.com/office/drawing/2014/main" xmlns="" id="{47A1C50D-568D-7148-889E-D24C6F3231B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93263" y="4729464"/>
            <a:ext cx="785145" cy="528747"/>
          </a:xfrm>
          <a:prstGeom prst="rect">
            <a:avLst/>
          </a:prstGeom>
        </p:spPr>
      </p:pic>
      <p:pic>
        <p:nvPicPr>
          <p:cNvPr id="40" name="Picture 4" descr="Image result for nike logo">
            <a:extLst>
              <a:ext uri="{FF2B5EF4-FFF2-40B4-BE49-F238E27FC236}">
                <a16:creationId xmlns:a16="http://schemas.microsoft.com/office/drawing/2014/main" xmlns="" id="{C96B09C5-640C-9845-A0BB-CF90D03B697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31523" y="4783947"/>
            <a:ext cx="912367" cy="47747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xmlns="" id="{516A0562-CC19-3F4E-95DB-ED263233B30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244273" y="4041612"/>
            <a:ext cx="1161194" cy="405965"/>
          </a:xfrm>
          <a:prstGeom prst="rect">
            <a:avLst/>
          </a:prstGeom>
        </p:spPr>
      </p:pic>
      <p:pic>
        <p:nvPicPr>
          <p:cNvPr id="42" name="Picture 41">
            <a:extLst>
              <a:ext uri="{FF2B5EF4-FFF2-40B4-BE49-F238E27FC236}">
                <a16:creationId xmlns:a16="http://schemas.microsoft.com/office/drawing/2014/main" xmlns="" id="{AA444E93-E063-7346-922B-4BB0540C771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739797" y="4175284"/>
            <a:ext cx="976660" cy="255403"/>
          </a:xfrm>
          <a:prstGeom prst="rect">
            <a:avLst/>
          </a:prstGeom>
        </p:spPr>
      </p:pic>
      <p:pic>
        <p:nvPicPr>
          <p:cNvPr id="43" name="Picture 42">
            <a:extLst>
              <a:ext uri="{FF2B5EF4-FFF2-40B4-BE49-F238E27FC236}">
                <a16:creationId xmlns:a16="http://schemas.microsoft.com/office/drawing/2014/main" xmlns="" id="{6F4228E0-680D-B14E-8AB4-D90AB9504DE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230210" y="4706051"/>
            <a:ext cx="738014" cy="633264"/>
          </a:xfrm>
          <a:prstGeom prst="rect">
            <a:avLst/>
          </a:prstGeom>
        </p:spPr>
      </p:pic>
      <p:pic>
        <p:nvPicPr>
          <p:cNvPr id="44" name="Picture 43">
            <a:extLst>
              <a:ext uri="{FF2B5EF4-FFF2-40B4-BE49-F238E27FC236}">
                <a16:creationId xmlns:a16="http://schemas.microsoft.com/office/drawing/2014/main" xmlns="" id="{678E26DD-9646-0F4C-B617-CD0A9471125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970951" y="5482584"/>
            <a:ext cx="1163005" cy="457449"/>
          </a:xfrm>
          <a:prstGeom prst="rect">
            <a:avLst/>
          </a:prstGeom>
        </p:spPr>
      </p:pic>
      <p:pic>
        <p:nvPicPr>
          <p:cNvPr id="45" name="Picture 2" descr="Image result for bloomberg LP logo">
            <a:extLst>
              <a:ext uri="{FF2B5EF4-FFF2-40B4-BE49-F238E27FC236}">
                <a16:creationId xmlns:a16="http://schemas.microsoft.com/office/drawing/2014/main" xmlns="" id="{75498151-5A3E-9A40-BFC4-3B327068071C}"/>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822094" y="2695053"/>
            <a:ext cx="1266677" cy="25333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xmlns="" id="{88961E74-7DD5-BD4F-B885-D38DA845D9D2}"/>
              </a:ext>
            </a:extLst>
          </p:cNvPr>
          <p:cNvPicPr>
            <a:picLocks noChangeAspect="1"/>
          </p:cNvPicPr>
          <p:nvPr/>
        </p:nvPicPr>
        <p:blipFill>
          <a:blip r:embed="rId16"/>
          <a:stretch>
            <a:fillRect/>
          </a:stretch>
        </p:blipFill>
        <p:spPr>
          <a:xfrm>
            <a:off x="7377022" y="3318785"/>
            <a:ext cx="547180" cy="538460"/>
          </a:xfrm>
          <a:prstGeom prst="rect">
            <a:avLst/>
          </a:prstGeom>
        </p:spPr>
      </p:pic>
      <p:pic>
        <p:nvPicPr>
          <p:cNvPr id="47" name="Picture 46">
            <a:extLst>
              <a:ext uri="{FF2B5EF4-FFF2-40B4-BE49-F238E27FC236}">
                <a16:creationId xmlns:a16="http://schemas.microsoft.com/office/drawing/2014/main" xmlns="" id="{4D917486-89BB-D84E-B76A-DD3CB1E915D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996433" y="5559941"/>
            <a:ext cx="857269" cy="482778"/>
          </a:xfrm>
          <a:prstGeom prst="rect">
            <a:avLst/>
          </a:prstGeom>
        </p:spPr>
      </p:pic>
      <p:pic>
        <p:nvPicPr>
          <p:cNvPr id="48" name="Picture 47" descr="Image result for cbre logo">
            <a:extLst>
              <a:ext uri="{FF2B5EF4-FFF2-40B4-BE49-F238E27FC236}">
                <a16:creationId xmlns:a16="http://schemas.microsoft.com/office/drawing/2014/main" xmlns="" id="{C6B01ED6-767B-6D4B-A333-B200632A277A}"/>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871554" y="3376941"/>
            <a:ext cx="959940" cy="276483"/>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Image result for shorenstein logo">
            <a:extLst>
              <a:ext uri="{FF2B5EF4-FFF2-40B4-BE49-F238E27FC236}">
                <a16:creationId xmlns:a16="http://schemas.microsoft.com/office/drawing/2014/main" xmlns="" id="{2614140F-46BD-0D46-AB4F-52992166732F}"/>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478593" y="5521512"/>
            <a:ext cx="1037004" cy="69565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Image result for medtronic logo">
            <a:extLst>
              <a:ext uri="{FF2B5EF4-FFF2-40B4-BE49-F238E27FC236}">
                <a16:creationId xmlns:a16="http://schemas.microsoft.com/office/drawing/2014/main" xmlns="" id="{4758EFFE-5304-2140-B677-EAAD66B235F0}"/>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9005523" y="4006769"/>
            <a:ext cx="1569548" cy="572231"/>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Image result for - Schneider Electric SE">
            <a:extLst>
              <a:ext uri="{FF2B5EF4-FFF2-40B4-BE49-F238E27FC236}">
                <a16:creationId xmlns:a16="http://schemas.microsoft.com/office/drawing/2014/main" xmlns="" id="{99F298EA-6236-D948-AE9F-32A2D9664228}"/>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869820" y="5712463"/>
            <a:ext cx="1181715" cy="356361"/>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8" descr="Image result for - The Mosaic Company">
            <a:extLst>
              <a:ext uri="{FF2B5EF4-FFF2-40B4-BE49-F238E27FC236}">
                <a16:creationId xmlns:a16="http://schemas.microsoft.com/office/drawing/2014/main" xmlns="" id="{BE665D5A-F8EC-7842-9214-CB384222F6F5}"/>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570703" y="4825635"/>
            <a:ext cx="975113" cy="440494"/>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a:extLst>
              <a:ext uri="{FF2B5EF4-FFF2-40B4-BE49-F238E27FC236}">
                <a16:creationId xmlns:a16="http://schemas.microsoft.com/office/drawing/2014/main" xmlns="" id="{C57E9F57-1D22-AF45-B9C4-7EFE00A8F1CE}"/>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715745" y="2586637"/>
            <a:ext cx="726906" cy="393741"/>
          </a:xfrm>
          <a:prstGeom prst="rect">
            <a:avLst/>
          </a:prstGeom>
        </p:spPr>
      </p:pic>
      <p:pic>
        <p:nvPicPr>
          <p:cNvPr id="54" name="Picture 2">
            <a:extLst>
              <a:ext uri="{FF2B5EF4-FFF2-40B4-BE49-F238E27FC236}">
                <a16:creationId xmlns:a16="http://schemas.microsoft.com/office/drawing/2014/main" xmlns="" id="{9A1CE07E-9107-9349-80EF-DDFEF05628C8}"/>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tretch>
            <a:fillRect/>
          </a:stretch>
        </p:blipFill>
        <p:spPr bwMode="auto">
          <a:xfrm>
            <a:off x="8558177" y="3304805"/>
            <a:ext cx="1358347" cy="56642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xmlns="" id="{3195E60C-9552-E44B-AEE7-3C1C017ABB29}"/>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416169" y="5514650"/>
            <a:ext cx="988027" cy="598449"/>
          </a:xfrm>
          <a:prstGeom prst="rect">
            <a:avLst/>
          </a:prstGeom>
        </p:spPr>
      </p:pic>
      <p:pic>
        <p:nvPicPr>
          <p:cNvPr id="56" name="Picture 55">
            <a:extLst>
              <a:ext uri="{FF2B5EF4-FFF2-40B4-BE49-F238E27FC236}">
                <a16:creationId xmlns:a16="http://schemas.microsoft.com/office/drawing/2014/main" xmlns="" id="{DF46EABB-A672-AA47-90AA-EBFFB43F0489}"/>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701757" y="4030653"/>
            <a:ext cx="1627974" cy="472491"/>
          </a:xfrm>
          <a:prstGeom prst="rect">
            <a:avLst/>
          </a:prstGeom>
        </p:spPr>
      </p:pic>
      <p:pic>
        <p:nvPicPr>
          <p:cNvPr id="57" name="Picture 56">
            <a:extLst>
              <a:ext uri="{FF2B5EF4-FFF2-40B4-BE49-F238E27FC236}">
                <a16:creationId xmlns:a16="http://schemas.microsoft.com/office/drawing/2014/main" xmlns="" id="{3F3CCBFE-4C0D-6847-96EA-CAB68602E401}"/>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2740678" y="4751860"/>
            <a:ext cx="1358537" cy="405674"/>
          </a:xfrm>
          <a:prstGeom prst="rect">
            <a:avLst/>
          </a:prstGeom>
        </p:spPr>
      </p:pic>
      <p:pic>
        <p:nvPicPr>
          <p:cNvPr id="58" name="Picture 57">
            <a:extLst>
              <a:ext uri="{FF2B5EF4-FFF2-40B4-BE49-F238E27FC236}">
                <a16:creationId xmlns:a16="http://schemas.microsoft.com/office/drawing/2014/main" xmlns="" id="{223C94D7-53B9-0742-84CD-491FC4F0A426}"/>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4011259" y="2551118"/>
            <a:ext cx="2022022" cy="526568"/>
          </a:xfrm>
          <a:prstGeom prst="rect">
            <a:avLst/>
          </a:prstGeom>
        </p:spPr>
      </p:pic>
      <p:pic>
        <p:nvPicPr>
          <p:cNvPr id="59" name="Picture 58">
            <a:extLst>
              <a:ext uri="{FF2B5EF4-FFF2-40B4-BE49-F238E27FC236}">
                <a16:creationId xmlns:a16="http://schemas.microsoft.com/office/drawing/2014/main" xmlns="" id="{2F743519-84FF-C84B-87E4-4892EAD231F6}"/>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5803846" y="3297451"/>
            <a:ext cx="1256191" cy="549584"/>
          </a:xfrm>
          <a:prstGeom prst="rect">
            <a:avLst/>
          </a:prstGeom>
        </p:spPr>
      </p:pic>
      <p:pic>
        <p:nvPicPr>
          <p:cNvPr id="60" name="Picture 59">
            <a:extLst>
              <a:ext uri="{FF2B5EF4-FFF2-40B4-BE49-F238E27FC236}">
                <a16:creationId xmlns:a16="http://schemas.microsoft.com/office/drawing/2014/main" xmlns="" id="{9A3CAB68-8295-7448-BF23-DAC1093B1860}"/>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4234722" y="3332658"/>
            <a:ext cx="1217197" cy="431091"/>
          </a:xfrm>
          <a:prstGeom prst="rect">
            <a:avLst/>
          </a:prstGeom>
        </p:spPr>
      </p:pic>
      <p:pic>
        <p:nvPicPr>
          <p:cNvPr id="61" name="Picture 60">
            <a:extLst>
              <a:ext uri="{FF2B5EF4-FFF2-40B4-BE49-F238E27FC236}">
                <a16:creationId xmlns:a16="http://schemas.microsoft.com/office/drawing/2014/main" xmlns="" id="{04BC2DAB-4EEF-9A4F-9BF6-79A7E9E15357}"/>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6210620" y="2538960"/>
            <a:ext cx="1251236" cy="538726"/>
          </a:xfrm>
          <a:prstGeom prst="rect">
            <a:avLst/>
          </a:prstGeom>
        </p:spPr>
      </p:pic>
      <p:pic>
        <p:nvPicPr>
          <p:cNvPr id="3" name="Picture 2">
            <a:extLst>
              <a:ext uri="{FF2B5EF4-FFF2-40B4-BE49-F238E27FC236}">
                <a16:creationId xmlns:a16="http://schemas.microsoft.com/office/drawing/2014/main" xmlns="" id="{8E54795E-9DDB-4B8D-A481-873D31E06FBF}"/>
              </a:ext>
            </a:extLst>
          </p:cNvPr>
          <p:cNvPicPr>
            <a:picLocks noChangeAspect="1"/>
          </p:cNvPicPr>
          <p:nvPr/>
        </p:nvPicPr>
        <p:blipFill>
          <a:blip r:embed="rId32"/>
          <a:stretch>
            <a:fillRect/>
          </a:stretch>
        </p:blipFill>
        <p:spPr>
          <a:xfrm>
            <a:off x="8610109" y="810749"/>
            <a:ext cx="1371600" cy="1371600"/>
          </a:xfrm>
          <a:prstGeom prst="rect">
            <a:avLst/>
          </a:prstGeom>
        </p:spPr>
      </p:pic>
      <p:pic>
        <p:nvPicPr>
          <p:cNvPr id="4" name="Picture 3">
            <a:extLst>
              <a:ext uri="{FF2B5EF4-FFF2-40B4-BE49-F238E27FC236}">
                <a16:creationId xmlns:a16="http://schemas.microsoft.com/office/drawing/2014/main" xmlns="" id="{0AC43932-D5C5-4AC2-967E-FA9380CC0066}"/>
              </a:ext>
            </a:extLst>
          </p:cNvPr>
          <p:cNvPicPr>
            <a:picLocks noChangeAspect="1"/>
          </p:cNvPicPr>
          <p:nvPr/>
        </p:nvPicPr>
        <p:blipFill>
          <a:blip r:embed="rId33"/>
          <a:stretch>
            <a:fillRect/>
          </a:stretch>
        </p:blipFill>
        <p:spPr>
          <a:xfrm>
            <a:off x="10133956" y="810749"/>
            <a:ext cx="1828800" cy="1211581"/>
          </a:xfrm>
          <a:prstGeom prst="rect">
            <a:avLst/>
          </a:prstGeom>
        </p:spPr>
      </p:pic>
      <p:pic>
        <p:nvPicPr>
          <p:cNvPr id="5" name="Picture 4">
            <a:extLst>
              <a:ext uri="{FF2B5EF4-FFF2-40B4-BE49-F238E27FC236}">
                <a16:creationId xmlns:a16="http://schemas.microsoft.com/office/drawing/2014/main" xmlns="" id="{7A831F9A-8BA3-4D87-9B17-D4BC5FCB3F0E}"/>
              </a:ext>
            </a:extLst>
          </p:cNvPr>
          <p:cNvPicPr>
            <a:picLocks noChangeAspect="1"/>
          </p:cNvPicPr>
          <p:nvPr/>
        </p:nvPicPr>
        <p:blipFill>
          <a:blip r:embed="rId34"/>
          <a:stretch>
            <a:fillRect/>
          </a:stretch>
        </p:blipFill>
        <p:spPr>
          <a:xfrm>
            <a:off x="10502474" y="2551118"/>
            <a:ext cx="1188720" cy="1188720"/>
          </a:xfrm>
          <a:prstGeom prst="rect">
            <a:avLst/>
          </a:prstGeom>
        </p:spPr>
      </p:pic>
      <p:pic>
        <p:nvPicPr>
          <p:cNvPr id="6" name="Picture 5">
            <a:extLst>
              <a:ext uri="{FF2B5EF4-FFF2-40B4-BE49-F238E27FC236}">
                <a16:creationId xmlns:a16="http://schemas.microsoft.com/office/drawing/2014/main" xmlns="" id="{C0620BCC-D654-4453-9E51-4AAA13546DCB}"/>
              </a:ext>
            </a:extLst>
          </p:cNvPr>
          <p:cNvPicPr>
            <a:picLocks noChangeAspect="1"/>
          </p:cNvPicPr>
          <p:nvPr/>
        </p:nvPicPr>
        <p:blipFill>
          <a:blip r:embed="rId35"/>
          <a:stretch>
            <a:fillRect/>
          </a:stretch>
        </p:blipFill>
        <p:spPr>
          <a:xfrm>
            <a:off x="10231957" y="5062984"/>
            <a:ext cx="1790157" cy="1005840"/>
          </a:xfrm>
          <a:prstGeom prst="rect">
            <a:avLst/>
          </a:prstGeom>
        </p:spPr>
      </p:pic>
      <p:pic>
        <p:nvPicPr>
          <p:cNvPr id="9" name="Picture 8">
            <a:extLst>
              <a:ext uri="{FF2B5EF4-FFF2-40B4-BE49-F238E27FC236}">
                <a16:creationId xmlns:a16="http://schemas.microsoft.com/office/drawing/2014/main" xmlns="" id="{1FC02AA1-BFDF-4EE6-819D-E701D950FF26}"/>
              </a:ext>
            </a:extLst>
          </p:cNvPr>
          <p:cNvPicPr>
            <a:picLocks noChangeAspect="1"/>
          </p:cNvPicPr>
          <p:nvPr/>
        </p:nvPicPr>
        <p:blipFill>
          <a:blip r:embed="rId36"/>
          <a:stretch>
            <a:fillRect/>
          </a:stretch>
        </p:blipFill>
        <p:spPr>
          <a:xfrm>
            <a:off x="10575071" y="3860170"/>
            <a:ext cx="1188720" cy="1188720"/>
          </a:xfrm>
          <a:prstGeom prst="rect">
            <a:avLst/>
          </a:prstGeom>
        </p:spPr>
      </p:pic>
    </p:spTree>
    <p:custDataLst>
      <p:tags r:id="rId1"/>
    </p:custDataLst>
    <p:extLst>
      <p:ext uri="{BB962C8B-B14F-4D97-AF65-F5344CB8AC3E}">
        <p14:creationId xmlns:p14="http://schemas.microsoft.com/office/powerpoint/2010/main" val="31139846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181ECC-0DE3-401B-859A-F916D8ECC3DC}"/>
              </a:ext>
            </a:extLst>
          </p:cNvPr>
          <p:cNvSpPr>
            <a:spLocks noGrp="1"/>
          </p:cNvSpPr>
          <p:nvPr>
            <p:ph type="title"/>
          </p:nvPr>
        </p:nvSpPr>
        <p:spPr/>
        <p:txBody>
          <a:bodyPr/>
          <a:lstStyle/>
          <a:p>
            <a:r>
              <a:rPr lang="en-US" dirty="0">
                <a:latin typeface="+mn-lt"/>
              </a:rPr>
              <a:t>Mandatory ESG Reporting…</a:t>
            </a:r>
          </a:p>
        </p:txBody>
      </p:sp>
      <p:sp>
        <p:nvSpPr>
          <p:cNvPr id="3" name="Content Placeholder 2">
            <a:extLst>
              <a:ext uri="{FF2B5EF4-FFF2-40B4-BE49-F238E27FC236}">
                <a16:creationId xmlns:a16="http://schemas.microsoft.com/office/drawing/2014/main" xmlns="" id="{222545A4-4308-466A-ACB5-2372705131A6}"/>
              </a:ext>
            </a:extLst>
          </p:cNvPr>
          <p:cNvSpPr>
            <a:spLocks noGrp="1"/>
          </p:cNvSpPr>
          <p:nvPr>
            <p:ph idx="1"/>
          </p:nvPr>
        </p:nvSpPr>
        <p:spPr>
          <a:xfrm>
            <a:off x="838199" y="1507713"/>
            <a:ext cx="11195583" cy="5235114"/>
          </a:xfrm>
        </p:spPr>
        <p:txBody>
          <a:bodyPr>
            <a:normAutofit fontScale="47500" lnSpcReduction="20000"/>
          </a:bodyPr>
          <a:lstStyle/>
          <a:p>
            <a:endParaRPr lang="en-US" sz="5100" dirty="0"/>
          </a:p>
          <a:p>
            <a:r>
              <a:rPr lang="en-US" sz="5100" dirty="0"/>
              <a:t>A coalition of academics, institutional investors and government officials last October </a:t>
            </a:r>
            <a:r>
              <a:rPr lang="en-US" sz="5100" dirty="0">
                <a:hlinkClick r:id="rId2"/>
              </a:rPr>
              <a:t>petitioned the agency</a:t>
            </a:r>
            <a:r>
              <a:rPr lang="en-US" sz="5100" dirty="0"/>
              <a:t> to spell out what and when companies are required to tell investors about ESG issues. They urged the commission </a:t>
            </a:r>
            <a:r>
              <a:rPr lang="en-US" sz="5100" dirty="0">
                <a:highlight>
                  <a:srgbClr val="FFFF00"/>
                </a:highlight>
              </a:rPr>
              <a:t>to “initiate rulemaking to develop mandatory rules for public companies to disclose high-quality, comparable, decision-useful [ESG] information.”</a:t>
            </a:r>
            <a:endParaRPr lang="en-US" sz="4400" dirty="0">
              <a:highlight>
                <a:srgbClr val="FFFF00"/>
              </a:highlight>
            </a:endParaRPr>
          </a:p>
          <a:p>
            <a:pPr marL="0" indent="0">
              <a:buNone/>
            </a:pPr>
            <a:endParaRPr lang="en-US" sz="4400" dirty="0"/>
          </a:p>
          <a:p>
            <a:r>
              <a:rPr lang="en-US" sz="4400" dirty="0"/>
              <a:t>The $361.6 billion </a:t>
            </a:r>
            <a:r>
              <a:rPr lang="en-US" sz="4400" dirty="0">
                <a:hlinkClick r:id="rId3"/>
              </a:rPr>
              <a:t>California Public Employees' Retirement System</a:t>
            </a:r>
            <a:r>
              <a:rPr lang="en-US" sz="4400" dirty="0"/>
              <a:t>, Sacramento.</a:t>
            </a:r>
          </a:p>
          <a:p>
            <a:r>
              <a:rPr lang="en-US" sz="4400" dirty="0"/>
              <a:t>New York state Comptroller </a:t>
            </a:r>
            <a:r>
              <a:rPr lang="en-US" sz="4400" dirty="0">
                <a:hlinkClick r:id="rId4"/>
              </a:rPr>
              <a:t>Thomas P. DiNapoli</a:t>
            </a:r>
            <a:r>
              <a:rPr lang="en-US" sz="4400" dirty="0"/>
              <a:t>.</a:t>
            </a:r>
          </a:p>
          <a:p>
            <a:r>
              <a:rPr lang="en-US" sz="4400" dirty="0"/>
              <a:t>Illinois Treasurer Michael W. </a:t>
            </a:r>
            <a:r>
              <a:rPr lang="en-US" sz="4400" dirty="0" err="1"/>
              <a:t>Frerichs</a:t>
            </a:r>
            <a:r>
              <a:rPr lang="en-US" sz="4400" dirty="0"/>
              <a:t>.</a:t>
            </a:r>
          </a:p>
          <a:p>
            <a:r>
              <a:rPr lang="en-US" sz="4400" dirty="0"/>
              <a:t>Connecticut Treasurer Denise L. </a:t>
            </a:r>
            <a:r>
              <a:rPr lang="en-US" sz="4400" dirty="0" err="1"/>
              <a:t>Nappier</a:t>
            </a:r>
            <a:r>
              <a:rPr lang="en-US" sz="4400" dirty="0"/>
              <a:t>.</a:t>
            </a:r>
          </a:p>
          <a:p>
            <a:r>
              <a:rPr lang="en-US" sz="4400" dirty="0"/>
              <a:t>Oregon Treasurer Tobias Read.</a:t>
            </a:r>
          </a:p>
          <a:p>
            <a:r>
              <a:rPr lang="en-US" sz="4400" dirty="0"/>
              <a:t>The $2.6 billion </a:t>
            </a:r>
            <a:r>
              <a:rPr lang="en-US" sz="4400" dirty="0">
                <a:hlinkClick r:id="rId5"/>
              </a:rPr>
              <a:t>Seattle City Employees' Retirement System</a:t>
            </a:r>
            <a:r>
              <a:rPr lang="en-US" sz="4400" dirty="0"/>
              <a:t>.</a:t>
            </a:r>
          </a:p>
          <a:p>
            <a:pPr marL="0" indent="0">
              <a:buNone/>
            </a:pPr>
            <a:endParaRPr lang="en-US" dirty="0"/>
          </a:p>
          <a:p>
            <a:pPr marL="0" indent="0">
              <a:buNone/>
            </a:pPr>
            <a:endParaRPr lang="en-US" dirty="0"/>
          </a:p>
          <a:p>
            <a:pPr marL="0" indent="0">
              <a:buNone/>
            </a:pPr>
            <a:r>
              <a:rPr lang="en-US" dirty="0"/>
              <a:t>Source: </a:t>
            </a:r>
            <a:r>
              <a:rPr lang="en-US" i="1" dirty="0"/>
              <a:t>Corporate Secretary, August 2019</a:t>
            </a:r>
          </a:p>
        </p:txBody>
      </p:sp>
      <p:pic>
        <p:nvPicPr>
          <p:cNvPr id="4" name="Picture 3">
            <a:extLst>
              <a:ext uri="{FF2B5EF4-FFF2-40B4-BE49-F238E27FC236}">
                <a16:creationId xmlns:a16="http://schemas.microsoft.com/office/drawing/2014/main" xmlns="" id="{FA40E9BA-F1CE-4414-9FA9-D4CE3FBFDF2D}"/>
              </a:ext>
            </a:extLst>
          </p:cNvPr>
          <p:cNvPicPr>
            <a:picLocks noChangeAspect="1"/>
          </p:cNvPicPr>
          <p:nvPr/>
        </p:nvPicPr>
        <p:blipFill>
          <a:blip r:embed="rId6"/>
          <a:stretch>
            <a:fillRect/>
          </a:stretch>
        </p:blipFill>
        <p:spPr>
          <a:xfrm>
            <a:off x="7870372" y="83320"/>
            <a:ext cx="1828800" cy="1825557"/>
          </a:xfrm>
          <a:prstGeom prst="rect">
            <a:avLst/>
          </a:prstGeom>
        </p:spPr>
      </p:pic>
    </p:spTree>
    <p:extLst>
      <p:ext uri="{BB962C8B-B14F-4D97-AF65-F5344CB8AC3E}">
        <p14:creationId xmlns:p14="http://schemas.microsoft.com/office/powerpoint/2010/main" val="533520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A61FB3-5357-4214-B237-22AEA433B8D3}"/>
              </a:ext>
            </a:extLst>
          </p:cNvPr>
          <p:cNvSpPr>
            <a:spLocks noGrp="1"/>
          </p:cNvSpPr>
          <p:nvPr>
            <p:ph type="title"/>
          </p:nvPr>
        </p:nvSpPr>
        <p:spPr/>
        <p:txBody>
          <a:bodyPr/>
          <a:lstStyle/>
          <a:p>
            <a:r>
              <a:rPr lang="en-US" b="1" dirty="0"/>
              <a:t>The U.S. Congress just held its first hearing on ESG issues – July 2019 </a:t>
            </a:r>
            <a:endParaRPr lang="en-US" dirty="0"/>
          </a:p>
        </p:txBody>
      </p:sp>
      <p:sp>
        <p:nvSpPr>
          <p:cNvPr id="3" name="Content Placeholder 2">
            <a:extLst>
              <a:ext uri="{FF2B5EF4-FFF2-40B4-BE49-F238E27FC236}">
                <a16:creationId xmlns:a16="http://schemas.microsoft.com/office/drawing/2014/main" xmlns="" id="{64BC34CA-E3DC-47EF-BD5C-4292E540FBA6}"/>
              </a:ext>
            </a:extLst>
          </p:cNvPr>
          <p:cNvSpPr>
            <a:spLocks noGrp="1"/>
          </p:cNvSpPr>
          <p:nvPr>
            <p:ph idx="1"/>
          </p:nvPr>
        </p:nvSpPr>
        <p:spPr>
          <a:xfrm>
            <a:off x="838200" y="1825625"/>
            <a:ext cx="10515600" cy="4667250"/>
          </a:xfrm>
        </p:spPr>
        <p:txBody>
          <a:bodyPr>
            <a:normAutofit/>
          </a:bodyPr>
          <a:lstStyle/>
          <a:p>
            <a:r>
              <a:rPr lang="en-US" b="1" i="1" dirty="0"/>
              <a:t>"Building a Sustainable and Competitive Economy: An Examination of Proposals to Improve Environmental, Social and Governance Disclosures</a:t>
            </a:r>
            <a:r>
              <a:rPr lang="en-US" dirty="0"/>
              <a:t>," was held by the Subcommittee on Investor Protection, Entrepreneurship and Capital Markets</a:t>
            </a:r>
          </a:p>
          <a:p>
            <a:r>
              <a:rPr lang="en-US" dirty="0"/>
              <a:t>To standardize and embed disclosure that is comprehensive and consistent, Rep. Maloney urged the U.S. Securities and Exchange Commission to </a:t>
            </a:r>
            <a:r>
              <a:rPr lang="en-US" dirty="0">
                <a:highlight>
                  <a:srgbClr val="FFFF00"/>
                </a:highlight>
              </a:rPr>
              <a:t>establish standards on ESG disclosure that will apply to all public companies in the United States.</a:t>
            </a:r>
          </a:p>
          <a:p>
            <a:r>
              <a:rPr lang="en-US" dirty="0"/>
              <a:t>Actual legislation is still some way off, but the discussion is indicative of the increasing appetite for greater regulation in ESG disclosure in the United States.</a:t>
            </a:r>
          </a:p>
        </p:txBody>
      </p:sp>
    </p:spTree>
    <p:extLst>
      <p:ext uri="{BB962C8B-B14F-4D97-AF65-F5344CB8AC3E}">
        <p14:creationId xmlns:p14="http://schemas.microsoft.com/office/powerpoint/2010/main" val="16528753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9629C0-477E-4E27-8E73-EBE0B4C50119}"/>
              </a:ext>
            </a:extLst>
          </p:cNvPr>
          <p:cNvSpPr>
            <a:spLocks noGrp="1"/>
          </p:cNvSpPr>
          <p:nvPr>
            <p:ph type="title"/>
          </p:nvPr>
        </p:nvSpPr>
        <p:spPr/>
        <p:txBody>
          <a:bodyPr/>
          <a:lstStyle/>
          <a:p>
            <a:r>
              <a:rPr lang="en-US" dirty="0">
                <a:latin typeface="+mn-lt"/>
              </a:rPr>
              <a:t>SEC Proposal on Human Capital…</a:t>
            </a:r>
            <a:r>
              <a:rPr lang="en-US" dirty="0"/>
              <a:t>	 </a:t>
            </a:r>
          </a:p>
        </p:txBody>
      </p:sp>
      <p:sp>
        <p:nvSpPr>
          <p:cNvPr id="3" name="Content Placeholder 2">
            <a:extLst>
              <a:ext uri="{FF2B5EF4-FFF2-40B4-BE49-F238E27FC236}">
                <a16:creationId xmlns:a16="http://schemas.microsoft.com/office/drawing/2014/main" xmlns="" id="{454B1507-D3F2-4FF7-9F14-C9A75FC9E092}"/>
              </a:ext>
            </a:extLst>
          </p:cNvPr>
          <p:cNvSpPr>
            <a:spLocks noGrp="1"/>
          </p:cNvSpPr>
          <p:nvPr>
            <p:ph idx="1"/>
          </p:nvPr>
        </p:nvSpPr>
        <p:spPr>
          <a:xfrm>
            <a:off x="838200" y="1825625"/>
            <a:ext cx="8438423" cy="4351338"/>
          </a:xfrm>
        </p:spPr>
        <p:txBody>
          <a:bodyPr>
            <a:normAutofit fontScale="92500"/>
          </a:bodyPr>
          <a:lstStyle/>
          <a:p>
            <a:r>
              <a:rPr lang="en-US" dirty="0">
                <a:solidFill>
                  <a:srgbClr val="5A5254"/>
                </a:solidFill>
                <a:latin typeface="Abhaya Libre"/>
              </a:rPr>
              <a:t>The commission </a:t>
            </a:r>
            <a:r>
              <a:rPr lang="en-US" dirty="0">
                <a:solidFill>
                  <a:srgbClr val="217BA2"/>
                </a:solidFill>
                <a:latin typeface="Abhaya Libre"/>
                <a:hlinkClick r:id="rId2">
                  <a:extLst>
                    <a:ext uri="{A12FA001-AC4F-418D-AE19-62706E023703}">
                      <ahyp:hlinkClr xmlns:ahyp="http://schemas.microsoft.com/office/drawing/2018/hyperlinkcolor" xmlns="" val="tx"/>
                    </a:ext>
                  </a:extLst>
                </a:hlinkClick>
              </a:rPr>
              <a:t>last week proposed rule amendments</a:t>
            </a:r>
            <a:r>
              <a:rPr lang="en-US" dirty="0">
                <a:solidFill>
                  <a:srgbClr val="5A5254"/>
                </a:solidFill>
                <a:latin typeface="Abhaya Libre"/>
              </a:rPr>
              <a:t> that would </a:t>
            </a:r>
            <a:r>
              <a:rPr lang="en-US" dirty="0">
                <a:solidFill>
                  <a:srgbClr val="5A5254"/>
                </a:solidFill>
                <a:highlight>
                  <a:srgbClr val="FFFF00"/>
                </a:highlight>
                <a:latin typeface="Abhaya Libre"/>
              </a:rPr>
              <a:t>update the description of business, legal proceedings and risk factor disclosures that registrants </a:t>
            </a:r>
            <a:r>
              <a:rPr lang="en-US" dirty="0">
                <a:solidFill>
                  <a:srgbClr val="5A5254"/>
                </a:solidFill>
                <a:latin typeface="Abhaya Libre"/>
              </a:rPr>
              <a:t>must make under Regulation SK. One of the proposed changes would </a:t>
            </a:r>
            <a:r>
              <a:rPr lang="en-US" dirty="0">
                <a:solidFill>
                  <a:srgbClr val="5A5254"/>
                </a:solidFill>
                <a:highlight>
                  <a:srgbClr val="FFFF00"/>
                </a:highlight>
                <a:latin typeface="Abhaya Libre"/>
              </a:rPr>
              <a:t>include human capital resources as a disclosure topic, including ‘any human capital measures or objectives that management focuses on in managing the business, </a:t>
            </a:r>
            <a:r>
              <a:rPr lang="en-US" dirty="0">
                <a:solidFill>
                  <a:srgbClr val="5A5254"/>
                </a:solidFill>
                <a:latin typeface="Abhaya Libre"/>
              </a:rPr>
              <a:t>to the extent such disclosures would be material to an understanding of the registrant’s business.’</a:t>
            </a:r>
          </a:p>
          <a:p>
            <a:endParaRPr lang="en-US" dirty="0">
              <a:solidFill>
                <a:srgbClr val="5A5254"/>
              </a:solidFill>
              <a:latin typeface="Abhaya Libre"/>
            </a:endParaRPr>
          </a:p>
          <a:p>
            <a:pPr marL="0" indent="0">
              <a:buNone/>
            </a:pPr>
            <a:r>
              <a:rPr lang="en-US" dirty="0">
                <a:solidFill>
                  <a:srgbClr val="5A5254"/>
                </a:solidFill>
                <a:latin typeface="Abhaya Libre"/>
              </a:rPr>
              <a:t>Source: </a:t>
            </a:r>
            <a:r>
              <a:rPr lang="en-US" i="1" dirty="0">
                <a:solidFill>
                  <a:srgbClr val="5A5254"/>
                </a:solidFill>
                <a:latin typeface="Abhaya Libre"/>
              </a:rPr>
              <a:t>Corporate Secretary, August 2019</a:t>
            </a:r>
          </a:p>
          <a:p>
            <a:pPr marL="0" indent="0">
              <a:buNone/>
            </a:pPr>
            <a:endParaRPr lang="en-US" dirty="0"/>
          </a:p>
        </p:txBody>
      </p:sp>
      <p:pic>
        <p:nvPicPr>
          <p:cNvPr id="4" name="Picture 3">
            <a:extLst>
              <a:ext uri="{FF2B5EF4-FFF2-40B4-BE49-F238E27FC236}">
                <a16:creationId xmlns:a16="http://schemas.microsoft.com/office/drawing/2014/main" xmlns="" id="{5BDC7F28-E2E5-4FEE-A02E-3210C75A23A8}"/>
              </a:ext>
            </a:extLst>
          </p:cNvPr>
          <p:cNvPicPr>
            <a:picLocks noChangeAspect="1"/>
          </p:cNvPicPr>
          <p:nvPr/>
        </p:nvPicPr>
        <p:blipFill>
          <a:blip r:embed="rId3"/>
          <a:stretch>
            <a:fillRect/>
          </a:stretch>
        </p:blipFill>
        <p:spPr>
          <a:xfrm>
            <a:off x="8839120" y="4746963"/>
            <a:ext cx="1828959" cy="1822862"/>
          </a:xfrm>
          <a:prstGeom prst="rect">
            <a:avLst/>
          </a:prstGeom>
        </p:spPr>
      </p:pic>
      <p:pic>
        <p:nvPicPr>
          <p:cNvPr id="5" name="Picture 4">
            <a:extLst>
              <a:ext uri="{FF2B5EF4-FFF2-40B4-BE49-F238E27FC236}">
                <a16:creationId xmlns:a16="http://schemas.microsoft.com/office/drawing/2014/main" xmlns="" id="{A848CB48-2664-4928-B1CA-CFF5EA299D55}"/>
              </a:ext>
            </a:extLst>
          </p:cNvPr>
          <p:cNvPicPr>
            <a:picLocks noChangeAspect="1"/>
          </p:cNvPicPr>
          <p:nvPr/>
        </p:nvPicPr>
        <p:blipFill>
          <a:blip r:embed="rId4"/>
          <a:stretch>
            <a:fillRect/>
          </a:stretch>
        </p:blipFill>
        <p:spPr>
          <a:xfrm>
            <a:off x="9348801" y="0"/>
            <a:ext cx="2992263" cy="4297680"/>
          </a:xfrm>
          <a:prstGeom prst="rect">
            <a:avLst/>
          </a:prstGeom>
        </p:spPr>
      </p:pic>
    </p:spTree>
    <p:extLst>
      <p:ext uri="{BB962C8B-B14F-4D97-AF65-F5344CB8AC3E}">
        <p14:creationId xmlns:p14="http://schemas.microsoft.com/office/powerpoint/2010/main" val="22280259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56C20283-73E0-40EC-8AD8-057F581F64C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28">
            <a:extLst>
              <a:ext uri="{FF2B5EF4-FFF2-40B4-BE49-F238E27FC236}">
                <a16:creationId xmlns:a16="http://schemas.microsoft.com/office/drawing/2014/main" xmlns="" id="{3FCC729B-E528-40C3-82D3-BA4375575E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26">
            <a:extLst>
              <a:ext uri="{FF2B5EF4-FFF2-40B4-BE49-F238E27FC236}">
                <a16:creationId xmlns:a16="http://schemas.microsoft.com/office/drawing/2014/main" xmlns="" id="{58F1FB8D-1842-4A04-998D-6CF047AB27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F2BA9112-CB5D-4211-B73D-F39359C7CE3D}"/>
              </a:ext>
            </a:extLst>
          </p:cNvPr>
          <p:cNvSpPr>
            <a:spLocks noGrp="1"/>
          </p:cNvSpPr>
          <p:nvPr>
            <p:ph type="title"/>
          </p:nvPr>
        </p:nvSpPr>
        <p:spPr>
          <a:xfrm>
            <a:off x="4384039" y="365125"/>
            <a:ext cx="7164493" cy="1325563"/>
          </a:xfrm>
        </p:spPr>
        <p:txBody>
          <a:bodyPr>
            <a:normAutofit/>
          </a:bodyPr>
          <a:lstStyle/>
          <a:p>
            <a:r>
              <a:rPr lang="en-US" dirty="0"/>
              <a:t>SEC Chair says…</a:t>
            </a:r>
          </a:p>
        </p:txBody>
      </p:sp>
      <p:pic>
        <p:nvPicPr>
          <p:cNvPr id="4" name="Picture 3">
            <a:extLst>
              <a:ext uri="{FF2B5EF4-FFF2-40B4-BE49-F238E27FC236}">
                <a16:creationId xmlns:a16="http://schemas.microsoft.com/office/drawing/2014/main" xmlns="" id="{E162AF10-8F21-4FA3-B103-A14DCF313DBE}"/>
              </a:ext>
            </a:extLst>
          </p:cNvPr>
          <p:cNvPicPr>
            <a:picLocks noChangeAspect="1"/>
          </p:cNvPicPr>
          <p:nvPr/>
        </p:nvPicPr>
        <p:blipFill>
          <a:blip r:embed="rId2"/>
          <a:stretch>
            <a:fillRect/>
          </a:stretch>
        </p:blipFill>
        <p:spPr>
          <a:xfrm>
            <a:off x="480060" y="1287536"/>
            <a:ext cx="3425957" cy="4282446"/>
          </a:xfrm>
          <a:prstGeom prst="rect">
            <a:avLst/>
          </a:prstGeom>
        </p:spPr>
      </p:pic>
      <p:sp>
        <p:nvSpPr>
          <p:cNvPr id="3" name="Content Placeholder 2">
            <a:extLst>
              <a:ext uri="{FF2B5EF4-FFF2-40B4-BE49-F238E27FC236}">
                <a16:creationId xmlns:a16="http://schemas.microsoft.com/office/drawing/2014/main" xmlns="" id="{1049F74E-1C22-4225-A521-826F42A6F3DD}"/>
              </a:ext>
            </a:extLst>
          </p:cNvPr>
          <p:cNvSpPr>
            <a:spLocks noGrp="1"/>
          </p:cNvSpPr>
          <p:nvPr>
            <p:ph idx="1"/>
          </p:nvPr>
        </p:nvSpPr>
        <p:spPr>
          <a:xfrm>
            <a:off x="4387515" y="2022601"/>
            <a:ext cx="7161017" cy="4154361"/>
          </a:xfrm>
        </p:spPr>
        <p:txBody>
          <a:bodyPr>
            <a:normAutofit/>
          </a:bodyPr>
          <a:lstStyle/>
          <a:p>
            <a:pPr marL="0" indent="0">
              <a:buNone/>
            </a:pPr>
            <a:r>
              <a:rPr lang="en-US" i="1" dirty="0"/>
              <a:t>“Our current disclosure requirements date back to a time when companies relied significantly on plant, property and equipment to drive value”</a:t>
            </a:r>
            <a:r>
              <a:rPr lang="en-US" dirty="0"/>
              <a:t> </a:t>
            </a:r>
          </a:p>
          <a:p>
            <a:pPr marL="0" indent="0">
              <a:buNone/>
            </a:pPr>
            <a:endParaRPr lang="en-US" dirty="0"/>
          </a:p>
          <a:p>
            <a:pPr marL="0" indent="0">
              <a:buNone/>
            </a:pPr>
            <a:r>
              <a:rPr lang="en-US" dirty="0"/>
              <a:t>SEC Commissioner Clayton. August 2019</a:t>
            </a:r>
          </a:p>
        </p:txBody>
      </p:sp>
    </p:spTree>
    <p:extLst>
      <p:ext uri="{BB962C8B-B14F-4D97-AF65-F5344CB8AC3E}">
        <p14:creationId xmlns:p14="http://schemas.microsoft.com/office/powerpoint/2010/main" val="2956054974"/>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56C20283-73E0-40EC-8AD8-057F581F64C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28">
            <a:extLst>
              <a:ext uri="{FF2B5EF4-FFF2-40B4-BE49-F238E27FC236}">
                <a16:creationId xmlns:a16="http://schemas.microsoft.com/office/drawing/2014/main" xmlns="" id="{3FCC729B-E528-40C3-82D3-BA4375575E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26">
            <a:extLst>
              <a:ext uri="{FF2B5EF4-FFF2-40B4-BE49-F238E27FC236}">
                <a16:creationId xmlns:a16="http://schemas.microsoft.com/office/drawing/2014/main" xmlns="" id="{58F1FB8D-1842-4A04-998D-6CF047AB27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0FFB9EE3-56BA-435A-9C07-06BA76E815AA}"/>
              </a:ext>
            </a:extLst>
          </p:cNvPr>
          <p:cNvSpPr>
            <a:spLocks noGrp="1"/>
          </p:cNvSpPr>
          <p:nvPr>
            <p:ph type="title"/>
          </p:nvPr>
        </p:nvSpPr>
        <p:spPr>
          <a:xfrm>
            <a:off x="4384039" y="365125"/>
            <a:ext cx="7164493" cy="1325563"/>
          </a:xfrm>
        </p:spPr>
        <p:txBody>
          <a:bodyPr>
            <a:normAutofit/>
          </a:bodyPr>
          <a:lstStyle/>
          <a:p>
            <a:r>
              <a:rPr lang="en-US" dirty="0"/>
              <a:t>SEC Chair says…</a:t>
            </a:r>
          </a:p>
        </p:txBody>
      </p:sp>
      <p:pic>
        <p:nvPicPr>
          <p:cNvPr id="5" name="Picture 4">
            <a:extLst>
              <a:ext uri="{FF2B5EF4-FFF2-40B4-BE49-F238E27FC236}">
                <a16:creationId xmlns:a16="http://schemas.microsoft.com/office/drawing/2014/main" xmlns="" id="{D8AB36B1-4B9E-4332-B381-E1864DEE62BD}"/>
              </a:ext>
            </a:extLst>
          </p:cNvPr>
          <p:cNvPicPr>
            <a:picLocks noChangeAspect="1"/>
          </p:cNvPicPr>
          <p:nvPr/>
        </p:nvPicPr>
        <p:blipFill rotWithShape="1">
          <a:blip r:embed="rId2"/>
          <a:srcRect l="8535" r="6973"/>
          <a:stretch/>
        </p:blipFill>
        <p:spPr>
          <a:xfrm>
            <a:off x="480060" y="894528"/>
            <a:ext cx="3425957" cy="5068463"/>
          </a:xfrm>
          <a:prstGeom prst="rect">
            <a:avLst/>
          </a:prstGeom>
        </p:spPr>
      </p:pic>
      <p:sp>
        <p:nvSpPr>
          <p:cNvPr id="3" name="Content Placeholder 2">
            <a:extLst>
              <a:ext uri="{FF2B5EF4-FFF2-40B4-BE49-F238E27FC236}">
                <a16:creationId xmlns:a16="http://schemas.microsoft.com/office/drawing/2014/main" xmlns="" id="{95590BE9-242B-4F01-ACB3-4A28B9BA72D6}"/>
              </a:ext>
            </a:extLst>
          </p:cNvPr>
          <p:cNvSpPr>
            <a:spLocks noGrp="1"/>
          </p:cNvSpPr>
          <p:nvPr>
            <p:ph idx="1"/>
          </p:nvPr>
        </p:nvSpPr>
        <p:spPr>
          <a:xfrm>
            <a:off x="4387515" y="2022601"/>
            <a:ext cx="7161017" cy="4154361"/>
          </a:xfrm>
        </p:spPr>
        <p:txBody>
          <a:bodyPr>
            <a:normAutofit/>
          </a:bodyPr>
          <a:lstStyle/>
          <a:p>
            <a:pPr marL="0" indent="0">
              <a:buNone/>
            </a:pPr>
            <a:r>
              <a:rPr lang="en-US" dirty="0"/>
              <a:t>…Clayton said that new amendments would</a:t>
            </a:r>
          </a:p>
          <a:p>
            <a:pPr marL="0" indent="0">
              <a:buNone/>
            </a:pPr>
            <a:r>
              <a:rPr lang="en-US" dirty="0"/>
              <a:t> </a:t>
            </a:r>
            <a:r>
              <a:rPr lang="en-US" i="1" dirty="0"/>
              <a:t>“modernize and improve our disclosure framework, including recognizing that intangible assets, and in particular human capital, often are a significantly more important driver of value in today’s global economy.  The proposals reflect a thoughtful mix of prescriptive and principles-based requirements that should result in improved disclosures and the elimination of unnecessary costs and burdens.”</a:t>
            </a:r>
          </a:p>
        </p:txBody>
      </p:sp>
    </p:spTree>
    <p:extLst>
      <p:ext uri="{BB962C8B-B14F-4D97-AF65-F5344CB8AC3E}">
        <p14:creationId xmlns:p14="http://schemas.microsoft.com/office/powerpoint/2010/main" val="593598004"/>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nSpc>
                <a:spcPct val="100000"/>
              </a:lnSpc>
            </a:pPr>
            <a:r>
              <a:rPr lang="en-US" dirty="0">
                <a:latin typeface="+mn-lt"/>
              </a:rPr>
              <a:t>ESG Factors Can Influence Long-Term Risk and Returns</a:t>
            </a:r>
            <a:r>
              <a:rPr lang="en-US" dirty="0"/>
              <a:t/>
            </a:r>
            <a:br>
              <a:rPr lang="en-US" dirty="0"/>
            </a:br>
            <a:r>
              <a:rPr lang="en-US" sz="1600" dirty="0">
                <a:solidFill>
                  <a:schemeClr val="accent2"/>
                </a:solidFill>
              </a:rPr>
              <a:t>Changing nature of valuations requires broader information set to understand risk</a:t>
            </a:r>
            <a:r>
              <a:rPr lang="en-US" dirty="0"/>
              <a:t/>
            </a:r>
            <a:br>
              <a:rPr lang="en-US" dirty="0"/>
            </a:br>
            <a:r>
              <a:rPr lang="en-US" dirty="0"/>
              <a:t/>
            </a:r>
            <a:br>
              <a:rPr lang="en-US" dirty="0"/>
            </a:br>
            <a:endParaRPr lang="en-US" sz="1600" dirty="0">
              <a:solidFill>
                <a:schemeClr val="tx2"/>
              </a:solidFill>
            </a:endParaRPr>
          </a:p>
        </p:txBody>
      </p:sp>
      <p:sp>
        <p:nvSpPr>
          <p:cNvPr id="9" name="TextBox 8"/>
          <p:cNvSpPr txBox="1"/>
          <p:nvPr/>
        </p:nvSpPr>
        <p:spPr>
          <a:xfrm>
            <a:off x="1955083" y="5912102"/>
            <a:ext cx="6768059"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srgbClr val="000000"/>
                </a:solidFill>
                <a:effectLst/>
                <a:uLnTx/>
                <a:uFillTx/>
                <a:latin typeface="Arial"/>
                <a:ea typeface="+mn-ea"/>
                <a:cs typeface="+mn-cs"/>
              </a:rPr>
              <a:t>Source: </a:t>
            </a:r>
            <a:r>
              <a:rPr kumimoji="0" lang="en-US" sz="900" b="0" i="0" u="none" strike="noStrike" kern="1200" cap="none" spc="0" normalizeH="0" baseline="0" noProof="0" dirty="0">
                <a:ln>
                  <a:noFill/>
                </a:ln>
                <a:solidFill>
                  <a:srgbClr val="000000"/>
                </a:solidFill>
                <a:effectLst/>
                <a:uLnTx/>
                <a:uFillTx/>
                <a:latin typeface="Arial"/>
                <a:ea typeface="+mn-ea"/>
                <a:cs typeface="+mn-cs"/>
              </a:rPr>
              <a:t>Ocean Tomo, </a:t>
            </a:r>
            <a:r>
              <a:rPr kumimoji="0" lang="en-US" sz="900" b="0" i="1" u="none" strike="noStrike" kern="1200" cap="none" spc="0" normalizeH="0" baseline="0" noProof="0" dirty="0">
                <a:ln>
                  <a:noFill/>
                </a:ln>
                <a:solidFill>
                  <a:srgbClr val="000000"/>
                </a:solidFill>
                <a:effectLst/>
                <a:uLnTx/>
                <a:uFillTx/>
                <a:latin typeface="Arial"/>
                <a:ea typeface="+mn-ea"/>
                <a:cs typeface="+mn-cs"/>
              </a:rPr>
              <a:t>Ocean Tomo’s Intangible Asset Market Value Study, </a:t>
            </a:r>
            <a:r>
              <a:rPr kumimoji="0" lang="en-US" sz="900" b="0" i="0" u="none" strike="noStrike" kern="1200" cap="none" spc="0" normalizeH="0" baseline="0" noProof="0" dirty="0">
                <a:ln>
                  <a:noFill/>
                </a:ln>
                <a:solidFill>
                  <a:srgbClr val="000000"/>
                </a:solidFill>
                <a:effectLst/>
                <a:uLnTx/>
                <a:uFillTx/>
                <a:latin typeface="Arial"/>
                <a:ea typeface="+mn-ea"/>
                <a:cs typeface="+mn-cs"/>
              </a:rPr>
              <a:t>September 2017. </a:t>
            </a:r>
            <a:r>
              <a:rPr kumimoji="0" lang="en-US" sz="900" b="0" i="1" u="none" strike="noStrike" kern="1200" cap="none" spc="0" normalizeH="0" baseline="0" noProof="0" dirty="0">
                <a:ln>
                  <a:noFill/>
                </a:ln>
                <a:solidFill>
                  <a:srgbClr val="000000"/>
                </a:solidFill>
                <a:effectLst/>
                <a:uLnTx/>
                <a:uFillTx/>
                <a:latin typeface="Arial"/>
                <a:ea typeface="+mn-ea"/>
                <a:cs typeface="+mn-cs"/>
              </a:rPr>
              <a:t> </a:t>
            </a:r>
          </a:p>
        </p:txBody>
      </p:sp>
      <p:sp>
        <p:nvSpPr>
          <p:cNvPr id="13" name="Slide Number Placeholder 12"/>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8D0AE6-4AE6-4779-BE7F-CFF1D1A5C4B6}" type="slidenum">
              <a:rPr kumimoji="0" lang="en-US" sz="800" b="0" i="0" u="none" strike="noStrike" kern="1200" cap="none" spc="0" normalizeH="0" baseline="0" noProof="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8" name="Date Placeholder 1"/>
          <p:cNvSpPr>
            <a:spLocks noGrp="1"/>
          </p:cNvSpPr>
          <p:nvPr>
            <p:ph type="dt" sz="half" idx="2"/>
          </p:nvPr>
        </p:nvSpPr>
        <p:spPr>
          <a:xfrm>
            <a:off x="5285317" y="6464300"/>
            <a:ext cx="1621367" cy="228600"/>
          </a:xfrm>
          <a:prstGeom prst="rect">
            <a:avLst/>
          </a:prstGeom>
        </p:spPr>
        <p:txBody>
          <a:bodyPr vert="horz" lIns="0" tIns="0" rIns="0" bIns="0" rtlCol="0" anchor="t" anchorCtr="0"/>
          <a:lstStyle>
            <a:defPPr>
              <a:defRPr lang="en-US"/>
            </a:defPPr>
            <a:lvl1pPr marL="0" algn="l" defTabSz="914400" rtl="0" eaLnBrk="1" fontAlgn="auto" latinLnBrk="0" hangingPunct="1">
              <a:spcBef>
                <a:spcPts val="0"/>
              </a:spcBef>
              <a:spcAft>
                <a:spcPts val="0"/>
              </a:spcAft>
              <a:defRPr sz="800" kern="1200" cap="all" dirty="0">
                <a:solidFill>
                  <a:schemeClr val="tx1"/>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D000C0F-AE6E-442B-80EE-F981153C5CE2}" type="datetime1">
              <a:rPr kumimoji="0" lang="en-US" sz="800" b="0" i="0" u="none" strike="noStrike" kern="1200" cap="all"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10/3/2019</a:t>
            </a:fld>
            <a:endParaRPr kumimoji="0" lang="en-US" sz="800" b="0" i="0" u="none" strike="noStrike" kern="1200" cap="all" spc="0" normalizeH="0" baseline="0" noProof="0" dirty="0">
              <a:ln>
                <a:noFill/>
              </a:ln>
              <a:solidFill>
                <a:srgbClr val="000000"/>
              </a:solidFill>
              <a:effectLst/>
              <a:uLnTx/>
              <a:uFillTx/>
              <a:latin typeface="Arial"/>
              <a:ea typeface="+mn-ea"/>
              <a:cs typeface="+mn-cs"/>
            </a:endParaRPr>
          </a:p>
        </p:txBody>
      </p:sp>
      <p:sp>
        <p:nvSpPr>
          <p:cNvPr id="4" name="TextBox 3"/>
          <p:cNvSpPr txBox="1"/>
          <p:nvPr/>
        </p:nvSpPr>
        <p:spPr>
          <a:xfrm>
            <a:off x="7580718" y="1442797"/>
            <a:ext cx="4464978" cy="46474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Intangibles, such as intellectual capital, brand value, customer loyalty are increasing components of corporate valuations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Investors are exposed to risks from relatively infrequent, but high impact ESG-related events (e.g. safety incidents, ethics scandals, natural resource shortages)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ESG factors can give forward looking insight into performance and risk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304" y="1178249"/>
            <a:ext cx="7192482" cy="4165600"/>
          </a:xfrm>
          <a:prstGeom prst="rect">
            <a:avLst/>
          </a:prstGeom>
        </p:spPr>
      </p:pic>
      <p:sp>
        <p:nvSpPr>
          <p:cNvPr id="10" name="Footer Placeholder 4"/>
          <p:cNvSpPr>
            <a:spLocks noGrp="1"/>
          </p:cNvSpPr>
          <p:nvPr>
            <p:ph type="ftr" sz="quarter" idx="3"/>
          </p:nvPr>
        </p:nvSpPr>
        <p:spPr>
          <a:xfrm>
            <a:off x="9020098" y="6464301"/>
            <a:ext cx="1427769" cy="140203"/>
          </a:xfrm>
          <a:prstGeom prst="rect">
            <a:avLst/>
          </a:prstGeom>
        </p:spPr>
        <p:txBody>
          <a:bodyPr vert="horz" lIns="0" tIns="0" rIns="0" bIns="0" rtlCol="0" anchor="t" anchorCtr="0"/>
          <a:lstStyle>
            <a:defPPr>
              <a:defRPr lang="en-US"/>
            </a:defPPr>
            <a:lvl1pPr marL="0" algn="r" defTabSz="914400" rtl="0" eaLnBrk="1" fontAlgn="auto" latinLnBrk="0" hangingPunct="1">
              <a:spcBef>
                <a:spcPts val="0"/>
              </a:spcBef>
              <a:spcAft>
                <a:spcPts val="0"/>
              </a:spcAft>
              <a:defRPr sz="800" kern="1200" cap="all" dirty="0">
                <a:solidFill>
                  <a:schemeClr val="tx1"/>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800" b="0" i="0" u="none" strike="noStrike" kern="1200" cap="all" spc="0" normalizeH="0" baseline="0" noProof="0">
                <a:ln>
                  <a:noFill/>
                </a:ln>
                <a:solidFill>
                  <a:prstClr val="black"/>
                </a:solidFill>
                <a:effectLst/>
                <a:uLnTx/>
                <a:uFillTx/>
                <a:latin typeface="Arial"/>
                <a:ea typeface="+mn-ea"/>
                <a:cs typeface="+mn-cs"/>
              </a:rPr>
              <a:t>© SASB</a:t>
            </a:r>
            <a:endParaRPr kumimoji="0" lang="en-US" sz="800" b="0" i="0" u="none" strike="noStrike" kern="1200" cap="all" spc="0" normalizeH="0" baseline="0" noProof="0" dirty="0">
              <a:ln>
                <a:noFill/>
              </a:ln>
              <a:solidFill>
                <a:srgbClr val="000000"/>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33732551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5" name="Straight Connector 21">
            <a:extLst>
              <a:ext uri="{FF2B5EF4-FFF2-40B4-BE49-F238E27FC236}">
                <a16:creationId xmlns:a16="http://schemas.microsoft.com/office/drawing/2014/main" xmlns="" id="{99AE2756-0FC4-4155-83E7-58AAAB63E75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065689"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xmlns="" id="{247AB924-1B87-43FC-B7C7-B112D5C51A0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A83991F0-2601-4CF1-BC2A-2E4F60981D5C}"/>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dirty="0">
                <a:solidFill>
                  <a:srgbClr val="FFFFFF"/>
                </a:solidFill>
              </a:rPr>
              <a:t>Discussions are Continuing… </a:t>
            </a:r>
          </a:p>
        </p:txBody>
      </p:sp>
      <p:pic>
        <p:nvPicPr>
          <p:cNvPr id="5" name="Picture 4">
            <a:extLst>
              <a:ext uri="{FF2B5EF4-FFF2-40B4-BE49-F238E27FC236}">
                <a16:creationId xmlns:a16="http://schemas.microsoft.com/office/drawing/2014/main" xmlns="" id="{3C0E3305-999A-4BF3-9C99-D53809DED83E}"/>
              </a:ext>
            </a:extLst>
          </p:cNvPr>
          <p:cNvPicPr>
            <a:picLocks noChangeAspect="1"/>
          </p:cNvPicPr>
          <p:nvPr/>
        </p:nvPicPr>
        <p:blipFill>
          <a:blip r:embed="rId2"/>
          <a:stretch>
            <a:fillRect/>
          </a:stretch>
        </p:blipFill>
        <p:spPr>
          <a:xfrm>
            <a:off x="320040" y="593745"/>
            <a:ext cx="3425609" cy="3425609"/>
          </a:xfrm>
          <a:prstGeom prst="rect">
            <a:avLst/>
          </a:prstGeom>
        </p:spPr>
      </p:pic>
      <p:pic>
        <p:nvPicPr>
          <p:cNvPr id="4" name="Content Placeholder 3">
            <a:extLst>
              <a:ext uri="{FF2B5EF4-FFF2-40B4-BE49-F238E27FC236}">
                <a16:creationId xmlns:a16="http://schemas.microsoft.com/office/drawing/2014/main" xmlns="" id="{998A67A5-C5B7-4CBF-80D6-5E4BA6B8333E}"/>
              </a:ext>
            </a:extLst>
          </p:cNvPr>
          <p:cNvPicPr>
            <a:picLocks noGrp="1" noChangeAspect="1"/>
          </p:cNvPicPr>
          <p:nvPr>
            <p:ph idx="1"/>
          </p:nvPr>
        </p:nvPicPr>
        <p:blipFill>
          <a:blip r:embed="rId3"/>
          <a:stretch>
            <a:fillRect/>
          </a:stretch>
        </p:blipFill>
        <p:spPr>
          <a:xfrm>
            <a:off x="4385729" y="589887"/>
            <a:ext cx="3433324" cy="3433324"/>
          </a:xfrm>
          <a:prstGeom prst="rect">
            <a:avLst/>
          </a:prstGeom>
        </p:spPr>
      </p:pic>
      <p:cxnSp>
        <p:nvCxnSpPr>
          <p:cNvPr id="26" name="Straight Connector 25">
            <a:extLst>
              <a:ext uri="{FF2B5EF4-FFF2-40B4-BE49-F238E27FC236}">
                <a16:creationId xmlns:a16="http://schemas.microsoft.com/office/drawing/2014/main" xmlns="" id="{818DC98F-4057-4645-B948-F604F39A9CF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1534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xmlns="" id="{642EE2CD-5B59-41D4-8119-2E528237ED0F}"/>
              </a:ext>
            </a:extLst>
          </p:cNvPr>
          <p:cNvPicPr>
            <a:picLocks noChangeAspect="1"/>
          </p:cNvPicPr>
          <p:nvPr/>
        </p:nvPicPr>
        <p:blipFill>
          <a:blip r:embed="rId4"/>
          <a:stretch>
            <a:fillRect/>
          </a:stretch>
        </p:blipFill>
        <p:spPr>
          <a:xfrm>
            <a:off x="8449725" y="616905"/>
            <a:ext cx="3423916" cy="3423916"/>
          </a:xfrm>
          <a:prstGeom prst="rect">
            <a:avLst/>
          </a:prstGeom>
        </p:spPr>
      </p:pic>
      <p:cxnSp>
        <p:nvCxnSpPr>
          <p:cNvPr id="28" name="Straight Connector 27">
            <a:extLst>
              <a:ext uri="{FF2B5EF4-FFF2-40B4-BE49-F238E27FC236}">
                <a16:creationId xmlns:a16="http://schemas.microsoft.com/office/drawing/2014/main" xmlns="" id="{DAD2B705-4A9B-408D-AA80-4F41045E09D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29177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ED77C23-509D-4AA2-91B1-47BC028BC7A6}"/>
              </a:ext>
            </a:extLst>
          </p:cNvPr>
          <p:cNvPicPr>
            <a:picLocks noChangeAspect="1"/>
          </p:cNvPicPr>
          <p:nvPr/>
        </p:nvPicPr>
        <p:blipFill>
          <a:blip r:embed="rId2"/>
          <a:stretch>
            <a:fillRect/>
          </a:stretch>
        </p:blipFill>
        <p:spPr>
          <a:xfrm>
            <a:off x="925540" y="0"/>
            <a:ext cx="10929081" cy="6858000"/>
          </a:xfrm>
          <a:prstGeom prst="rect">
            <a:avLst/>
          </a:prstGeom>
        </p:spPr>
      </p:pic>
    </p:spTree>
    <p:extLst>
      <p:ext uri="{BB962C8B-B14F-4D97-AF65-F5344CB8AC3E}">
        <p14:creationId xmlns:p14="http://schemas.microsoft.com/office/powerpoint/2010/main" val="4794168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4B6949-31CC-414A-9608-C9140C962B4B}"/>
              </a:ext>
            </a:extLst>
          </p:cNvPr>
          <p:cNvSpPr>
            <a:spLocks noGrp="1"/>
          </p:cNvSpPr>
          <p:nvPr>
            <p:ph type="title"/>
          </p:nvPr>
        </p:nvSpPr>
        <p:spPr/>
        <p:txBody>
          <a:bodyPr/>
          <a:lstStyle/>
          <a:p>
            <a:r>
              <a:rPr lang="en-US" dirty="0"/>
              <a:t>Increasing Number of ESG Funds</a:t>
            </a:r>
          </a:p>
        </p:txBody>
      </p:sp>
      <p:pic>
        <p:nvPicPr>
          <p:cNvPr id="4" name="Content Placeholder 3">
            <a:extLst>
              <a:ext uri="{FF2B5EF4-FFF2-40B4-BE49-F238E27FC236}">
                <a16:creationId xmlns:a16="http://schemas.microsoft.com/office/drawing/2014/main" xmlns="" id="{374AD684-DF4F-45BB-8489-9B8C7D8357C4}"/>
              </a:ext>
            </a:extLst>
          </p:cNvPr>
          <p:cNvPicPr>
            <a:picLocks noGrp="1" noChangeAspect="1"/>
          </p:cNvPicPr>
          <p:nvPr>
            <p:ph idx="1"/>
          </p:nvPr>
        </p:nvPicPr>
        <p:blipFill>
          <a:blip r:embed="rId2"/>
          <a:stretch>
            <a:fillRect/>
          </a:stretch>
        </p:blipFill>
        <p:spPr>
          <a:xfrm>
            <a:off x="1462197" y="1537759"/>
            <a:ext cx="9411544" cy="5120640"/>
          </a:xfrm>
          <a:prstGeom prst="rect">
            <a:avLst/>
          </a:prstGeom>
        </p:spPr>
      </p:pic>
    </p:spTree>
    <p:extLst>
      <p:ext uri="{BB962C8B-B14F-4D97-AF65-F5344CB8AC3E}">
        <p14:creationId xmlns:p14="http://schemas.microsoft.com/office/powerpoint/2010/main" val="18100558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56C20283-73E0-40EC-8AD8-057F581F64C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28">
            <a:extLst>
              <a:ext uri="{FF2B5EF4-FFF2-40B4-BE49-F238E27FC236}">
                <a16:creationId xmlns:a16="http://schemas.microsoft.com/office/drawing/2014/main" xmlns="" id="{3FCC729B-E528-40C3-82D3-BA4375575E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26">
            <a:extLst>
              <a:ext uri="{FF2B5EF4-FFF2-40B4-BE49-F238E27FC236}">
                <a16:creationId xmlns:a16="http://schemas.microsoft.com/office/drawing/2014/main" xmlns="" id="{58F1FB8D-1842-4A04-998D-6CF047AB27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xmlns="" id="{32BF8282-16A6-456B-B448-8A6D4F6AB057}"/>
              </a:ext>
            </a:extLst>
          </p:cNvPr>
          <p:cNvSpPr>
            <a:spLocks noGrp="1"/>
          </p:cNvSpPr>
          <p:nvPr>
            <p:ph type="title"/>
          </p:nvPr>
        </p:nvSpPr>
        <p:spPr>
          <a:xfrm>
            <a:off x="4384039" y="365125"/>
            <a:ext cx="7164493" cy="1325563"/>
          </a:xfrm>
        </p:spPr>
        <p:txBody>
          <a:bodyPr>
            <a:normAutofit fontScale="90000"/>
          </a:bodyPr>
          <a:lstStyle/>
          <a:p>
            <a:r>
              <a:rPr lang="en-US" dirty="0">
                <a:latin typeface="+mn-lt"/>
              </a:rPr>
              <a:t>Why YOU Might Care, Personally </a:t>
            </a:r>
            <a:br>
              <a:rPr lang="en-US" dirty="0">
                <a:latin typeface="+mn-lt"/>
              </a:rPr>
            </a:br>
            <a:r>
              <a:rPr lang="en-US" dirty="0">
                <a:latin typeface="+mn-lt"/>
              </a:rPr>
              <a:t>(not investment advice)</a:t>
            </a:r>
          </a:p>
        </p:txBody>
      </p:sp>
      <p:pic>
        <p:nvPicPr>
          <p:cNvPr id="2" name="Picture 1">
            <a:extLst>
              <a:ext uri="{FF2B5EF4-FFF2-40B4-BE49-F238E27FC236}">
                <a16:creationId xmlns:a16="http://schemas.microsoft.com/office/drawing/2014/main" xmlns="" id="{278B1F68-8B78-4580-A87C-C173B6310C01}"/>
              </a:ext>
            </a:extLst>
          </p:cNvPr>
          <p:cNvPicPr>
            <a:picLocks noChangeAspect="1"/>
          </p:cNvPicPr>
          <p:nvPr/>
        </p:nvPicPr>
        <p:blipFill>
          <a:blip r:embed="rId2"/>
          <a:stretch>
            <a:fillRect/>
          </a:stretch>
        </p:blipFill>
        <p:spPr>
          <a:xfrm>
            <a:off x="480060" y="2288850"/>
            <a:ext cx="3425957" cy="2279818"/>
          </a:xfrm>
          <a:prstGeom prst="rect">
            <a:avLst/>
          </a:prstGeom>
        </p:spPr>
      </p:pic>
      <p:sp>
        <p:nvSpPr>
          <p:cNvPr id="6" name="Content Placeholder 5">
            <a:extLst>
              <a:ext uri="{FF2B5EF4-FFF2-40B4-BE49-F238E27FC236}">
                <a16:creationId xmlns:a16="http://schemas.microsoft.com/office/drawing/2014/main" xmlns="" id="{47D8C373-9585-4B50-82B1-B3973E74E26B}"/>
              </a:ext>
            </a:extLst>
          </p:cNvPr>
          <p:cNvSpPr>
            <a:spLocks noGrp="1"/>
          </p:cNvSpPr>
          <p:nvPr>
            <p:ph idx="1"/>
          </p:nvPr>
        </p:nvSpPr>
        <p:spPr>
          <a:xfrm>
            <a:off x="4387515" y="1524001"/>
            <a:ext cx="7161017" cy="5071532"/>
          </a:xfrm>
        </p:spPr>
        <p:txBody>
          <a:bodyPr>
            <a:normAutofit/>
          </a:bodyPr>
          <a:lstStyle/>
          <a:p>
            <a:endParaRPr lang="en-US" sz="2000" dirty="0"/>
          </a:p>
          <a:p>
            <a:r>
              <a:rPr lang="en-US" sz="2400" dirty="0"/>
              <a:t>The S&amp;P 500 ESG is the sustainable alternative to a most iconic and widely used benchmark. </a:t>
            </a:r>
          </a:p>
          <a:p>
            <a:r>
              <a:rPr lang="en-US" sz="2400" dirty="0"/>
              <a:t>So for the first time ever, investors who use the S&amp;P 500 can actually switch to this version and make good on their ESG values without compromising their investment objectives. </a:t>
            </a:r>
          </a:p>
          <a:p>
            <a:r>
              <a:rPr lang="en-US" sz="2400" dirty="0"/>
              <a:t>By mirroring the risk and return profile of the S&amp;P 500, we’re really dispelling the myth of an ESG performance tradeoff and allowing investors to integrate ESG into the core of their portfolios at very little cost in terms of low tracking error and with comparable returns.</a:t>
            </a:r>
          </a:p>
        </p:txBody>
      </p:sp>
      <p:sp>
        <p:nvSpPr>
          <p:cNvPr id="4" name="Date Placeholder 3">
            <a:extLst>
              <a:ext uri="{FF2B5EF4-FFF2-40B4-BE49-F238E27FC236}">
                <a16:creationId xmlns:a16="http://schemas.microsoft.com/office/drawing/2014/main" xmlns="" id="{92B0B74B-B660-47E0-B49B-9FB42C7B2BB6}"/>
              </a:ext>
            </a:extLst>
          </p:cNvPr>
          <p:cNvSpPr>
            <a:spLocks noGrp="1"/>
          </p:cNvSpPr>
          <p:nvPr>
            <p:ph type="dt" sz="half" idx="10"/>
          </p:nvPr>
        </p:nvSpPr>
        <p:spPr>
          <a:xfrm>
            <a:off x="838200" y="6356350"/>
            <a:ext cx="2743200"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74154CAE-BC5B-F348-A389-121074064FDE}" type="datetime1">
              <a:rPr kumimoji="0" lang="en-US" sz="1200" b="0" i="0" u="none" strike="noStrike" kern="1200" cap="none" spc="0" normalizeH="0" baseline="0" noProof="0">
                <a:ln>
                  <a:noFill/>
                </a:ln>
                <a:solidFill>
                  <a:prstClr val="black">
                    <a:alpha val="80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10/3/2019</a:t>
            </a:fld>
            <a:endParaRPr kumimoji="0" lang="en-US" sz="1200" b="0" i="0" u="none" strike="noStrike" kern="1200" cap="none" spc="0" normalizeH="0" baseline="0" noProof="0">
              <a:ln>
                <a:noFill/>
              </a:ln>
              <a:solidFill>
                <a:prstClr val="black">
                  <a:alpha val="8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7823095"/>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429D32-9853-470E-A29B-C91A308EFE49}"/>
              </a:ext>
            </a:extLst>
          </p:cNvPr>
          <p:cNvSpPr>
            <a:spLocks noGrp="1"/>
          </p:cNvSpPr>
          <p:nvPr>
            <p:ph type="title"/>
          </p:nvPr>
        </p:nvSpPr>
        <p:spPr>
          <a:xfrm>
            <a:off x="655320" y="365125"/>
            <a:ext cx="5120114" cy="1692794"/>
          </a:xfrm>
        </p:spPr>
        <p:txBody>
          <a:bodyPr>
            <a:normAutofit/>
          </a:bodyPr>
          <a:lstStyle/>
          <a:p>
            <a:r>
              <a:rPr lang="en-US">
                <a:latin typeface="+mn-lt"/>
              </a:rPr>
              <a:t>The Elephant in the Room…</a:t>
            </a:r>
            <a:endParaRPr lang="en-US" dirty="0">
              <a:latin typeface="+mn-lt"/>
            </a:endParaRPr>
          </a:p>
        </p:txBody>
      </p:sp>
      <p:cxnSp>
        <p:nvCxnSpPr>
          <p:cNvPr id="11" name="Straight Arrow Connector 10">
            <a:extLst>
              <a:ext uri="{FF2B5EF4-FFF2-40B4-BE49-F238E27FC236}">
                <a16:creationId xmlns:a16="http://schemas.microsoft.com/office/drawing/2014/main" xmlns="" id="{E4A809D5-3600-46D4-A466-67F2349A54F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 name="Content Placeholder 5">
            <a:extLst>
              <a:ext uri="{FF2B5EF4-FFF2-40B4-BE49-F238E27FC236}">
                <a16:creationId xmlns:a16="http://schemas.microsoft.com/office/drawing/2014/main" xmlns="" id="{1B798D66-9802-4599-943A-437CDF863E9E}"/>
              </a:ext>
            </a:extLst>
          </p:cNvPr>
          <p:cNvSpPr>
            <a:spLocks noGrp="1"/>
          </p:cNvSpPr>
          <p:nvPr>
            <p:ph idx="1"/>
          </p:nvPr>
        </p:nvSpPr>
        <p:spPr>
          <a:xfrm>
            <a:off x="655321" y="2575033"/>
            <a:ext cx="5981223" cy="4097217"/>
          </a:xfrm>
        </p:spPr>
        <p:txBody>
          <a:bodyPr>
            <a:normAutofit lnSpcReduction="10000"/>
          </a:bodyPr>
          <a:lstStyle/>
          <a:p>
            <a:pPr marL="0" indent="0">
              <a:buNone/>
            </a:pPr>
            <a:endParaRPr lang="en-US" sz="1800" dirty="0"/>
          </a:p>
          <a:p>
            <a:pPr marL="0" indent="0">
              <a:buNone/>
            </a:pPr>
            <a:endParaRPr lang="en-US" dirty="0"/>
          </a:p>
          <a:p>
            <a:pPr marL="0" indent="0">
              <a:buNone/>
            </a:pPr>
            <a:endParaRPr lang="en-US" i="1" dirty="0"/>
          </a:p>
          <a:p>
            <a:pPr marL="0" indent="0">
              <a:buNone/>
            </a:pPr>
            <a:r>
              <a:rPr lang="en-US" sz="3200" i="1" dirty="0"/>
              <a:t>If that important to company evaluation and valuation, should the information be subject to some form of management certification and/or some form of  third-party verification?</a:t>
            </a:r>
          </a:p>
        </p:txBody>
      </p:sp>
      <p:pic>
        <p:nvPicPr>
          <p:cNvPr id="3" name="Picture 2">
            <a:extLst>
              <a:ext uri="{FF2B5EF4-FFF2-40B4-BE49-F238E27FC236}">
                <a16:creationId xmlns:a16="http://schemas.microsoft.com/office/drawing/2014/main" xmlns="" id="{24DAF68D-1C78-4791-BAA4-0D64AB54978A}"/>
              </a:ext>
            </a:extLst>
          </p:cNvPr>
          <p:cNvPicPr>
            <a:picLocks noChangeAspect="1"/>
          </p:cNvPicPr>
          <p:nvPr/>
        </p:nvPicPr>
        <p:blipFill rotWithShape="1">
          <a:blip r:embed="rId2"/>
          <a:srcRect l="17036" r="16683" b="-2"/>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pic>
        <p:nvPicPr>
          <p:cNvPr id="4" name="Picture 3">
            <a:extLst>
              <a:ext uri="{FF2B5EF4-FFF2-40B4-BE49-F238E27FC236}">
                <a16:creationId xmlns:a16="http://schemas.microsoft.com/office/drawing/2014/main" xmlns="" id="{061494E5-A9B0-44F9-8264-D3E1DDB85F73}"/>
              </a:ext>
            </a:extLst>
          </p:cNvPr>
          <p:cNvPicPr>
            <a:picLocks noChangeAspect="1"/>
          </p:cNvPicPr>
          <p:nvPr/>
        </p:nvPicPr>
        <p:blipFill>
          <a:blip r:embed="rId3"/>
          <a:stretch>
            <a:fillRect/>
          </a:stretch>
        </p:blipFill>
        <p:spPr>
          <a:xfrm>
            <a:off x="4224057" y="1162256"/>
            <a:ext cx="4572000" cy="2567004"/>
          </a:xfrm>
          <a:prstGeom prst="rect">
            <a:avLst/>
          </a:prstGeom>
        </p:spPr>
      </p:pic>
    </p:spTree>
    <p:extLst>
      <p:ext uri="{BB962C8B-B14F-4D97-AF65-F5344CB8AC3E}">
        <p14:creationId xmlns:p14="http://schemas.microsoft.com/office/powerpoint/2010/main" val="23084501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27546" y="4572000"/>
            <a:ext cx="7058307" cy="1964266"/>
          </a:xfrm>
          <a:prstGeom prst="rect">
            <a:avLst/>
          </a:prstGeom>
          <a:solidFill>
            <a:srgbClr val="455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662C2C7C-F2F6-4F4D-A295-AD2C2B31EB45}"/>
              </a:ext>
            </a:extLst>
          </p:cNvPr>
          <p:cNvSpPr>
            <a:spLocks noGrp="1"/>
          </p:cNvSpPr>
          <p:nvPr>
            <p:ph type="title"/>
          </p:nvPr>
        </p:nvSpPr>
        <p:spPr>
          <a:xfrm>
            <a:off x="524256" y="4767072"/>
            <a:ext cx="6594189" cy="1625210"/>
          </a:xfrm>
        </p:spPr>
        <p:txBody>
          <a:bodyPr>
            <a:normAutofit/>
          </a:bodyPr>
          <a:lstStyle/>
          <a:p>
            <a:pPr algn="r"/>
            <a:r>
              <a:rPr lang="en-US">
                <a:solidFill>
                  <a:srgbClr val="FFFFFF"/>
                </a:solidFill>
                <a:latin typeface="+mn-lt"/>
              </a:rPr>
              <a:t>Some Companies Choosing Third Party ESG Assurance</a:t>
            </a:r>
          </a:p>
        </p:txBody>
      </p:sp>
      <p:pic>
        <p:nvPicPr>
          <p:cNvPr id="4" name="Picture 3">
            <a:extLst>
              <a:ext uri="{FF2B5EF4-FFF2-40B4-BE49-F238E27FC236}">
                <a16:creationId xmlns:a16="http://schemas.microsoft.com/office/drawing/2014/main" xmlns="" id="{BE1FFAF7-0337-406F-A864-D46BA4B2FFB4}"/>
              </a:ext>
            </a:extLst>
          </p:cNvPr>
          <p:cNvPicPr>
            <a:picLocks noChangeAspect="1"/>
          </p:cNvPicPr>
          <p:nvPr/>
        </p:nvPicPr>
        <p:blipFill rotWithShape="1">
          <a:blip r:embed="rId2"/>
          <a:srcRect r="3337"/>
          <a:stretch/>
        </p:blipFill>
        <p:spPr>
          <a:xfrm>
            <a:off x="327547" y="321733"/>
            <a:ext cx="7058306" cy="4107392"/>
          </a:xfrm>
          <a:prstGeom prst="rect">
            <a:avLst/>
          </a:prstGeom>
        </p:spPr>
      </p:pic>
      <p:sp>
        <p:nvSpPr>
          <p:cNvPr id="11" name="Rectangle 10">
            <a:extLst>
              <a:ext uri="{FF2B5EF4-FFF2-40B4-BE49-F238E27FC236}">
                <a16:creationId xmlns:a16="http://schemas.microsoft.com/office/drawing/2014/main" xmlns=""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xmlns="" id="{70263600-1900-4C5B-930D-95398B42EBA5}"/>
              </a:ext>
            </a:extLst>
          </p:cNvPr>
          <p:cNvSpPr>
            <a:spLocks noGrp="1"/>
          </p:cNvSpPr>
          <p:nvPr>
            <p:ph idx="1"/>
          </p:nvPr>
        </p:nvSpPr>
        <p:spPr>
          <a:xfrm>
            <a:off x="8029319" y="917725"/>
            <a:ext cx="3424739" cy="4852362"/>
          </a:xfrm>
        </p:spPr>
        <p:txBody>
          <a:bodyPr anchor="ctr">
            <a:normAutofit/>
          </a:bodyPr>
          <a:lstStyle/>
          <a:p>
            <a:r>
              <a:rPr lang="en-US" sz="3200" dirty="0">
                <a:solidFill>
                  <a:srgbClr val="FFFFFF"/>
                </a:solidFill>
              </a:rPr>
              <a:t>Walgreens Boots</a:t>
            </a:r>
          </a:p>
          <a:p>
            <a:r>
              <a:rPr lang="en-US" sz="3200" dirty="0" err="1">
                <a:solidFill>
                  <a:srgbClr val="FFFFFF"/>
                </a:solidFill>
              </a:rPr>
              <a:t>SalesForce</a:t>
            </a:r>
            <a:endParaRPr lang="en-US" sz="3200" dirty="0">
              <a:solidFill>
                <a:srgbClr val="FFFFFF"/>
              </a:solidFill>
            </a:endParaRPr>
          </a:p>
          <a:p>
            <a:r>
              <a:rPr lang="en-US" sz="3200" dirty="0">
                <a:solidFill>
                  <a:srgbClr val="FFFFFF"/>
                </a:solidFill>
              </a:rPr>
              <a:t>Vornado </a:t>
            </a:r>
          </a:p>
          <a:p>
            <a:r>
              <a:rPr lang="en-US" sz="3200" dirty="0">
                <a:solidFill>
                  <a:srgbClr val="FFFFFF"/>
                </a:solidFill>
              </a:rPr>
              <a:t>Suncor</a:t>
            </a:r>
          </a:p>
          <a:p>
            <a:r>
              <a:rPr lang="en-US" sz="3200" dirty="0">
                <a:solidFill>
                  <a:srgbClr val="FFFFFF"/>
                </a:solidFill>
              </a:rPr>
              <a:t>Southern Company</a:t>
            </a:r>
          </a:p>
          <a:p>
            <a:r>
              <a:rPr lang="en-US" sz="3200" dirty="0">
                <a:solidFill>
                  <a:srgbClr val="FFFFFF"/>
                </a:solidFill>
              </a:rPr>
              <a:t>Etsy</a:t>
            </a:r>
          </a:p>
          <a:p>
            <a:r>
              <a:rPr lang="en-US" sz="3200" dirty="0">
                <a:solidFill>
                  <a:srgbClr val="FFFFFF"/>
                </a:solidFill>
              </a:rPr>
              <a:t>Walmart</a:t>
            </a:r>
          </a:p>
          <a:p>
            <a:endParaRPr lang="en-US" sz="2000" dirty="0">
              <a:solidFill>
                <a:srgbClr val="FFFFFF"/>
              </a:solidFill>
            </a:endParaRPr>
          </a:p>
        </p:txBody>
      </p:sp>
    </p:spTree>
    <p:extLst>
      <p:ext uri="{BB962C8B-B14F-4D97-AF65-F5344CB8AC3E}">
        <p14:creationId xmlns:p14="http://schemas.microsoft.com/office/powerpoint/2010/main" val="1118204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5DD756D-8E00-49DC-ABD9-B6E0351E25E4}"/>
              </a:ext>
            </a:extLst>
          </p:cNvPr>
          <p:cNvPicPr>
            <a:picLocks noChangeAspect="1"/>
          </p:cNvPicPr>
          <p:nvPr/>
        </p:nvPicPr>
        <p:blipFill>
          <a:blip r:embed="rId2"/>
          <a:stretch>
            <a:fillRect/>
          </a:stretch>
        </p:blipFill>
        <p:spPr>
          <a:xfrm>
            <a:off x="4286250" y="323850"/>
            <a:ext cx="3619500" cy="6210300"/>
          </a:xfrm>
          <a:prstGeom prst="rect">
            <a:avLst/>
          </a:prstGeom>
        </p:spPr>
      </p:pic>
    </p:spTree>
    <p:extLst>
      <p:ext uri="{BB962C8B-B14F-4D97-AF65-F5344CB8AC3E}">
        <p14:creationId xmlns:p14="http://schemas.microsoft.com/office/powerpoint/2010/main" val="13216799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27546" y="4572000"/>
            <a:ext cx="7058307" cy="1964266"/>
          </a:xfrm>
          <a:prstGeom prst="rect">
            <a:avLst/>
          </a:prstGeom>
          <a:solidFill>
            <a:srgbClr val="3E4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488DBBAF-E68E-44FB-BB88-03908C803635}"/>
              </a:ext>
            </a:extLst>
          </p:cNvPr>
          <p:cNvSpPr>
            <a:spLocks noGrp="1"/>
          </p:cNvSpPr>
          <p:nvPr>
            <p:ph type="title"/>
          </p:nvPr>
        </p:nvSpPr>
        <p:spPr>
          <a:xfrm>
            <a:off x="524256" y="4767072"/>
            <a:ext cx="6594189" cy="1625210"/>
          </a:xfrm>
        </p:spPr>
        <p:txBody>
          <a:bodyPr>
            <a:normAutofit/>
          </a:bodyPr>
          <a:lstStyle/>
          <a:p>
            <a:pPr algn="r"/>
            <a:r>
              <a:rPr lang="en-US">
                <a:solidFill>
                  <a:srgbClr val="FFFFFF"/>
                </a:solidFill>
                <a:latin typeface="+mn-lt"/>
              </a:rPr>
              <a:t>Your Future Work Force Values ESG Activity</a:t>
            </a:r>
          </a:p>
        </p:txBody>
      </p:sp>
      <p:pic>
        <p:nvPicPr>
          <p:cNvPr id="5" name="Picture 4">
            <a:extLst>
              <a:ext uri="{FF2B5EF4-FFF2-40B4-BE49-F238E27FC236}">
                <a16:creationId xmlns:a16="http://schemas.microsoft.com/office/drawing/2014/main" xmlns="" id="{66718ED5-684B-4DFE-B7D9-2A6FADE84CE2}"/>
              </a:ext>
            </a:extLst>
          </p:cNvPr>
          <p:cNvPicPr>
            <a:picLocks noChangeAspect="1"/>
          </p:cNvPicPr>
          <p:nvPr/>
        </p:nvPicPr>
        <p:blipFill rotWithShape="1">
          <a:blip r:embed="rId2"/>
          <a:srcRect l="36910" r="4662" b="-1"/>
          <a:stretch/>
        </p:blipFill>
        <p:spPr>
          <a:xfrm>
            <a:off x="327547" y="321733"/>
            <a:ext cx="7058306" cy="4107392"/>
          </a:xfrm>
          <a:prstGeom prst="rect">
            <a:avLst/>
          </a:prstGeom>
        </p:spPr>
      </p:pic>
      <p:sp>
        <p:nvSpPr>
          <p:cNvPr id="18" name="Rectangle 17">
            <a:extLst>
              <a:ext uri="{FF2B5EF4-FFF2-40B4-BE49-F238E27FC236}">
                <a16:creationId xmlns:a16="http://schemas.microsoft.com/office/drawing/2014/main" xmlns=""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xmlns="" id="{9D903403-C874-4C01-A869-17A0FEDC7676}"/>
              </a:ext>
            </a:extLst>
          </p:cNvPr>
          <p:cNvSpPr>
            <a:spLocks noGrp="1"/>
          </p:cNvSpPr>
          <p:nvPr>
            <p:ph idx="1"/>
          </p:nvPr>
        </p:nvSpPr>
        <p:spPr>
          <a:xfrm>
            <a:off x="8029319" y="917725"/>
            <a:ext cx="3424739" cy="4852362"/>
          </a:xfrm>
        </p:spPr>
        <p:txBody>
          <a:bodyPr anchor="ctr">
            <a:normAutofit/>
          </a:bodyPr>
          <a:lstStyle/>
          <a:p>
            <a:pPr marL="0" indent="0">
              <a:buNone/>
            </a:pPr>
            <a:r>
              <a:rPr lang="en-US" sz="3200" i="1" dirty="0">
                <a:solidFill>
                  <a:srgbClr val="FFFFFF"/>
                </a:solidFill>
              </a:rPr>
              <a:t>“Students want to see employers demonstrate a commitment to socially responsible business practices across all industries” </a:t>
            </a:r>
          </a:p>
          <a:p>
            <a:pPr marL="0" indent="0">
              <a:buNone/>
            </a:pPr>
            <a:r>
              <a:rPr lang="en-US" sz="3200" dirty="0">
                <a:solidFill>
                  <a:srgbClr val="FFFFFF"/>
                </a:solidFill>
              </a:rPr>
              <a:t>Wall Street Journal, May 2019</a:t>
            </a:r>
          </a:p>
        </p:txBody>
      </p:sp>
    </p:spTree>
    <p:extLst>
      <p:ext uri="{BB962C8B-B14F-4D97-AF65-F5344CB8AC3E}">
        <p14:creationId xmlns:p14="http://schemas.microsoft.com/office/powerpoint/2010/main" val="15043870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B589B9-CA1C-4637-BB93-613850505242}"/>
              </a:ext>
            </a:extLst>
          </p:cNvPr>
          <p:cNvSpPr>
            <a:spLocks noGrp="1"/>
          </p:cNvSpPr>
          <p:nvPr>
            <p:ph type="title"/>
          </p:nvPr>
        </p:nvSpPr>
        <p:spPr>
          <a:xfrm>
            <a:off x="609600" y="228600"/>
            <a:ext cx="10972800" cy="1264444"/>
          </a:xfrm>
        </p:spPr>
        <p:txBody>
          <a:bodyPr/>
          <a:lstStyle/>
          <a:p>
            <a:r>
              <a:rPr lang="en-US" sz="4000" dirty="0"/>
              <a:t/>
            </a:r>
            <a:br>
              <a:rPr lang="en-US" sz="4000" dirty="0"/>
            </a:br>
            <a:r>
              <a:rPr lang="en-US" sz="4000" dirty="0"/>
              <a:t>EU Directive on Disclosure of Non-Financial</a:t>
            </a:r>
            <a:br>
              <a:rPr lang="en-US" sz="4000" dirty="0"/>
            </a:br>
            <a:r>
              <a:rPr lang="en-US" sz="4000" dirty="0"/>
              <a:t/>
            </a:r>
            <a:br>
              <a:rPr lang="en-US" sz="4000" dirty="0"/>
            </a:br>
            <a:r>
              <a:rPr lang="en-US" sz="4000" dirty="0"/>
              <a:t>and Diversity Information </a:t>
            </a:r>
          </a:p>
        </p:txBody>
      </p:sp>
      <p:sp>
        <p:nvSpPr>
          <p:cNvPr id="3" name="Content Placeholder 2">
            <a:extLst>
              <a:ext uri="{FF2B5EF4-FFF2-40B4-BE49-F238E27FC236}">
                <a16:creationId xmlns:a16="http://schemas.microsoft.com/office/drawing/2014/main" xmlns="" id="{027C4AEB-EC79-4DC6-A891-FC169CB0669D}"/>
              </a:ext>
            </a:extLst>
          </p:cNvPr>
          <p:cNvSpPr>
            <a:spLocks noGrp="1"/>
          </p:cNvSpPr>
          <p:nvPr>
            <p:ph idx="1"/>
          </p:nvPr>
        </p:nvSpPr>
        <p:spPr>
          <a:xfrm>
            <a:off x="609600" y="1564480"/>
            <a:ext cx="10972800" cy="5064919"/>
          </a:xfrm>
        </p:spPr>
        <p:txBody>
          <a:bodyPr/>
          <a:lstStyle/>
          <a:p>
            <a:r>
              <a:rPr lang="en-US" dirty="0"/>
              <a:t>The Directive requires 6,000 large European companies to disclose information at least on environmental, social, and employee-related matters, as well as on the respect for human rights, anti-corruption, and bribery issues. These companies also have to disclose the diversity policy for their administrative, management, and supervisory boards. </a:t>
            </a:r>
          </a:p>
          <a:p>
            <a:r>
              <a:rPr lang="en-US" dirty="0"/>
              <a:t>This Directive represents the most significant EU legislative initiative in respect of such environmental, social and governance disclosure in nearly a decade and is likely to have a significant impact on the non-financial information (NFI) reporting</a:t>
            </a:r>
          </a:p>
          <a:p>
            <a:r>
              <a:rPr lang="en-US" dirty="0"/>
              <a:t>Large public-interest entities (PIEs) with an average of 500 or more employees will be required to disclose information on several non-financial matters, to the extent necessary for an understanding of the undertaking’s development, performance and position, and of the impact of its activities. </a:t>
            </a:r>
          </a:p>
          <a:p>
            <a:r>
              <a:rPr lang="en-US" dirty="0"/>
              <a:t>Taking note of this, information must be provided, at a minimum, on: </a:t>
            </a:r>
          </a:p>
          <a:p>
            <a:r>
              <a:rPr lang="en-US" sz="2000" b="1" dirty="0"/>
              <a:t>a. environmental matters </a:t>
            </a:r>
          </a:p>
          <a:p>
            <a:r>
              <a:rPr lang="en-US" sz="2000" b="1" dirty="0"/>
              <a:t>b. social and employee-related matters </a:t>
            </a:r>
          </a:p>
          <a:p>
            <a:r>
              <a:rPr lang="en-US" sz="2000" b="1" dirty="0"/>
              <a:t>c. respect for human rights </a:t>
            </a:r>
          </a:p>
          <a:p>
            <a:r>
              <a:rPr lang="en-US" sz="2000" b="1" dirty="0"/>
              <a:t>d. anti-corruption and bribery matters </a:t>
            </a:r>
          </a:p>
          <a:p>
            <a:r>
              <a:rPr lang="en-US" dirty="0"/>
              <a:t> </a:t>
            </a:r>
          </a:p>
        </p:txBody>
      </p:sp>
      <p:sp>
        <p:nvSpPr>
          <p:cNvPr id="4" name="Date Placeholder 3">
            <a:extLst>
              <a:ext uri="{FF2B5EF4-FFF2-40B4-BE49-F238E27FC236}">
                <a16:creationId xmlns:a16="http://schemas.microsoft.com/office/drawing/2014/main" xmlns="" id="{A76B2E14-18E8-482F-97D7-2B80FCA33818}"/>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4154CAE-BC5B-F348-A389-121074064FDE}" type="datetime1">
              <a:rPr kumimoji="0" lang="en-US" sz="800" b="0" i="0" u="none" strike="noStrike" kern="1200" cap="all"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10/3/2019</a:t>
            </a:fld>
            <a:endParaRPr kumimoji="0" lang="en-US" sz="800" b="0" i="0" u="none" strike="noStrike" kern="1200" cap="all" spc="0" normalizeH="0" baseline="0" noProof="0">
              <a:ln>
                <a:noFill/>
              </a:ln>
              <a:solidFill>
                <a:srgbClr val="000000"/>
              </a:solidFill>
              <a:effectLst/>
              <a:uLnTx/>
              <a:uFillTx/>
              <a:latin typeface="Arial"/>
              <a:ea typeface="+mn-ea"/>
              <a:cs typeface="+mn-cs"/>
            </a:endParaRPr>
          </a:p>
        </p:txBody>
      </p:sp>
      <p:pic>
        <p:nvPicPr>
          <p:cNvPr id="7" name="Picture 6">
            <a:extLst>
              <a:ext uri="{FF2B5EF4-FFF2-40B4-BE49-F238E27FC236}">
                <a16:creationId xmlns:a16="http://schemas.microsoft.com/office/drawing/2014/main" xmlns="" id="{99A26D66-0805-4BC5-9ADD-6A4DB1FF6B3A}"/>
              </a:ext>
            </a:extLst>
          </p:cNvPr>
          <p:cNvPicPr>
            <a:picLocks noChangeAspect="1"/>
          </p:cNvPicPr>
          <p:nvPr/>
        </p:nvPicPr>
        <p:blipFill>
          <a:blip r:embed="rId2"/>
          <a:stretch>
            <a:fillRect/>
          </a:stretch>
        </p:blipFill>
        <p:spPr>
          <a:xfrm>
            <a:off x="7403306" y="3886200"/>
            <a:ext cx="2857500" cy="2857500"/>
          </a:xfrm>
          <a:prstGeom prst="rect">
            <a:avLst/>
          </a:prstGeom>
        </p:spPr>
      </p:pic>
    </p:spTree>
    <p:extLst>
      <p:ext uri="{BB962C8B-B14F-4D97-AF65-F5344CB8AC3E}">
        <p14:creationId xmlns:p14="http://schemas.microsoft.com/office/powerpoint/2010/main" val="18620944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e Placeholder 11"/>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8CA2B38-7B0B-4F5B-81EE-7ECA4D2BAB7B}" type="datetime1">
              <a:rPr kumimoji="0" lang="en-US" sz="800" b="0" i="0" u="none" strike="noStrike" kern="1200" cap="all" spc="0" normalizeH="0" baseline="0" noProof="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10/3/2019</a:t>
            </a:fld>
            <a:endParaRPr kumimoji="0" lang="en-US" sz="800" b="0" i="0" u="none" strike="noStrike" kern="1200" cap="all" spc="0" normalizeH="0" baseline="0" noProof="0" dirty="0">
              <a:ln>
                <a:noFill/>
              </a:ln>
              <a:solidFill>
                <a:srgbClr val="000000"/>
              </a:solidFill>
              <a:effectLst/>
              <a:uLnTx/>
              <a:uFillTx/>
              <a:latin typeface="Arial"/>
              <a:ea typeface="+mn-ea"/>
              <a:cs typeface="+mn-cs"/>
            </a:endParaRPr>
          </a:p>
        </p:txBody>
      </p:sp>
      <p:sp>
        <p:nvSpPr>
          <p:cNvPr id="13" name="Footer Placeholder 12"/>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all" spc="0" normalizeH="0" baseline="0" noProof="0" dirty="0">
                <a:ln>
                  <a:noFill/>
                </a:ln>
                <a:solidFill>
                  <a:srgbClr val="000000"/>
                </a:solidFill>
                <a:effectLst/>
                <a:uLnTx/>
                <a:uFillTx/>
                <a:latin typeface="Arial"/>
                <a:ea typeface="+mn-ea"/>
                <a:cs typeface="+mn-cs"/>
              </a:rPr>
              <a:t>© SASB</a:t>
            </a:r>
          </a:p>
        </p:txBody>
      </p:sp>
      <p:sp>
        <p:nvSpPr>
          <p:cNvPr id="36" name="Slide Number Placeholder 35"/>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1A2200-0D14-442A-9019-362A45E8CD53}" type="slidenum">
              <a:rPr kumimoji="0" lang="en-US" sz="800" b="0" i="0" u="none" strike="noStrike" kern="1200" cap="none" spc="0" normalizeH="0" baseline="0" noProof="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721" name="Title 1"/>
          <p:cNvSpPr txBox="1">
            <a:spLocks/>
          </p:cNvSpPr>
          <p:nvPr/>
        </p:nvSpPr>
        <p:spPr bwMode="auto">
          <a:xfrm>
            <a:off x="1834896" y="219364"/>
            <a:ext cx="84568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457200" rtl="0" eaLnBrk="1" fontAlgn="base" hangingPunct="1">
              <a:lnSpc>
                <a:spcPts val="2600"/>
              </a:lnSpc>
              <a:spcBef>
                <a:spcPct val="0"/>
              </a:spcBef>
              <a:spcAft>
                <a:spcPct val="0"/>
              </a:spcAft>
              <a:defRPr sz="2000" b="1" kern="1200">
                <a:solidFill>
                  <a:schemeClr val="bg2"/>
                </a:solidFill>
                <a:latin typeface="Arial"/>
                <a:ea typeface="ＭＳ Ｐゴシック" pitchFamily="-106" charset="-128"/>
                <a:cs typeface="+mj-cs"/>
              </a:defRPr>
            </a:lvl1pPr>
            <a:lvl2pPr algn="l" defTabSz="457200" rtl="0" eaLnBrk="1" fontAlgn="base" hangingPunct="1">
              <a:lnSpc>
                <a:spcPts val="2600"/>
              </a:lnSpc>
              <a:spcBef>
                <a:spcPct val="0"/>
              </a:spcBef>
              <a:spcAft>
                <a:spcPct val="0"/>
              </a:spcAft>
              <a:defRPr sz="2400" b="1">
                <a:solidFill>
                  <a:schemeClr val="bg2"/>
                </a:solidFill>
                <a:latin typeface="Arial" charset="0"/>
                <a:ea typeface="ＭＳ Ｐゴシック" pitchFamily="-106" charset="-128"/>
              </a:defRPr>
            </a:lvl2pPr>
            <a:lvl3pPr algn="l" defTabSz="457200" rtl="0" eaLnBrk="1" fontAlgn="base" hangingPunct="1">
              <a:lnSpc>
                <a:spcPts val="2600"/>
              </a:lnSpc>
              <a:spcBef>
                <a:spcPct val="0"/>
              </a:spcBef>
              <a:spcAft>
                <a:spcPct val="0"/>
              </a:spcAft>
              <a:defRPr sz="2400" b="1">
                <a:solidFill>
                  <a:schemeClr val="bg2"/>
                </a:solidFill>
                <a:latin typeface="Arial" charset="0"/>
                <a:ea typeface="ＭＳ Ｐゴシック" pitchFamily="-106" charset="-128"/>
              </a:defRPr>
            </a:lvl3pPr>
            <a:lvl4pPr algn="l" defTabSz="457200" rtl="0" eaLnBrk="1" fontAlgn="base" hangingPunct="1">
              <a:lnSpc>
                <a:spcPts val="2600"/>
              </a:lnSpc>
              <a:spcBef>
                <a:spcPct val="0"/>
              </a:spcBef>
              <a:spcAft>
                <a:spcPct val="0"/>
              </a:spcAft>
              <a:defRPr sz="2400" b="1">
                <a:solidFill>
                  <a:schemeClr val="bg2"/>
                </a:solidFill>
                <a:latin typeface="Arial" charset="0"/>
                <a:ea typeface="ＭＳ Ｐゴシック" pitchFamily="-106" charset="-128"/>
              </a:defRPr>
            </a:lvl4pPr>
            <a:lvl5pPr algn="l" defTabSz="457200" rtl="0" eaLnBrk="1" fontAlgn="base" hangingPunct="1">
              <a:lnSpc>
                <a:spcPts val="2600"/>
              </a:lnSpc>
              <a:spcBef>
                <a:spcPct val="0"/>
              </a:spcBef>
              <a:spcAft>
                <a:spcPct val="0"/>
              </a:spcAft>
              <a:defRPr sz="2400" b="1">
                <a:solidFill>
                  <a:schemeClr val="bg2"/>
                </a:solidFill>
                <a:latin typeface="Arial" charset="0"/>
                <a:ea typeface="ＭＳ Ｐゴシック" pitchFamily="-106" charset="-128"/>
              </a:defRPr>
            </a:lvl5pPr>
            <a:lvl6pPr marL="457200" algn="l" defTabSz="457200" rtl="0" eaLnBrk="1" fontAlgn="base" hangingPunct="1">
              <a:lnSpc>
                <a:spcPts val="2600"/>
              </a:lnSpc>
              <a:spcBef>
                <a:spcPct val="0"/>
              </a:spcBef>
              <a:spcAft>
                <a:spcPct val="0"/>
              </a:spcAft>
              <a:defRPr sz="2400" b="1">
                <a:solidFill>
                  <a:schemeClr val="bg2"/>
                </a:solidFill>
                <a:latin typeface="Arial" charset="0"/>
                <a:ea typeface="ＭＳ Ｐゴシック" pitchFamily="-106" charset="-128"/>
              </a:defRPr>
            </a:lvl6pPr>
            <a:lvl7pPr marL="914400" algn="l" defTabSz="457200" rtl="0" eaLnBrk="1" fontAlgn="base" hangingPunct="1">
              <a:lnSpc>
                <a:spcPts val="2600"/>
              </a:lnSpc>
              <a:spcBef>
                <a:spcPct val="0"/>
              </a:spcBef>
              <a:spcAft>
                <a:spcPct val="0"/>
              </a:spcAft>
              <a:defRPr sz="2400" b="1">
                <a:solidFill>
                  <a:schemeClr val="bg2"/>
                </a:solidFill>
                <a:latin typeface="Arial" charset="0"/>
                <a:ea typeface="ＭＳ Ｐゴシック" pitchFamily="-106" charset="-128"/>
              </a:defRPr>
            </a:lvl7pPr>
            <a:lvl8pPr marL="1371600" algn="l" defTabSz="457200" rtl="0" eaLnBrk="1" fontAlgn="base" hangingPunct="1">
              <a:lnSpc>
                <a:spcPts val="2600"/>
              </a:lnSpc>
              <a:spcBef>
                <a:spcPct val="0"/>
              </a:spcBef>
              <a:spcAft>
                <a:spcPct val="0"/>
              </a:spcAft>
              <a:defRPr sz="2400" b="1">
                <a:solidFill>
                  <a:schemeClr val="bg2"/>
                </a:solidFill>
                <a:latin typeface="Arial" charset="0"/>
                <a:ea typeface="ＭＳ Ｐゴシック" pitchFamily="-106" charset="-128"/>
              </a:defRPr>
            </a:lvl8pPr>
            <a:lvl9pPr marL="1828800" algn="l" defTabSz="457200" rtl="0" eaLnBrk="1" fontAlgn="base" hangingPunct="1">
              <a:lnSpc>
                <a:spcPts val="2600"/>
              </a:lnSpc>
              <a:spcBef>
                <a:spcPct val="0"/>
              </a:spcBef>
              <a:spcAft>
                <a:spcPct val="0"/>
              </a:spcAft>
              <a:defRPr sz="2400" b="1">
                <a:solidFill>
                  <a:schemeClr val="bg2"/>
                </a:solidFill>
                <a:latin typeface="Arial" charset="0"/>
                <a:ea typeface="ＭＳ Ｐゴシック" pitchFamily="-106"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CD1D0C"/>
                </a:solidFill>
                <a:effectLst/>
                <a:uLnTx/>
                <a:uFillTx/>
                <a:latin typeface="Arial"/>
                <a:ea typeface="ＭＳ Ｐゴシック" pitchFamily="-106" charset="-128"/>
                <a:cs typeface="+mj-cs"/>
              </a:rPr>
              <a:t>Market Push: Heightened Regulatory Focus on Sustainability</a:t>
            </a:r>
            <a:br>
              <a:rPr kumimoji="0" lang="en-US" sz="2000" b="1" i="0" u="none" strike="noStrike" kern="1200" cap="none" spc="0" normalizeH="0" baseline="0" noProof="0" dirty="0">
                <a:ln>
                  <a:noFill/>
                </a:ln>
                <a:solidFill>
                  <a:srgbClr val="CD1D0C"/>
                </a:solidFill>
                <a:effectLst/>
                <a:uLnTx/>
                <a:uFillTx/>
                <a:latin typeface="Arial"/>
                <a:ea typeface="ＭＳ Ｐゴシック" pitchFamily="-106" charset="-128"/>
                <a:cs typeface="+mj-cs"/>
              </a:rPr>
            </a:br>
            <a:r>
              <a:rPr kumimoji="0" lang="en-US" sz="1600" b="1" i="0" u="none" strike="noStrike" kern="1200" cap="none" spc="0" normalizeH="0" baseline="0" noProof="0" dirty="0">
                <a:ln>
                  <a:noFill/>
                </a:ln>
                <a:solidFill>
                  <a:srgbClr val="84858C"/>
                </a:solidFill>
                <a:effectLst/>
                <a:uLnTx/>
                <a:uFillTx/>
                <a:latin typeface="Arial"/>
                <a:ea typeface="ＭＳ Ｐゴシック" pitchFamily="-106" charset="-128"/>
                <a:cs typeface="+mj-cs"/>
              </a:rPr>
              <a:t>Emerging or existing regulations focused on global sustainability-related transparency</a:t>
            </a:r>
          </a:p>
        </p:txBody>
      </p:sp>
      <p:sp>
        <p:nvSpPr>
          <p:cNvPr id="736" name="Rectangle 735">
            <a:extLst>
              <a:ext uri="{FF2B5EF4-FFF2-40B4-BE49-F238E27FC236}">
                <a16:creationId xmlns:a16="http://schemas.microsoft.com/office/drawing/2014/main" xmlns="" id="{FF142DBE-713A-004A-A41F-7B7EEC2AB797}"/>
              </a:ext>
            </a:extLst>
          </p:cNvPr>
          <p:cNvSpPr/>
          <p:nvPr/>
        </p:nvSpPr>
        <p:spPr>
          <a:xfrm>
            <a:off x="9715500" y="2284648"/>
            <a:ext cx="880622" cy="448990"/>
          </a:xfrm>
          <a:prstGeom prst="rect">
            <a:avLst/>
          </a:pr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754" name="Group 753">
            <a:extLst>
              <a:ext uri="{FF2B5EF4-FFF2-40B4-BE49-F238E27FC236}">
                <a16:creationId xmlns:a16="http://schemas.microsoft.com/office/drawing/2014/main" xmlns="" id="{535944E2-D504-E744-B508-F191500482CE}"/>
              </a:ext>
            </a:extLst>
          </p:cNvPr>
          <p:cNvGrpSpPr/>
          <p:nvPr/>
        </p:nvGrpSpPr>
        <p:grpSpPr>
          <a:xfrm>
            <a:off x="1701800" y="906455"/>
            <a:ext cx="8371840" cy="4761273"/>
            <a:chOff x="177800" y="1206500"/>
            <a:chExt cx="8371840" cy="4761273"/>
          </a:xfrm>
        </p:grpSpPr>
        <p:sp>
          <p:nvSpPr>
            <p:cNvPr id="10" name="Freeform 738"/>
            <p:cNvSpPr>
              <a:spLocks/>
            </p:cNvSpPr>
            <p:nvPr/>
          </p:nvSpPr>
          <p:spPr bwMode="black">
            <a:xfrm>
              <a:off x="8088406" y="5272088"/>
              <a:ext cx="8149" cy="4854"/>
            </a:xfrm>
            <a:custGeom>
              <a:avLst/>
              <a:gdLst>
                <a:gd name="T0" fmla="*/ 7 w 7"/>
                <a:gd name="T1" fmla="*/ 0 h 4"/>
                <a:gd name="T2" fmla="*/ 0 w 7"/>
                <a:gd name="T3" fmla="*/ 0 h 4"/>
                <a:gd name="T4" fmla="*/ 2 w 7"/>
                <a:gd name="T5" fmla="*/ 0 h 4"/>
                <a:gd name="T6" fmla="*/ 5 w 7"/>
                <a:gd name="T7" fmla="*/ 4 h 4"/>
                <a:gd name="T8" fmla="*/ 7 w 7"/>
                <a:gd name="T9" fmla="*/ 0 h 4"/>
              </a:gdLst>
              <a:ahLst/>
              <a:cxnLst>
                <a:cxn ang="0">
                  <a:pos x="T0" y="T1"/>
                </a:cxn>
                <a:cxn ang="0">
                  <a:pos x="T2" y="T3"/>
                </a:cxn>
                <a:cxn ang="0">
                  <a:pos x="T4" y="T5"/>
                </a:cxn>
                <a:cxn ang="0">
                  <a:pos x="T6" y="T7"/>
                </a:cxn>
                <a:cxn ang="0">
                  <a:pos x="T8" y="T9"/>
                </a:cxn>
              </a:cxnLst>
              <a:rect l="0" t="0" r="r" b="b"/>
              <a:pathLst>
                <a:path w="7" h="4">
                  <a:moveTo>
                    <a:pt x="7" y="0"/>
                  </a:moveTo>
                  <a:lnTo>
                    <a:pt x="0" y="0"/>
                  </a:lnTo>
                  <a:lnTo>
                    <a:pt x="2" y="0"/>
                  </a:lnTo>
                  <a:lnTo>
                    <a:pt x="5" y="4"/>
                  </a:lnTo>
                  <a:lnTo>
                    <a:pt x="7" y="0"/>
                  </a:lnTo>
                  <a:close/>
                </a:path>
              </a:pathLst>
            </a:custGeom>
            <a:solidFill>
              <a:schemeClr val="bg2"/>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 name="Freeform 739"/>
            <p:cNvSpPr>
              <a:spLocks/>
            </p:cNvSpPr>
            <p:nvPr/>
          </p:nvSpPr>
          <p:spPr bwMode="black">
            <a:xfrm>
              <a:off x="8088406" y="5272088"/>
              <a:ext cx="8149" cy="4854"/>
            </a:xfrm>
            <a:custGeom>
              <a:avLst/>
              <a:gdLst>
                <a:gd name="T0" fmla="*/ 7 w 7"/>
                <a:gd name="T1" fmla="*/ 0 h 4"/>
                <a:gd name="T2" fmla="*/ 0 w 7"/>
                <a:gd name="T3" fmla="*/ 0 h 4"/>
                <a:gd name="T4" fmla="*/ 2 w 7"/>
                <a:gd name="T5" fmla="*/ 0 h 4"/>
                <a:gd name="T6" fmla="*/ 5 w 7"/>
                <a:gd name="T7" fmla="*/ 4 h 4"/>
                <a:gd name="T8" fmla="*/ 7 w 7"/>
                <a:gd name="T9" fmla="*/ 0 h 4"/>
              </a:gdLst>
              <a:ahLst/>
              <a:cxnLst>
                <a:cxn ang="0">
                  <a:pos x="T0" y="T1"/>
                </a:cxn>
                <a:cxn ang="0">
                  <a:pos x="T2" y="T3"/>
                </a:cxn>
                <a:cxn ang="0">
                  <a:pos x="T4" y="T5"/>
                </a:cxn>
                <a:cxn ang="0">
                  <a:pos x="T6" y="T7"/>
                </a:cxn>
                <a:cxn ang="0">
                  <a:pos x="T8" y="T9"/>
                </a:cxn>
              </a:cxnLst>
              <a:rect l="0" t="0" r="r" b="b"/>
              <a:pathLst>
                <a:path w="7" h="4">
                  <a:moveTo>
                    <a:pt x="7" y="0"/>
                  </a:moveTo>
                  <a:lnTo>
                    <a:pt x="0" y="0"/>
                  </a:lnTo>
                  <a:lnTo>
                    <a:pt x="2" y="0"/>
                  </a:lnTo>
                  <a:lnTo>
                    <a:pt x="5" y="4"/>
                  </a:lnTo>
                  <a:lnTo>
                    <a:pt x="7" y="0"/>
                  </a:lnTo>
                </a:path>
              </a:pathLst>
            </a:custGeom>
            <a:solidFill>
              <a:schemeClr val="bg2"/>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 name="Freeform 744"/>
            <p:cNvSpPr>
              <a:spLocks/>
            </p:cNvSpPr>
            <p:nvPr/>
          </p:nvSpPr>
          <p:spPr bwMode="black">
            <a:xfrm>
              <a:off x="7832302" y="5340048"/>
              <a:ext cx="11641" cy="14563"/>
            </a:xfrm>
            <a:custGeom>
              <a:avLst/>
              <a:gdLst>
                <a:gd name="T0" fmla="*/ 3 w 10"/>
                <a:gd name="T1" fmla="*/ 0 h 12"/>
                <a:gd name="T2" fmla="*/ 0 w 10"/>
                <a:gd name="T3" fmla="*/ 12 h 12"/>
                <a:gd name="T4" fmla="*/ 10 w 10"/>
                <a:gd name="T5" fmla="*/ 10 h 12"/>
                <a:gd name="T6" fmla="*/ 5 w 10"/>
                <a:gd name="T7" fmla="*/ 0 h 12"/>
                <a:gd name="T8" fmla="*/ 3 w 10"/>
                <a:gd name="T9" fmla="*/ 0 h 12"/>
              </a:gdLst>
              <a:ahLst/>
              <a:cxnLst>
                <a:cxn ang="0">
                  <a:pos x="T0" y="T1"/>
                </a:cxn>
                <a:cxn ang="0">
                  <a:pos x="T2" y="T3"/>
                </a:cxn>
                <a:cxn ang="0">
                  <a:pos x="T4" y="T5"/>
                </a:cxn>
                <a:cxn ang="0">
                  <a:pos x="T6" y="T7"/>
                </a:cxn>
                <a:cxn ang="0">
                  <a:pos x="T8" y="T9"/>
                </a:cxn>
              </a:cxnLst>
              <a:rect l="0" t="0" r="r" b="b"/>
              <a:pathLst>
                <a:path w="10" h="12">
                  <a:moveTo>
                    <a:pt x="3" y="0"/>
                  </a:moveTo>
                  <a:lnTo>
                    <a:pt x="0" y="12"/>
                  </a:lnTo>
                  <a:lnTo>
                    <a:pt x="10" y="10"/>
                  </a:lnTo>
                  <a:lnTo>
                    <a:pt x="5" y="0"/>
                  </a:lnTo>
                  <a:lnTo>
                    <a:pt x="3" y="0"/>
                  </a:lnTo>
                  <a:close/>
                </a:path>
              </a:pathLst>
            </a:custGeom>
            <a:solidFill>
              <a:schemeClr val="bg2"/>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 name="Freeform 745"/>
            <p:cNvSpPr>
              <a:spLocks/>
            </p:cNvSpPr>
            <p:nvPr/>
          </p:nvSpPr>
          <p:spPr bwMode="black">
            <a:xfrm>
              <a:off x="7832302" y="5340048"/>
              <a:ext cx="11641" cy="14563"/>
            </a:xfrm>
            <a:custGeom>
              <a:avLst/>
              <a:gdLst>
                <a:gd name="T0" fmla="*/ 3 w 10"/>
                <a:gd name="T1" fmla="*/ 0 h 12"/>
                <a:gd name="T2" fmla="*/ 0 w 10"/>
                <a:gd name="T3" fmla="*/ 12 h 12"/>
                <a:gd name="T4" fmla="*/ 10 w 10"/>
                <a:gd name="T5" fmla="*/ 10 h 12"/>
                <a:gd name="T6" fmla="*/ 5 w 10"/>
                <a:gd name="T7" fmla="*/ 0 h 12"/>
                <a:gd name="T8" fmla="*/ 3 w 10"/>
                <a:gd name="T9" fmla="*/ 0 h 12"/>
              </a:gdLst>
              <a:ahLst/>
              <a:cxnLst>
                <a:cxn ang="0">
                  <a:pos x="T0" y="T1"/>
                </a:cxn>
                <a:cxn ang="0">
                  <a:pos x="T2" y="T3"/>
                </a:cxn>
                <a:cxn ang="0">
                  <a:pos x="T4" y="T5"/>
                </a:cxn>
                <a:cxn ang="0">
                  <a:pos x="T6" y="T7"/>
                </a:cxn>
                <a:cxn ang="0">
                  <a:pos x="T8" y="T9"/>
                </a:cxn>
              </a:cxnLst>
              <a:rect l="0" t="0" r="r" b="b"/>
              <a:pathLst>
                <a:path w="10" h="12">
                  <a:moveTo>
                    <a:pt x="3" y="0"/>
                  </a:moveTo>
                  <a:lnTo>
                    <a:pt x="0" y="12"/>
                  </a:lnTo>
                  <a:lnTo>
                    <a:pt x="10" y="10"/>
                  </a:lnTo>
                  <a:lnTo>
                    <a:pt x="5" y="0"/>
                  </a:lnTo>
                  <a:lnTo>
                    <a:pt x="3" y="0"/>
                  </a:lnTo>
                </a:path>
              </a:pathLst>
            </a:custGeom>
            <a:solidFill>
              <a:schemeClr val="bg2"/>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 name="Freeform 746"/>
            <p:cNvSpPr>
              <a:spLocks/>
            </p:cNvSpPr>
            <p:nvPr/>
          </p:nvSpPr>
          <p:spPr bwMode="black">
            <a:xfrm>
              <a:off x="7807856" y="5440774"/>
              <a:ext cx="5821" cy="8495"/>
            </a:xfrm>
            <a:custGeom>
              <a:avLst/>
              <a:gdLst>
                <a:gd name="T0" fmla="*/ 2 w 5"/>
                <a:gd name="T1" fmla="*/ 0 h 7"/>
                <a:gd name="T2" fmla="*/ 0 w 5"/>
                <a:gd name="T3" fmla="*/ 7 h 7"/>
                <a:gd name="T4" fmla="*/ 5 w 5"/>
                <a:gd name="T5" fmla="*/ 5 h 7"/>
                <a:gd name="T6" fmla="*/ 2 w 5"/>
                <a:gd name="T7" fmla="*/ 0 h 7"/>
              </a:gdLst>
              <a:ahLst/>
              <a:cxnLst>
                <a:cxn ang="0">
                  <a:pos x="T0" y="T1"/>
                </a:cxn>
                <a:cxn ang="0">
                  <a:pos x="T2" y="T3"/>
                </a:cxn>
                <a:cxn ang="0">
                  <a:pos x="T4" y="T5"/>
                </a:cxn>
                <a:cxn ang="0">
                  <a:pos x="T6" y="T7"/>
                </a:cxn>
              </a:cxnLst>
              <a:rect l="0" t="0" r="r" b="b"/>
              <a:pathLst>
                <a:path w="5" h="7">
                  <a:moveTo>
                    <a:pt x="2" y="0"/>
                  </a:moveTo>
                  <a:lnTo>
                    <a:pt x="0" y="7"/>
                  </a:lnTo>
                  <a:lnTo>
                    <a:pt x="5" y="5"/>
                  </a:lnTo>
                  <a:lnTo>
                    <a:pt x="2" y="0"/>
                  </a:lnTo>
                  <a:close/>
                </a:path>
              </a:pathLst>
            </a:custGeom>
            <a:solidFill>
              <a:schemeClr val="bg2"/>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 name="Freeform 747"/>
            <p:cNvSpPr>
              <a:spLocks/>
            </p:cNvSpPr>
            <p:nvPr/>
          </p:nvSpPr>
          <p:spPr bwMode="black">
            <a:xfrm>
              <a:off x="7807856" y="5440774"/>
              <a:ext cx="5821" cy="8495"/>
            </a:xfrm>
            <a:custGeom>
              <a:avLst/>
              <a:gdLst>
                <a:gd name="T0" fmla="*/ 2 w 5"/>
                <a:gd name="T1" fmla="*/ 0 h 7"/>
                <a:gd name="T2" fmla="*/ 0 w 5"/>
                <a:gd name="T3" fmla="*/ 7 h 7"/>
                <a:gd name="T4" fmla="*/ 5 w 5"/>
                <a:gd name="T5" fmla="*/ 5 h 7"/>
                <a:gd name="T6" fmla="*/ 2 w 5"/>
                <a:gd name="T7" fmla="*/ 0 h 7"/>
              </a:gdLst>
              <a:ahLst/>
              <a:cxnLst>
                <a:cxn ang="0">
                  <a:pos x="T0" y="T1"/>
                </a:cxn>
                <a:cxn ang="0">
                  <a:pos x="T2" y="T3"/>
                </a:cxn>
                <a:cxn ang="0">
                  <a:pos x="T4" y="T5"/>
                </a:cxn>
                <a:cxn ang="0">
                  <a:pos x="T6" y="T7"/>
                </a:cxn>
              </a:cxnLst>
              <a:rect l="0" t="0" r="r" b="b"/>
              <a:pathLst>
                <a:path w="5" h="7">
                  <a:moveTo>
                    <a:pt x="2" y="0"/>
                  </a:moveTo>
                  <a:lnTo>
                    <a:pt x="0" y="7"/>
                  </a:lnTo>
                  <a:lnTo>
                    <a:pt x="5" y="5"/>
                  </a:lnTo>
                  <a:lnTo>
                    <a:pt x="2" y="0"/>
                  </a:lnTo>
                </a:path>
              </a:pathLst>
            </a:custGeom>
            <a:solidFill>
              <a:schemeClr val="bg2"/>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 name="Freeform 1204"/>
            <p:cNvSpPr>
              <a:spLocks/>
            </p:cNvSpPr>
            <p:nvPr/>
          </p:nvSpPr>
          <p:spPr bwMode="black">
            <a:xfrm>
              <a:off x="7519155" y="5190779"/>
              <a:ext cx="4657" cy="3641"/>
            </a:xfrm>
            <a:custGeom>
              <a:avLst/>
              <a:gdLst>
                <a:gd name="T0" fmla="*/ 2 w 4"/>
                <a:gd name="T1" fmla="*/ 0 h 3"/>
                <a:gd name="T2" fmla="*/ 0 w 4"/>
                <a:gd name="T3" fmla="*/ 3 h 3"/>
                <a:gd name="T4" fmla="*/ 4 w 4"/>
                <a:gd name="T5" fmla="*/ 3 h 3"/>
                <a:gd name="T6" fmla="*/ 2 w 4"/>
                <a:gd name="T7" fmla="*/ 0 h 3"/>
              </a:gdLst>
              <a:ahLst/>
              <a:cxnLst>
                <a:cxn ang="0">
                  <a:pos x="T0" y="T1"/>
                </a:cxn>
                <a:cxn ang="0">
                  <a:pos x="T2" y="T3"/>
                </a:cxn>
                <a:cxn ang="0">
                  <a:pos x="T4" y="T5"/>
                </a:cxn>
                <a:cxn ang="0">
                  <a:pos x="T6" y="T7"/>
                </a:cxn>
              </a:cxnLst>
              <a:rect l="0" t="0" r="r" b="b"/>
              <a:pathLst>
                <a:path w="4" h="3">
                  <a:moveTo>
                    <a:pt x="2" y="0"/>
                  </a:moveTo>
                  <a:lnTo>
                    <a:pt x="0" y="3"/>
                  </a:lnTo>
                  <a:lnTo>
                    <a:pt x="4" y="3"/>
                  </a:lnTo>
                  <a:lnTo>
                    <a:pt x="2" y="0"/>
                  </a:lnTo>
                  <a:close/>
                </a:path>
              </a:pathLst>
            </a:custGeom>
            <a:solidFill>
              <a:schemeClr val="bg2"/>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 name="Freeform 1205"/>
            <p:cNvSpPr>
              <a:spLocks/>
            </p:cNvSpPr>
            <p:nvPr/>
          </p:nvSpPr>
          <p:spPr bwMode="black">
            <a:xfrm>
              <a:off x="7519155" y="5190779"/>
              <a:ext cx="4657" cy="3641"/>
            </a:xfrm>
            <a:custGeom>
              <a:avLst/>
              <a:gdLst>
                <a:gd name="T0" fmla="*/ 2 w 4"/>
                <a:gd name="T1" fmla="*/ 0 h 3"/>
                <a:gd name="T2" fmla="*/ 0 w 4"/>
                <a:gd name="T3" fmla="*/ 3 h 3"/>
                <a:gd name="T4" fmla="*/ 4 w 4"/>
                <a:gd name="T5" fmla="*/ 3 h 3"/>
                <a:gd name="T6" fmla="*/ 2 w 4"/>
                <a:gd name="T7" fmla="*/ 0 h 3"/>
              </a:gdLst>
              <a:ahLst/>
              <a:cxnLst>
                <a:cxn ang="0">
                  <a:pos x="T0" y="T1"/>
                </a:cxn>
                <a:cxn ang="0">
                  <a:pos x="T2" y="T3"/>
                </a:cxn>
                <a:cxn ang="0">
                  <a:pos x="T4" y="T5"/>
                </a:cxn>
                <a:cxn ang="0">
                  <a:pos x="T6" y="T7"/>
                </a:cxn>
              </a:cxnLst>
              <a:rect l="0" t="0" r="r" b="b"/>
              <a:pathLst>
                <a:path w="4" h="3">
                  <a:moveTo>
                    <a:pt x="2" y="0"/>
                  </a:moveTo>
                  <a:lnTo>
                    <a:pt x="0" y="3"/>
                  </a:lnTo>
                  <a:lnTo>
                    <a:pt x="4" y="3"/>
                  </a:lnTo>
                  <a:lnTo>
                    <a:pt x="2" y="0"/>
                  </a:lnTo>
                </a:path>
              </a:pathLst>
            </a:custGeom>
            <a:solidFill>
              <a:schemeClr val="bg2"/>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 name="Freeform 1216"/>
            <p:cNvSpPr>
              <a:spLocks/>
            </p:cNvSpPr>
            <p:nvPr/>
          </p:nvSpPr>
          <p:spPr bwMode="black">
            <a:xfrm>
              <a:off x="7513335" y="5176218"/>
              <a:ext cx="8149" cy="12136"/>
            </a:xfrm>
            <a:custGeom>
              <a:avLst/>
              <a:gdLst>
                <a:gd name="T0" fmla="*/ 0 w 7"/>
                <a:gd name="T1" fmla="*/ 0 h 10"/>
                <a:gd name="T2" fmla="*/ 5 w 7"/>
                <a:gd name="T3" fmla="*/ 10 h 10"/>
                <a:gd name="T4" fmla="*/ 7 w 7"/>
                <a:gd name="T5" fmla="*/ 10 h 10"/>
                <a:gd name="T6" fmla="*/ 7 w 7"/>
                <a:gd name="T7" fmla="*/ 5 h 10"/>
                <a:gd name="T8" fmla="*/ 0 w 7"/>
                <a:gd name="T9" fmla="*/ 0 h 10"/>
              </a:gdLst>
              <a:ahLst/>
              <a:cxnLst>
                <a:cxn ang="0">
                  <a:pos x="T0" y="T1"/>
                </a:cxn>
                <a:cxn ang="0">
                  <a:pos x="T2" y="T3"/>
                </a:cxn>
                <a:cxn ang="0">
                  <a:pos x="T4" y="T5"/>
                </a:cxn>
                <a:cxn ang="0">
                  <a:pos x="T6" y="T7"/>
                </a:cxn>
                <a:cxn ang="0">
                  <a:pos x="T8" y="T9"/>
                </a:cxn>
              </a:cxnLst>
              <a:rect l="0" t="0" r="r" b="b"/>
              <a:pathLst>
                <a:path w="7" h="10">
                  <a:moveTo>
                    <a:pt x="0" y="0"/>
                  </a:moveTo>
                  <a:lnTo>
                    <a:pt x="5" y="10"/>
                  </a:lnTo>
                  <a:lnTo>
                    <a:pt x="7" y="10"/>
                  </a:lnTo>
                  <a:lnTo>
                    <a:pt x="7" y="5"/>
                  </a:lnTo>
                  <a:lnTo>
                    <a:pt x="0" y="0"/>
                  </a:lnTo>
                  <a:close/>
                </a:path>
              </a:pathLst>
            </a:custGeom>
            <a:solidFill>
              <a:schemeClr val="bg2"/>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 name="Freeform 1217"/>
            <p:cNvSpPr>
              <a:spLocks/>
            </p:cNvSpPr>
            <p:nvPr/>
          </p:nvSpPr>
          <p:spPr bwMode="black">
            <a:xfrm>
              <a:off x="7513335" y="5176218"/>
              <a:ext cx="8149" cy="12136"/>
            </a:xfrm>
            <a:custGeom>
              <a:avLst/>
              <a:gdLst>
                <a:gd name="T0" fmla="*/ 0 w 7"/>
                <a:gd name="T1" fmla="*/ 0 h 10"/>
                <a:gd name="T2" fmla="*/ 5 w 7"/>
                <a:gd name="T3" fmla="*/ 10 h 10"/>
                <a:gd name="T4" fmla="*/ 7 w 7"/>
                <a:gd name="T5" fmla="*/ 10 h 10"/>
                <a:gd name="T6" fmla="*/ 7 w 7"/>
                <a:gd name="T7" fmla="*/ 5 h 10"/>
                <a:gd name="T8" fmla="*/ 0 w 7"/>
                <a:gd name="T9" fmla="*/ 0 h 10"/>
              </a:gdLst>
              <a:ahLst/>
              <a:cxnLst>
                <a:cxn ang="0">
                  <a:pos x="T0" y="T1"/>
                </a:cxn>
                <a:cxn ang="0">
                  <a:pos x="T2" y="T3"/>
                </a:cxn>
                <a:cxn ang="0">
                  <a:pos x="T4" y="T5"/>
                </a:cxn>
                <a:cxn ang="0">
                  <a:pos x="T6" y="T7"/>
                </a:cxn>
                <a:cxn ang="0">
                  <a:pos x="T8" y="T9"/>
                </a:cxn>
              </a:cxnLst>
              <a:rect l="0" t="0" r="r" b="b"/>
              <a:pathLst>
                <a:path w="7" h="10">
                  <a:moveTo>
                    <a:pt x="0" y="0"/>
                  </a:moveTo>
                  <a:lnTo>
                    <a:pt x="5" y="10"/>
                  </a:lnTo>
                  <a:lnTo>
                    <a:pt x="7" y="10"/>
                  </a:lnTo>
                  <a:lnTo>
                    <a:pt x="7" y="5"/>
                  </a:lnTo>
                  <a:lnTo>
                    <a:pt x="0" y="0"/>
                  </a:lnTo>
                </a:path>
              </a:pathLst>
            </a:custGeom>
            <a:solidFill>
              <a:schemeClr val="bg2"/>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 name="Freeform 1218"/>
            <p:cNvSpPr>
              <a:spLocks/>
            </p:cNvSpPr>
            <p:nvPr/>
          </p:nvSpPr>
          <p:spPr bwMode="black">
            <a:xfrm>
              <a:off x="7463278" y="5196847"/>
              <a:ext cx="58205" cy="69173"/>
            </a:xfrm>
            <a:custGeom>
              <a:avLst/>
              <a:gdLst>
                <a:gd name="T0" fmla="*/ 0 w 50"/>
                <a:gd name="T1" fmla="*/ 0 h 57"/>
                <a:gd name="T2" fmla="*/ 0 w 50"/>
                <a:gd name="T3" fmla="*/ 12 h 57"/>
                <a:gd name="T4" fmla="*/ 10 w 50"/>
                <a:gd name="T5" fmla="*/ 31 h 57"/>
                <a:gd name="T6" fmla="*/ 10 w 50"/>
                <a:gd name="T7" fmla="*/ 33 h 57"/>
                <a:gd name="T8" fmla="*/ 7 w 50"/>
                <a:gd name="T9" fmla="*/ 28 h 57"/>
                <a:gd name="T10" fmla="*/ 10 w 50"/>
                <a:gd name="T11" fmla="*/ 40 h 57"/>
                <a:gd name="T12" fmla="*/ 14 w 50"/>
                <a:gd name="T13" fmla="*/ 50 h 57"/>
                <a:gd name="T14" fmla="*/ 22 w 50"/>
                <a:gd name="T15" fmla="*/ 52 h 57"/>
                <a:gd name="T16" fmla="*/ 19 w 50"/>
                <a:gd name="T17" fmla="*/ 55 h 57"/>
                <a:gd name="T18" fmla="*/ 29 w 50"/>
                <a:gd name="T19" fmla="*/ 57 h 57"/>
                <a:gd name="T20" fmla="*/ 33 w 50"/>
                <a:gd name="T21" fmla="*/ 50 h 57"/>
                <a:gd name="T22" fmla="*/ 36 w 50"/>
                <a:gd name="T23" fmla="*/ 50 h 57"/>
                <a:gd name="T24" fmla="*/ 40 w 50"/>
                <a:gd name="T25" fmla="*/ 40 h 57"/>
                <a:gd name="T26" fmla="*/ 45 w 50"/>
                <a:gd name="T27" fmla="*/ 40 h 57"/>
                <a:gd name="T28" fmla="*/ 50 w 50"/>
                <a:gd name="T29" fmla="*/ 26 h 57"/>
                <a:gd name="T30" fmla="*/ 50 w 50"/>
                <a:gd name="T31" fmla="*/ 12 h 57"/>
                <a:gd name="T32" fmla="*/ 48 w 50"/>
                <a:gd name="T33" fmla="*/ 5 h 57"/>
                <a:gd name="T34" fmla="*/ 26 w 50"/>
                <a:gd name="T35" fmla="*/ 10 h 57"/>
                <a:gd name="T36" fmla="*/ 0 w 50"/>
                <a:gd name="T37"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 h="57">
                  <a:moveTo>
                    <a:pt x="0" y="0"/>
                  </a:moveTo>
                  <a:lnTo>
                    <a:pt x="0" y="12"/>
                  </a:lnTo>
                  <a:lnTo>
                    <a:pt x="10" y="31"/>
                  </a:lnTo>
                  <a:lnTo>
                    <a:pt x="10" y="33"/>
                  </a:lnTo>
                  <a:lnTo>
                    <a:pt x="7" y="28"/>
                  </a:lnTo>
                  <a:lnTo>
                    <a:pt x="10" y="40"/>
                  </a:lnTo>
                  <a:lnTo>
                    <a:pt x="14" y="50"/>
                  </a:lnTo>
                  <a:lnTo>
                    <a:pt x="22" y="52"/>
                  </a:lnTo>
                  <a:lnTo>
                    <a:pt x="19" y="55"/>
                  </a:lnTo>
                  <a:lnTo>
                    <a:pt x="29" y="57"/>
                  </a:lnTo>
                  <a:lnTo>
                    <a:pt x="33" y="50"/>
                  </a:lnTo>
                  <a:lnTo>
                    <a:pt x="36" y="50"/>
                  </a:lnTo>
                  <a:lnTo>
                    <a:pt x="40" y="40"/>
                  </a:lnTo>
                  <a:lnTo>
                    <a:pt x="45" y="40"/>
                  </a:lnTo>
                  <a:lnTo>
                    <a:pt x="50" y="26"/>
                  </a:lnTo>
                  <a:lnTo>
                    <a:pt x="50" y="12"/>
                  </a:lnTo>
                  <a:lnTo>
                    <a:pt x="48" y="5"/>
                  </a:lnTo>
                  <a:lnTo>
                    <a:pt x="26" y="10"/>
                  </a:lnTo>
                  <a:lnTo>
                    <a:pt x="0" y="0"/>
                  </a:lnTo>
                  <a:close/>
                </a:path>
              </a:pathLst>
            </a:custGeom>
            <a:solidFill>
              <a:schemeClr val="bg2"/>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 name="Freeform 1219"/>
            <p:cNvSpPr>
              <a:spLocks/>
            </p:cNvSpPr>
            <p:nvPr/>
          </p:nvSpPr>
          <p:spPr bwMode="black">
            <a:xfrm>
              <a:off x="7463278" y="5196847"/>
              <a:ext cx="58205" cy="69173"/>
            </a:xfrm>
            <a:custGeom>
              <a:avLst/>
              <a:gdLst>
                <a:gd name="T0" fmla="*/ 0 w 50"/>
                <a:gd name="T1" fmla="*/ 0 h 57"/>
                <a:gd name="T2" fmla="*/ 0 w 50"/>
                <a:gd name="T3" fmla="*/ 12 h 57"/>
                <a:gd name="T4" fmla="*/ 10 w 50"/>
                <a:gd name="T5" fmla="*/ 31 h 57"/>
                <a:gd name="T6" fmla="*/ 10 w 50"/>
                <a:gd name="T7" fmla="*/ 33 h 57"/>
                <a:gd name="T8" fmla="*/ 7 w 50"/>
                <a:gd name="T9" fmla="*/ 28 h 57"/>
                <a:gd name="T10" fmla="*/ 10 w 50"/>
                <a:gd name="T11" fmla="*/ 40 h 57"/>
                <a:gd name="T12" fmla="*/ 14 w 50"/>
                <a:gd name="T13" fmla="*/ 50 h 57"/>
                <a:gd name="T14" fmla="*/ 22 w 50"/>
                <a:gd name="T15" fmla="*/ 52 h 57"/>
                <a:gd name="T16" fmla="*/ 19 w 50"/>
                <a:gd name="T17" fmla="*/ 55 h 57"/>
                <a:gd name="T18" fmla="*/ 29 w 50"/>
                <a:gd name="T19" fmla="*/ 57 h 57"/>
                <a:gd name="T20" fmla="*/ 33 w 50"/>
                <a:gd name="T21" fmla="*/ 50 h 57"/>
                <a:gd name="T22" fmla="*/ 36 w 50"/>
                <a:gd name="T23" fmla="*/ 50 h 57"/>
                <a:gd name="T24" fmla="*/ 40 w 50"/>
                <a:gd name="T25" fmla="*/ 40 h 57"/>
                <a:gd name="T26" fmla="*/ 45 w 50"/>
                <a:gd name="T27" fmla="*/ 40 h 57"/>
                <a:gd name="T28" fmla="*/ 50 w 50"/>
                <a:gd name="T29" fmla="*/ 26 h 57"/>
                <a:gd name="T30" fmla="*/ 50 w 50"/>
                <a:gd name="T31" fmla="*/ 12 h 57"/>
                <a:gd name="T32" fmla="*/ 48 w 50"/>
                <a:gd name="T33" fmla="*/ 5 h 57"/>
                <a:gd name="T34" fmla="*/ 26 w 50"/>
                <a:gd name="T35" fmla="*/ 10 h 57"/>
                <a:gd name="T36" fmla="*/ 0 w 50"/>
                <a:gd name="T37"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 h="57">
                  <a:moveTo>
                    <a:pt x="0" y="0"/>
                  </a:moveTo>
                  <a:lnTo>
                    <a:pt x="0" y="12"/>
                  </a:lnTo>
                  <a:lnTo>
                    <a:pt x="10" y="31"/>
                  </a:lnTo>
                  <a:lnTo>
                    <a:pt x="10" y="33"/>
                  </a:lnTo>
                  <a:lnTo>
                    <a:pt x="7" y="28"/>
                  </a:lnTo>
                  <a:lnTo>
                    <a:pt x="10" y="40"/>
                  </a:lnTo>
                  <a:lnTo>
                    <a:pt x="14" y="50"/>
                  </a:lnTo>
                  <a:lnTo>
                    <a:pt x="22" y="52"/>
                  </a:lnTo>
                  <a:lnTo>
                    <a:pt x="19" y="55"/>
                  </a:lnTo>
                  <a:lnTo>
                    <a:pt x="29" y="57"/>
                  </a:lnTo>
                  <a:lnTo>
                    <a:pt x="33" y="50"/>
                  </a:lnTo>
                  <a:lnTo>
                    <a:pt x="36" y="50"/>
                  </a:lnTo>
                  <a:lnTo>
                    <a:pt x="40" y="40"/>
                  </a:lnTo>
                  <a:lnTo>
                    <a:pt x="45" y="40"/>
                  </a:lnTo>
                  <a:lnTo>
                    <a:pt x="50" y="26"/>
                  </a:lnTo>
                  <a:lnTo>
                    <a:pt x="50" y="12"/>
                  </a:lnTo>
                  <a:lnTo>
                    <a:pt x="48" y="5"/>
                  </a:lnTo>
                  <a:lnTo>
                    <a:pt x="26" y="10"/>
                  </a:lnTo>
                  <a:lnTo>
                    <a:pt x="0" y="0"/>
                  </a:lnTo>
                </a:path>
              </a:pathLst>
            </a:custGeom>
            <a:solidFill>
              <a:schemeClr val="tx2"/>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2" name="Group 1">
              <a:extLst>
                <a:ext uri="{FF2B5EF4-FFF2-40B4-BE49-F238E27FC236}">
                  <a16:creationId xmlns:a16="http://schemas.microsoft.com/office/drawing/2014/main" xmlns="" id="{F6E5F3B1-8B0D-CB42-9709-84B35C81A418}"/>
                </a:ext>
              </a:extLst>
            </p:cNvPr>
            <p:cNvGrpSpPr/>
            <p:nvPr/>
          </p:nvGrpSpPr>
          <p:grpSpPr>
            <a:xfrm>
              <a:off x="393682" y="1431242"/>
              <a:ext cx="7912118" cy="4536531"/>
              <a:chOff x="2499878" y="2516123"/>
              <a:chExt cx="6171065" cy="3427090"/>
            </a:xfrm>
          </p:grpSpPr>
          <p:grpSp>
            <p:nvGrpSpPr>
              <p:cNvPr id="26" name="Group 25"/>
              <p:cNvGrpSpPr/>
              <p:nvPr/>
            </p:nvGrpSpPr>
            <p:grpSpPr>
              <a:xfrm>
                <a:off x="2499878" y="3001546"/>
                <a:ext cx="2181545" cy="2941667"/>
                <a:chOff x="459124" y="1699968"/>
                <a:chExt cx="2908727" cy="3922222"/>
              </a:xfrm>
              <a:solidFill>
                <a:schemeClr val="bg1">
                  <a:lumMod val="75000"/>
                </a:schemeClr>
              </a:solidFill>
            </p:grpSpPr>
            <p:sp>
              <p:nvSpPr>
                <p:cNvPr id="27" name="Freeform 828"/>
                <p:cNvSpPr>
                  <a:spLocks noEditPoints="1"/>
                </p:cNvSpPr>
                <p:nvPr/>
              </p:nvSpPr>
              <p:spPr bwMode="black">
                <a:xfrm>
                  <a:off x="459124" y="1699968"/>
                  <a:ext cx="2908727" cy="3846173"/>
                </a:xfrm>
                <a:custGeom>
                  <a:avLst/>
                  <a:gdLst>
                    <a:gd name="T0" fmla="*/ 1242 w 1874"/>
                    <a:gd name="T1" fmla="*/ 805 h 2377"/>
                    <a:gd name="T2" fmla="*/ 1197 w 1874"/>
                    <a:gd name="T3" fmla="*/ 790 h 2377"/>
                    <a:gd name="T4" fmla="*/ 1126 w 1874"/>
                    <a:gd name="T5" fmla="*/ 781 h 2377"/>
                    <a:gd name="T6" fmla="*/ 1136 w 1874"/>
                    <a:gd name="T7" fmla="*/ 743 h 2377"/>
                    <a:gd name="T8" fmla="*/ 1008 w 1874"/>
                    <a:gd name="T9" fmla="*/ 49 h 2377"/>
                    <a:gd name="T10" fmla="*/ 1008 w 1874"/>
                    <a:gd name="T11" fmla="*/ 177 h 2377"/>
                    <a:gd name="T12" fmla="*/ 871 w 1874"/>
                    <a:gd name="T13" fmla="*/ 123 h 2377"/>
                    <a:gd name="T14" fmla="*/ 838 w 1874"/>
                    <a:gd name="T15" fmla="*/ 182 h 2377"/>
                    <a:gd name="T16" fmla="*/ 613 w 1874"/>
                    <a:gd name="T17" fmla="*/ 78 h 2377"/>
                    <a:gd name="T18" fmla="*/ 471 w 1874"/>
                    <a:gd name="T19" fmla="*/ 120 h 2377"/>
                    <a:gd name="T20" fmla="*/ 178 w 1874"/>
                    <a:gd name="T21" fmla="*/ 52 h 2377"/>
                    <a:gd name="T22" fmla="*/ 78 w 1874"/>
                    <a:gd name="T23" fmla="*/ 101 h 2377"/>
                    <a:gd name="T24" fmla="*/ 88 w 1874"/>
                    <a:gd name="T25" fmla="*/ 236 h 2377"/>
                    <a:gd name="T26" fmla="*/ 102 w 1874"/>
                    <a:gd name="T27" fmla="*/ 303 h 2377"/>
                    <a:gd name="T28" fmla="*/ 55 w 1874"/>
                    <a:gd name="T29" fmla="*/ 423 h 2377"/>
                    <a:gd name="T30" fmla="*/ 147 w 1874"/>
                    <a:gd name="T31" fmla="*/ 466 h 2377"/>
                    <a:gd name="T32" fmla="*/ 142 w 1874"/>
                    <a:gd name="T33" fmla="*/ 513 h 2377"/>
                    <a:gd name="T34" fmla="*/ 251 w 1874"/>
                    <a:gd name="T35" fmla="*/ 386 h 2377"/>
                    <a:gd name="T36" fmla="*/ 272 w 1874"/>
                    <a:gd name="T37" fmla="*/ 397 h 2377"/>
                    <a:gd name="T38" fmla="*/ 400 w 1874"/>
                    <a:gd name="T39" fmla="*/ 431 h 2377"/>
                    <a:gd name="T40" fmla="*/ 480 w 1874"/>
                    <a:gd name="T41" fmla="*/ 476 h 2377"/>
                    <a:gd name="T42" fmla="*/ 528 w 1874"/>
                    <a:gd name="T43" fmla="*/ 544 h 2377"/>
                    <a:gd name="T44" fmla="*/ 589 w 1874"/>
                    <a:gd name="T45" fmla="*/ 644 h 2377"/>
                    <a:gd name="T46" fmla="*/ 613 w 1874"/>
                    <a:gd name="T47" fmla="*/ 705 h 2377"/>
                    <a:gd name="T48" fmla="*/ 653 w 1874"/>
                    <a:gd name="T49" fmla="*/ 923 h 2377"/>
                    <a:gd name="T50" fmla="*/ 812 w 1874"/>
                    <a:gd name="T51" fmla="*/ 1138 h 2377"/>
                    <a:gd name="T52" fmla="*/ 828 w 1874"/>
                    <a:gd name="T53" fmla="*/ 1103 h 2377"/>
                    <a:gd name="T54" fmla="*/ 1067 w 1874"/>
                    <a:gd name="T55" fmla="*/ 1271 h 2377"/>
                    <a:gd name="T56" fmla="*/ 1221 w 1874"/>
                    <a:gd name="T57" fmla="*/ 1373 h 2377"/>
                    <a:gd name="T58" fmla="*/ 1235 w 1874"/>
                    <a:gd name="T59" fmla="*/ 1517 h 2377"/>
                    <a:gd name="T60" fmla="*/ 1358 w 1874"/>
                    <a:gd name="T61" fmla="*/ 1901 h 2377"/>
                    <a:gd name="T62" fmla="*/ 1339 w 1874"/>
                    <a:gd name="T63" fmla="*/ 2164 h 2377"/>
                    <a:gd name="T64" fmla="*/ 1306 w 1874"/>
                    <a:gd name="T65" fmla="*/ 2225 h 2377"/>
                    <a:gd name="T66" fmla="*/ 1325 w 1874"/>
                    <a:gd name="T67" fmla="*/ 2301 h 2377"/>
                    <a:gd name="T68" fmla="*/ 1348 w 1874"/>
                    <a:gd name="T69" fmla="*/ 2372 h 2377"/>
                    <a:gd name="T70" fmla="*/ 1443 w 1874"/>
                    <a:gd name="T71" fmla="*/ 2187 h 2377"/>
                    <a:gd name="T72" fmla="*/ 1488 w 1874"/>
                    <a:gd name="T73" fmla="*/ 2069 h 2377"/>
                    <a:gd name="T74" fmla="*/ 1684 w 1874"/>
                    <a:gd name="T75" fmla="*/ 1875 h 2377"/>
                    <a:gd name="T76" fmla="*/ 1805 w 1874"/>
                    <a:gd name="T77" fmla="*/ 1520 h 2377"/>
                    <a:gd name="T78" fmla="*/ 1663 w 1874"/>
                    <a:gd name="T79" fmla="*/ 1456 h 2377"/>
                    <a:gd name="T80" fmla="*/ 1493 w 1874"/>
                    <a:gd name="T81" fmla="*/ 1328 h 2377"/>
                    <a:gd name="T82" fmla="*/ 1358 w 1874"/>
                    <a:gd name="T83" fmla="*/ 1304 h 2377"/>
                    <a:gd name="T84" fmla="*/ 1181 w 1874"/>
                    <a:gd name="T85" fmla="*/ 1257 h 2377"/>
                    <a:gd name="T86" fmla="*/ 1065 w 1874"/>
                    <a:gd name="T87" fmla="*/ 1212 h 2377"/>
                    <a:gd name="T88" fmla="*/ 1043 w 1874"/>
                    <a:gd name="T89" fmla="*/ 1041 h 2377"/>
                    <a:gd name="T90" fmla="*/ 1214 w 1874"/>
                    <a:gd name="T91" fmla="*/ 1103 h 2377"/>
                    <a:gd name="T92" fmla="*/ 1287 w 1874"/>
                    <a:gd name="T93" fmla="*/ 940 h 2377"/>
                    <a:gd name="T94" fmla="*/ 1322 w 1874"/>
                    <a:gd name="T95" fmla="*/ 873 h 2377"/>
                    <a:gd name="T96" fmla="*/ 1474 w 1874"/>
                    <a:gd name="T97" fmla="*/ 764 h 2377"/>
                    <a:gd name="T98" fmla="*/ 1450 w 1874"/>
                    <a:gd name="T99" fmla="*/ 712 h 2377"/>
                    <a:gd name="T100" fmla="*/ 1521 w 1874"/>
                    <a:gd name="T101" fmla="*/ 660 h 2377"/>
                    <a:gd name="T102" fmla="*/ 1531 w 1874"/>
                    <a:gd name="T103" fmla="*/ 573 h 2377"/>
                    <a:gd name="T104" fmla="*/ 1495 w 1874"/>
                    <a:gd name="T105" fmla="*/ 485 h 2377"/>
                    <a:gd name="T106" fmla="*/ 1436 w 1874"/>
                    <a:gd name="T107" fmla="*/ 449 h 2377"/>
                    <a:gd name="T108" fmla="*/ 1389 w 1874"/>
                    <a:gd name="T109" fmla="*/ 419 h 2377"/>
                    <a:gd name="T110" fmla="*/ 1280 w 1874"/>
                    <a:gd name="T111" fmla="*/ 421 h 2377"/>
                    <a:gd name="T112" fmla="*/ 1244 w 1874"/>
                    <a:gd name="T113" fmla="*/ 644 h 2377"/>
                    <a:gd name="T114" fmla="*/ 1032 w 1874"/>
                    <a:gd name="T115" fmla="*/ 442 h 2377"/>
                    <a:gd name="T116" fmla="*/ 1091 w 1874"/>
                    <a:gd name="T117" fmla="*/ 317 h 2377"/>
                    <a:gd name="T118" fmla="*/ 1202 w 1874"/>
                    <a:gd name="T119" fmla="*/ 213 h 2377"/>
                    <a:gd name="T120" fmla="*/ 1147 w 1874"/>
                    <a:gd name="T121" fmla="*/ 184 h 2377"/>
                    <a:gd name="T122" fmla="*/ 1034 w 1874"/>
                    <a:gd name="T123" fmla="*/ 7 h 2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74" h="2377">
                      <a:moveTo>
                        <a:pt x="1204" y="824"/>
                      </a:moveTo>
                      <a:lnTo>
                        <a:pt x="1197" y="821"/>
                      </a:lnTo>
                      <a:lnTo>
                        <a:pt x="1199" y="816"/>
                      </a:lnTo>
                      <a:lnTo>
                        <a:pt x="1202" y="816"/>
                      </a:lnTo>
                      <a:lnTo>
                        <a:pt x="1204" y="824"/>
                      </a:lnTo>
                      <a:close/>
                      <a:moveTo>
                        <a:pt x="1230" y="819"/>
                      </a:moveTo>
                      <a:lnTo>
                        <a:pt x="1237" y="814"/>
                      </a:lnTo>
                      <a:lnTo>
                        <a:pt x="1256" y="814"/>
                      </a:lnTo>
                      <a:lnTo>
                        <a:pt x="1240" y="826"/>
                      </a:lnTo>
                      <a:lnTo>
                        <a:pt x="1214" y="838"/>
                      </a:lnTo>
                      <a:lnTo>
                        <a:pt x="1197" y="838"/>
                      </a:lnTo>
                      <a:lnTo>
                        <a:pt x="1190" y="835"/>
                      </a:lnTo>
                      <a:lnTo>
                        <a:pt x="1195" y="828"/>
                      </a:lnTo>
                      <a:lnTo>
                        <a:pt x="1204" y="831"/>
                      </a:lnTo>
                      <a:lnTo>
                        <a:pt x="1223" y="816"/>
                      </a:lnTo>
                      <a:lnTo>
                        <a:pt x="1230" y="819"/>
                      </a:lnTo>
                      <a:close/>
                      <a:moveTo>
                        <a:pt x="1282" y="788"/>
                      </a:moveTo>
                      <a:lnTo>
                        <a:pt x="1299" y="781"/>
                      </a:lnTo>
                      <a:lnTo>
                        <a:pt x="1292" y="788"/>
                      </a:lnTo>
                      <a:lnTo>
                        <a:pt x="1294" y="790"/>
                      </a:lnTo>
                      <a:lnTo>
                        <a:pt x="1292" y="793"/>
                      </a:lnTo>
                      <a:lnTo>
                        <a:pt x="1294" y="800"/>
                      </a:lnTo>
                      <a:lnTo>
                        <a:pt x="1282" y="805"/>
                      </a:lnTo>
                      <a:lnTo>
                        <a:pt x="1266" y="802"/>
                      </a:lnTo>
                      <a:lnTo>
                        <a:pt x="1251" y="807"/>
                      </a:lnTo>
                      <a:lnTo>
                        <a:pt x="1242" y="805"/>
                      </a:lnTo>
                      <a:lnTo>
                        <a:pt x="1251" y="795"/>
                      </a:lnTo>
                      <a:lnTo>
                        <a:pt x="1266" y="793"/>
                      </a:lnTo>
                      <a:lnTo>
                        <a:pt x="1280" y="793"/>
                      </a:lnTo>
                      <a:lnTo>
                        <a:pt x="1280" y="788"/>
                      </a:lnTo>
                      <a:lnTo>
                        <a:pt x="1282" y="788"/>
                      </a:lnTo>
                      <a:close/>
                      <a:moveTo>
                        <a:pt x="1183" y="750"/>
                      </a:moveTo>
                      <a:lnTo>
                        <a:pt x="1178" y="743"/>
                      </a:lnTo>
                      <a:lnTo>
                        <a:pt x="1178" y="741"/>
                      </a:lnTo>
                      <a:lnTo>
                        <a:pt x="1181" y="745"/>
                      </a:lnTo>
                      <a:lnTo>
                        <a:pt x="1228" y="753"/>
                      </a:lnTo>
                      <a:lnTo>
                        <a:pt x="1237" y="764"/>
                      </a:lnTo>
                      <a:lnTo>
                        <a:pt x="1237" y="769"/>
                      </a:lnTo>
                      <a:lnTo>
                        <a:pt x="1244" y="774"/>
                      </a:lnTo>
                      <a:lnTo>
                        <a:pt x="1237" y="774"/>
                      </a:lnTo>
                      <a:lnTo>
                        <a:pt x="1237" y="781"/>
                      </a:lnTo>
                      <a:lnTo>
                        <a:pt x="1228" y="776"/>
                      </a:lnTo>
                      <a:lnTo>
                        <a:pt x="1225" y="779"/>
                      </a:lnTo>
                      <a:lnTo>
                        <a:pt x="1225" y="771"/>
                      </a:lnTo>
                      <a:lnTo>
                        <a:pt x="1223" y="771"/>
                      </a:lnTo>
                      <a:lnTo>
                        <a:pt x="1221" y="767"/>
                      </a:lnTo>
                      <a:lnTo>
                        <a:pt x="1216" y="764"/>
                      </a:lnTo>
                      <a:lnTo>
                        <a:pt x="1221" y="776"/>
                      </a:lnTo>
                      <a:lnTo>
                        <a:pt x="1214" y="788"/>
                      </a:lnTo>
                      <a:lnTo>
                        <a:pt x="1214" y="802"/>
                      </a:lnTo>
                      <a:lnTo>
                        <a:pt x="1204" y="809"/>
                      </a:lnTo>
                      <a:lnTo>
                        <a:pt x="1197" y="790"/>
                      </a:lnTo>
                      <a:lnTo>
                        <a:pt x="1192" y="793"/>
                      </a:lnTo>
                      <a:lnTo>
                        <a:pt x="1188" y="798"/>
                      </a:lnTo>
                      <a:lnTo>
                        <a:pt x="1183" y="795"/>
                      </a:lnTo>
                      <a:lnTo>
                        <a:pt x="1192" y="783"/>
                      </a:lnTo>
                      <a:lnTo>
                        <a:pt x="1190" y="764"/>
                      </a:lnTo>
                      <a:lnTo>
                        <a:pt x="1176" y="757"/>
                      </a:lnTo>
                      <a:lnTo>
                        <a:pt x="1169" y="757"/>
                      </a:lnTo>
                      <a:lnTo>
                        <a:pt x="1169" y="764"/>
                      </a:lnTo>
                      <a:lnTo>
                        <a:pt x="1162" y="764"/>
                      </a:lnTo>
                      <a:lnTo>
                        <a:pt x="1162" y="771"/>
                      </a:lnTo>
                      <a:lnTo>
                        <a:pt x="1159" y="774"/>
                      </a:lnTo>
                      <a:lnTo>
                        <a:pt x="1159" y="769"/>
                      </a:lnTo>
                      <a:lnTo>
                        <a:pt x="1152" y="779"/>
                      </a:lnTo>
                      <a:lnTo>
                        <a:pt x="1147" y="798"/>
                      </a:lnTo>
                      <a:lnTo>
                        <a:pt x="1152" y="809"/>
                      </a:lnTo>
                      <a:lnTo>
                        <a:pt x="1152" y="816"/>
                      </a:lnTo>
                      <a:lnTo>
                        <a:pt x="1145" y="831"/>
                      </a:lnTo>
                      <a:lnTo>
                        <a:pt x="1138" y="835"/>
                      </a:lnTo>
                      <a:lnTo>
                        <a:pt x="1133" y="833"/>
                      </a:lnTo>
                      <a:lnTo>
                        <a:pt x="1128" y="824"/>
                      </a:lnTo>
                      <a:lnTo>
                        <a:pt x="1128" y="807"/>
                      </a:lnTo>
                      <a:lnTo>
                        <a:pt x="1133" y="781"/>
                      </a:lnTo>
                      <a:lnTo>
                        <a:pt x="1140" y="769"/>
                      </a:lnTo>
                      <a:lnTo>
                        <a:pt x="1138" y="764"/>
                      </a:lnTo>
                      <a:lnTo>
                        <a:pt x="1136" y="774"/>
                      </a:lnTo>
                      <a:lnTo>
                        <a:pt x="1126" y="781"/>
                      </a:lnTo>
                      <a:lnTo>
                        <a:pt x="1128" y="774"/>
                      </a:lnTo>
                      <a:lnTo>
                        <a:pt x="1138" y="760"/>
                      </a:lnTo>
                      <a:lnTo>
                        <a:pt x="1145" y="755"/>
                      </a:lnTo>
                      <a:lnTo>
                        <a:pt x="1145" y="757"/>
                      </a:lnTo>
                      <a:lnTo>
                        <a:pt x="1164" y="750"/>
                      </a:lnTo>
                      <a:lnTo>
                        <a:pt x="1171" y="755"/>
                      </a:lnTo>
                      <a:lnTo>
                        <a:pt x="1173" y="750"/>
                      </a:lnTo>
                      <a:lnTo>
                        <a:pt x="1183" y="750"/>
                      </a:lnTo>
                      <a:close/>
                      <a:moveTo>
                        <a:pt x="1121" y="700"/>
                      </a:moveTo>
                      <a:lnTo>
                        <a:pt x="1126" y="689"/>
                      </a:lnTo>
                      <a:lnTo>
                        <a:pt x="1136" y="691"/>
                      </a:lnTo>
                      <a:lnTo>
                        <a:pt x="1140" y="703"/>
                      </a:lnTo>
                      <a:lnTo>
                        <a:pt x="1140" y="693"/>
                      </a:lnTo>
                      <a:lnTo>
                        <a:pt x="1150" y="693"/>
                      </a:lnTo>
                      <a:lnTo>
                        <a:pt x="1159" y="712"/>
                      </a:lnTo>
                      <a:lnTo>
                        <a:pt x="1169" y="710"/>
                      </a:lnTo>
                      <a:lnTo>
                        <a:pt x="1169" y="717"/>
                      </a:lnTo>
                      <a:lnTo>
                        <a:pt x="1173" y="724"/>
                      </a:lnTo>
                      <a:lnTo>
                        <a:pt x="1173" y="731"/>
                      </a:lnTo>
                      <a:lnTo>
                        <a:pt x="1176" y="734"/>
                      </a:lnTo>
                      <a:lnTo>
                        <a:pt x="1176" y="743"/>
                      </a:lnTo>
                      <a:lnTo>
                        <a:pt x="1169" y="741"/>
                      </a:lnTo>
                      <a:lnTo>
                        <a:pt x="1166" y="736"/>
                      </a:lnTo>
                      <a:lnTo>
                        <a:pt x="1152" y="736"/>
                      </a:lnTo>
                      <a:lnTo>
                        <a:pt x="1145" y="743"/>
                      </a:lnTo>
                      <a:lnTo>
                        <a:pt x="1136" y="743"/>
                      </a:lnTo>
                      <a:lnTo>
                        <a:pt x="1126" y="734"/>
                      </a:lnTo>
                      <a:lnTo>
                        <a:pt x="1119" y="736"/>
                      </a:lnTo>
                      <a:lnTo>
                        <a:pt x="1119" y="731"/>
                      </a:lnTo>
                      <a:lnTo>
                        <a:pt x="1128" y="722"/>
                      </a:lnTo>
                      <a:lnTo>
                        <a:pt x="1095" y="738"/>
                      </a:lnTo>
                      <a:lnTo>
                        <a:pt x="1086" y="741"/>
                      </a:lnTo>
                      <a:lnTo>
                        <a:pt x="1086" y="734"/>
                      </a:lnTo>
                      <a:lnTo>
                        <a:pt x="1069" y="738"/>
                      </a:lnTo>
                      <a:lnTo>
                        <a:pt x="1081" y="726"/>
                      </a:lnTo>
                      <a:lnTo>
                        <a:pt x="1102" y="710"/>
                      </a:lnTo>
                      <a:lnTo>
                        <a:pt x="1107" y="708"/>
                      </a:lnTo>
                      <a:lnTo>
                        <a:pt x="1114" y="698"/>
                      </a:lnTo>
                      <a:lnTo>
                        <a:pt x="1117" y="703"/>
                      </a:lnTo>
                      <a:lnTo>
                        <a:pt x="1121" y="693"/>
                      </a:lnTo>
                      <a:lnTo>
                        <a:pt x="1121" y="700"/>
                      </a:lnTo>
                      <a:close/>
                      <a:moveTo>
                        <a:pt x="97" y="229"/>
                      </a:moveTo>
                      <a:lnTo>
                        <a:pt x="93" y="225"/>
                      </a:lnTo>
                      <a:lnTo>
                        <a:pt x="100" y="225"/>
                      </a:lnTo>
                      <a:lnTo>
                        <a:pt x="97" y="229"/>
                      </a:lnTo>
                      <a:close/>
                      <a:moveTo>
                        <a:pt x="1029" y="0"/>
                      </a:moveTo>
                      <a:lnTo>
                        <a:pt x="1017" y="16"/>
                      </a:lnTo>
                      <a:lnTo>
                        <a:pt x="1022" y="21"/>
                      </a:lnTo>
                      <a:lnTo>
                        <a:pt x="1020" y="30"/>
                      </a:lnTo>
                      <a:lnTo>
                        <a:pt x="1015" y="26"/>
                      </a:lnTo>
                      <a:lnTo>
                        <a:pt x="1010" y="30"/>
                      </a:lnTo>
                      <a:lnTo>
                        <a:pt x="1008" y="49"/>
                      </a:lnTo>
                      <a:lnTo>
                        <a:pt x="1015" y="56"/>
                      </a:lnTo>
                      <a:lnTo>
                        <a:pt x="1005" y="68"/>
                      </a:lnTo>
                      <a:lnTo>
                        <a:pt x="1005" y="80"/>
                      </a:lnTo>
                      <a:lnTo>
                        <a:pt x="1036" y="106"/>
                      </a:lnTo>
                      <a:lnTo>
                        <a:pt x="1046" y="104"/>
                      </a:lnTo>
                      <a:lnTo>
                        <a:pt x="1048" y="113"/>
                      </a:lnTo>
                      <a:lnTo>
                        <a:pt x="1043" y="116"/>
                      </a:lnTo>
                      <a:lnTo>
                        <a:pt x="1046" y="106"/>
                      </a:lnTo>
                      <a:lnTo>
                        <a:pt x="1039" y="109"/>
                      </a:lnTo>
                      <a:lnTo>
                        <a:pt x="1032" y="135"/>
                      </a:lnTo>
                      <a:lnTo>
                        <a:pt x="1041" y="132"/>
                      </a:lnTo>
                      <a:lnTo>
                        <a:pt x="1043" y="127"/>
                      </a:lnTo>
                      <a:lnTo>
                        <a:pt x="1041" y="130"/>
                      </a:lnTo>
                      <a:lnTo>
                        <a:pt x="1043" y="123"/>
                      </a:lnTo>
                      <a:lnTo>
                        <a:pt x="1048" y="139"/>
                      </a:lnTo>
                      <a:lnTo>
                        <a:pt x="1032" y="158"/>
                      </a:lnTo>
                      <a:lnTo>
                        <a:pt x="1020" y="158"/>
                      </a:lnTo>
                      <a:lnTo>
                        <a:pt x="1022" y="163"/>
                      </a:lnTo>
                      <a:lnTo>
                        <a:pt x="1020" y="172"/>
                      </a:lnTo>
                      <a:lnTo>
                        <a:pt x="1024" y="177"/>
                      </a:lnTo>
                      <a:lnTo>
                        <a:pt x="1024" y="189"/>
                      </a:lnTo>
                      <a:lnTo>
                        <a:pt x="1020" y="187"/>
                      </a:lnTo>
                      <a:lnTo>
                        <a:pt x="1022" y="184"/>
                      </a:lnTo>
                      <a:lnTo>
                        <a:pt x="1015" y="187"/>
                      </a:lnTo>
                      <a:lnTo>
                        <a:pt x="1015" y="180"/>
                      </a:lnTo>
                      <a:lnTo>
                        <a:pt x="1008" y="177"/>
                      </a:lnTo>
                      <a:lnTo>
                        <a:pt x="1015" y="172"/>
                      </a:lnTo>
                      <a:lnTo>
                        <a:pt x="1013" y="170"/>
                      </a:lnTo>
                      <a:lnTo>
                        <a:pt x="1015" y="151"/>
                      </a:lnTo>
                      <a:lnTo>
                        <a:pt x="1005" y="161"/>
                      </a:lnTo>
                      <a:lnTo>
                        <a:pt x="1008" y="149"/>
                      </a:lnTo>
                      <a:lnTo>
                        <a:pt x="1001" y="151"/>
                      </a:lnTo>
                      <a:lnTo>
                        <a:pt x="996" y="142"/>
                      </a:lnTo>
                      <a:lnTo>
                        <a:pt x="977" y="146"/>
                      </a:lnTo>
                      <a:lnTo>
                        <a:pt x="987" y="165"/>
                      </a:lnTo>
                      <a:lnTo>
                        <a:pt x="998" y="165"/>
                      </a:lnTo>
                      <a:lnTo>
                        <a:pt x="998" y="172"/>
                      </a:lnTo>
                      <a:lnTo>
                        <a:pt x="996" y="175"/>
                      </a:lnTo>
                      <a:lnTo>
                        <a:pt x="984" y="170"/>
                      </a:lnTo>
                      <a:lnTo>
                        <a:pt x="979" y="158"/>
                      </a:lnTo>
                      <a:lnTo>
                        <a:pt x="975" y="161"/>
                      </a:lnTo>
                      <a:lnTo>
                        <a:pt x="979" y="170"/>
                      </a:lnTo>
                      <a:lnTo>
                        <a:pt x="953" y="165"/>
                      </a:lnTo>
                      <a:lnTo>
                        <a:pt x="925" y="172"/>
                      </a:lnTo>
                      <a:lnTo>
                        <a:pt x="911" y="156"/>
                      </a:lnTo>
                      <a:lnTo>
                        <a:pt x="892" y="156"/>
                      </a:lnTo>
                      <a:lnTo>
                        <a:pt x="892" y="151"/>
                      </a:lnTo>
                      <a:lnTo>
                        <a:pt x="878" y="144"/>
                      </a:lnTo>
                      <a:lnTo>
                        <a:pt x="882" y="142"/>
                      </a:lnTo>
                      <a:lnTo>
                        <a:pt x="878" y="135"/>
                      </a:lnTo>
                      <a:lnTo>
                        <a:pt x="880" y="132"/>
                      </a:lnTo>
                      <a:lnTo>
                        <a:pt x="871" y="123"/>
                      </a:lnTo>
                      <a:lnTo>
                        <a:pt x="840" y="137"/>
                      </a:lnTo>
                      <a:lnTo>
                        <a:pt x="833" y="146"/>
                      </a:lnTo>
                      <a:lnTo>
                        <a:pt x="845" y="156"/>
                      </a:lnTo>
                      <a:lnTo>
                        <a:pt x="849" y="154"/>
                      </a:lnTo>
                      <a:lnTo>
                        <a:pt x="845" y="149"/>
                      </a:lnTo>
                      <a:lnTo>
                        <a:pt x="852" y="146"/>
                      </a:lnTo>
                      <a:lnTo>
                        <a:pt x="864" y="151"/>
                      </a:lnTo>
                      <a:lnTo>
                        <a:pt x="864" y="144"/>
                      </a:lnTo>
                      <a:lnTo>
                        <a:pt x="861" y="142"/>
                      </a:lnTo>
                      <a:lnTo>
                        <a:pt x="866" y="142"/>
                      </a:lnTo>
                      <a:lnTo>
                        <a:pt x="864" y="139"/>
                      </a:lnTo>
                      <a:lnTo>
                        <a:pt x="875" y="135"/>
                      </a:lnTo>
                      <a:lnTo>
                        <a:pt x="866" y="151"/>
                      </a:lnTo>
                      <a:lnTo>
                        <a:pt x="849" y="158"/>
                      </a:lnTo>
                      <a:lnTo>
                        <a:pt x="847" y="163"/>
                      </a:lnTo>
                      <a:lnTo>
                        <a:pt x="849" y="163"/>
                      </a:lnTo>
                      <a:lnTo>
                        <a:pt x="845" y="170"/>
                      </a:lnTo>
                      <a:lnTo>
                        <a:pt x="854" y="194"/>
                      </a:lnTo>
                      <a:lnTo>
                        <a:pt x="852" y="194"/>
                      </a:lnTo>
                      <a:lnTo>
                        <a:pt x="856" y="201"/>
                      </a:lnTo>
                      <a:lnTo>
                        <a:pt x="847" y="201"/>
                      </a:lnTo>
                      <a:lnTo>
                        <a:pt x="847" y="208"/>
                      </a:lnTo>
                      <a:lnTo>
                        <a:pt x="838" y="194"/>
                      </a:lnTo>
                      <a:lnTo>
                        <a:pt x="847" y="194"/>
                      </a:lnTo>
                      <a:lnTo>
                        <a:pt x="845" y="187"/>
                      </a:lnTo>
                      <a:lnTo>
                        <a:pt x="838" y="182"/>
                      </a:lnTo>
                      <a:lnTo>
                        <a:pt x="835" y="172"/>
                      </a:lnTo>
                      <a:lnTo>
                        <a:pt x="833" y="182"/>
                      </a:lnTo>
                      <a:lnTo>
                        <a:pt x="830" y="170"/>
                      </a:lnTo>
                      <a:lnTo>
                        <a:pt x="821" y="170"/>
                      </a:lnTo>
                      <a:lnTo>
                        <a:pt x="816" y="158"/>
                      </a:lnTo>
                      <a:lnTo>
                        <a:pt x="790" y="172"/>
                      </a:lnTo>
                      <a:lnTo>
                        <a:pt x="750" y="170"/>
                      </a:lnTo>
                      <a:lnTo>
                        <a:pt x="738" y="163"/>
                      </a:lnTo>
                      <a:lnTo>
                        <a:pt x="743" y="161"/>
                      </a:lnTo>
                      <a:lnTo>
                        <a:pt x="743" y="154"/>
                      </a:lnTo>
                      <a:lnTo>
                        <a:pt x="750" y="151"/>
                      </a:lnTo>
                      <a:lnTo>
                        <a:pt x="745" y="151"/>
                      </a:lnTo>
                      <a:lnTo>
                        <a:pt x="760" y="151"/>
                      </a:lnTo>
                      <a:lnTo>
                        <a:pt x="757" y="142"/>
                      </a:lnTo>
                      <a:lnTo>
                        <a:pt x="743" y="125"/>
                      </a:lnTo>
                      <a:lnTo>
                        <a:pt x="729" y="123"/>
                      </a:lnTo>
                      <a:lnTo>
                        <a:pt x="733" y="130"/>
                      </a:lnTo>
                      <a:lnTo>
                        <a:pt x="719" y="127"/>
                      </a:lnTo>
                      <a:lnTo>
                        <a:pt x="674" y="109"/>
                      </a:lnTo>
                      <a:lnTo>
                        <a:pt x="651" y="92"/>
                      </a:lnTo>
                      <a:lnTo>
                        <a:pt x="634" y="92"/>
                      </a:lnTo>
                      <a:lnTo>
                        <a:pt x="627" y="109"/>
                      </a:lnTo>
                      <a:lnTo>
                        <a:pt x="613" y="109"/>
                      </a:lnTo>
                      <a:lnTo>
                        <a:pt x="620" y="94"/>
                      </a:lnTo>
                      <a:lnTo>
                        <a:pt x="613" y="94"/>
                      </a:lnTo>
                      <a:lnTo>
                        <a:pt x="613" y="78"/>
                      </a:lnTo>
                      <a:lnTo>
                        <a:pt x="611" y="78"/>
                      </a:lnTo>
                      <a:lnTo>
                        <a:pt x="613" y="83"/>
                      </a:lnTo>
                      <a:lnTo>
                        <a:pt x="611" y="85"/>
                      </a:lnTo>
                      <a:lnTo>
                        <a:pt x="608" y="83"/>
                      </a:lnTo>
                      <a:lnTo>
                        <a:pt x="599" y="99"/>
                      </a:lnTo>
                      <a:lnTo>
                        <a:pt x="603" y="101"/>
                      </a:lnTo>
                      <a:lnTo>
                        <a:pt x="596" y="106"/>
                      </a:lnTo>
                      <a:lnTo>
                        <a:pt x="592" y="109"/>
                      </a:lnTo>
                      <a:lnTo>
                        <a:pt x="582" y="94"/>
                      </a:lnTo>
                      <a:lnTo>
                        <a:pt x="573" y="71"/>
                      </a:lnTo>
                      <a:lnTo>
                        <a:pt x="563" y="61"/>
                      </a:lnTo>
                      <a:lnTo>
                        <a:pt x="558" y="66"/>
                      </a:lnTo>
                      <a:lnTo>
                        <a:pt x="568" y="73"/>
                      </a:lnTo>
                      <a:lnTo>
                        <a:pt x="547" y="94"/>
                      </a:lnTo>
                      <a:lnTo>
                        <a:pt x="551" y="85"/>
                      </a:lnTo>
                      <a:lnTo>
                        <a:pt x="530" y="97"/>
                      </a:lnTo>
                      <a:lnTo>
                        <a:pt x="521" y="116"/>
                      </a:lnTo>
                      <a:lnTo>
                        <a:pt x="521" y="104"/>
                      </a:lnTo>
                      <a:lnTo>
                        <a:pt x="495" y="120"/>
                      </a:lnTo>
                      <a:lnTo>
                        <a:pt x="509" y="101"/>
                      </a:lnTo>
                      <a:lnTo>
                        <a:pt x="523" y="101"/>
                      </a:lnTo>
                      <a:lnTo>
                        <a:pt x="540" y="85"/>
                      </a:lnTo>
                      <a:lnTo>
                        <a:pt x="544" y="80"/>
                      </a:lnTo>
                      <a:lnTo>
                        <a:pt x="540" y="73"/>
                      </a:lnTo>
                      <a:lnTo>
                        <a:pt x="480" y="111"/>
                      </a:lnTo>
                      <a:lnTo>
                        <a:pt x="471" y="120"/>
                      </a:lnTo>
                      <a:lnTo>
                        <a:pt x="478" y="135"/>
                      </a:lnTo>
                      <a:lnTo>
                        <a:pt x="476" y="142"/>
                      </a:lnTo>
                      <a:lnTo>
                        <a:pt x="469" y="127"/>
                      </a:lnTo>
                      <a:lnTo>
                        <a:pt x="459" y="127"/>
                      </a:lnTo>
                      <a:lnTo>
                        <a:pt x="464" y="137"/>
                      </a:lnTo>
                      <a:lnTo>
                        <a:pt x="459" y="137"/>
                      </a:lnTo>
                      <a:lnTo>
                        <a:pt x="443" y="125"/>
                      </a:lnTo>
                      <a:lnTo>
                        <a:pt x="431" y="125"/>
                      </a:lnTo>
                      <a:lnTo>
                        <a:pt x="405" y="99"/>
                      </a:lnTo>
                      <a:lnTo>
                        <a:pt x="381" y="94"/>
                      </a:lnTo>
                      <a:lnTo>
                        <a:pt x="376" y="97"/>
                      </a:lnTo>
                      <a:lnTo>
                        <a:pt x="350" y="78"/>
                      </a:lnTo>
                      <a:lnTo>
                        <a:pt x="320" y="83"/>
                      </a:lnTo>
                      <a:lnTo>
                        <a:pt x="263" y="64"/>
                      </a:lnTo>
                      <a:lnTo>
                        <a:pt x="230" y="64"/>
                      </a:lnTo>
                      <a:lnTo>
                        <a:pt x="232" y="61"/>
                      </a:lnTo>
                      <a:lnTo>
                        <a:pt x="227" y="59"/>
                      </a:lnTo>
                      <a:lnTo>
                        <a:pt x="223" y="56"/>
                      </a:lnTo>
                      <a:lnTo>
                        <a:pt x="225" y="49"/>
                      </a:lnTo>
                      <a:lnTo>
                        <a:pt x="213" y="52"/>
                      </a:lnTo>
                      <a:lnTo>
                        <a:pt x="208" y="45"/>
                      </a:lnTo>
                      <a:lnTo>
                        <a:pt x="194" y="49"/>
                      </a:lnTo>
                      <a:lnTo>
                        <a:pt x="185" y="38"/>
                      </a:lnTo>
                      <a:lnTo>
                        <a:pt x="178" y="40"/>
                      </a:lnTo>
                      <a:lnTo>
                        <a:pt x="180" y="54"/>
                      </a:lnTo>
                      <a:lnTo>
                        <a:pt x="178" y="52"/>
                      </a:lnTo>
                      <a:lnTo>
                        <a:pt x="166" y="47"/>
                      </a:lnTo>
                      <a:lnTo>
                        <a:pt x="178" y="35"/>
                      </a:lnTo>
                      <a:lnTo>
                        <a:pt x="161" y="26"/>
                      </a:lnTo>
                      <a:lnTo>
                        <a:pt x="142" y="47"/>
                      </a:lnTo>
                      <a:lnTo>
                        <a:pt x="126" y="49"/>
                      </a:lnTo>
                      <a:lnTo>
                        <a:pt x="126" y="54"/>
                      </a:lnTo>
                      <a:lnTo>
                        <a:pt x="121" y="52"/>
                      </a:lnTo>
                      <a:lnTo>
                        <a:pt x="128" y="45"/>
                      </a:lnTo>
                      <a:lnTo>
                        <a:pt x="116" y="52"/>
                      </a:lnTo>
                      <a:lnTo>
                        <a:pt x="111" y="56"/>
                      </a:lnTo>
                      <a:lnTo>
                        <a:pt x="121" y="61"/>
                      </a:lnTo>
                      <a:lnTo>
                        <a:pt x="116" y="64"/>
                      </a:lnTo>
                      <a:lnTo>
                        <a:pt x="114" y="73"/>
                      </a:lnTo>
                      <a:lnTo>
                        <a:pt x="109" y="68"/>
                      </a:lnTo>
                      <a:lnTo>
                        <a:pt x="114" y="61"/>
                      </a:lnTo>
                      <a:lnTo>
                        <a:pt x="109" y="59"/>
                      </a:lnTo>
                      <a:lnTo>
                        <a:pt x="85" y="78"/>
                      </a:lnTo>
                      <a:lnTo>
                        <a:pt x="88" y="73"/>
                      </a:lnTo>
                      <a:lnTo>
                        <a:pt x="85" y="71"/>
                      </a:lnTo>
                      <a:lnTo>
                        <a:pt x="83" y="80"/>
                      </a:lnTo>
                      <a:lnTo>
                        <a:pt x="90" y="87"/>
                      </a:lnTo>
                      <a:lnTo>
                        <a:pt x="78" y="83"/>
                      </a:lnTo>
                      <a:lnTo>
                        <a:pt x="74" y="92"/>
                      </a:lnTo>
                      <a:lnTo>
                        <a:pt x="81" y="92"/>
                      </a:lnTo>
                      <a:lnTo>
                        <a:pt x="71" y="94"/>
                      </a:lnTo>
                      <a:lnTo>
                        <a:pt x="78" y="101"/>
                      </a:lnTo>
                      <a:lnTo>
                        <a:pt x="71" y="97"/>
                      </a:lnTo>
                      <a:lnTo>
                        <a:pt x="69" y="109"/>
                      </a:lnTo>
                      <a:lnTo>
                        <a:pt x="57" y="123"/>
                      </a:lnTo>
                      <a:lnTo>
                        <a:pt x="26" y="127"/>
                      </a:lnTo>
                      <a:lnTo>
                        <a:pt x="24" y="142"/>
                      </a:lnTo>
                      <a:lnTo>
                        <a:pt x="26" y="142"/>
                      </a:lnTo>
                      <a:lnTo>
                        <a:pt x="17" y="149"/>
                      </a:lnTo>
                      <a:lnTo>
                        <a:pt x="52" y="172"/>
                      </a:lnTo>
                      <a:lnTo>
                        <a:pt x="59" y="180"/>
                      </a:lnTo>
                      <a:lnTo>
                        <a:pt x="62" y="194"/>
                      </a:lnTo>
                      <a:lnTo>
                        <a:pt x="74" y="201"/>
                      </a:lnTo>
                      <a:lnTo>
                        <a:pt x="81" y="194"/>
                      </a:lnTo>
                      <a:lnTo>
                        <a:pt x="78" y="201"/>
                      </a:lnTo>
                      <a:lnTo>
                        <a:pt x="90" y="199"/>
                      </a:lnTo>
                      <a:lnTo>
                        <a:pt x="93" y="201"/>
                      </a:lnTo>
                      <a:lnTo>
                        <a:pt x="88" y="208"/>
                      </a:lnTo>
                      <a:lnTo>
                        <a:pt x="95" y="215"/>
                      </a:lnTo>
                      <a:lnTo>
                        <a:pt x="95" y="210"/>
                      </a:lnTo>
                      <a:lnTo>
                        <a:pt x="121" y="215"/>
                      </a:lnTo>
                      <a:lnTo>
                        <a:pt x="104" y="222"/>
                      </a:lnTo>
                      <a:lnTo>
                        <a:pt x="90" y="217"/>
                      </a:lnTo>
                      <a:lnTo>
                        <a:pt x="85" y="210"/>
                      </a:lnTo>
                      <a:lnTo>
                        <a:pt x="88" y="217"/>
                      </a:lnTo>
                      <a:lnTo>
                        <a:pt x="85" y="222"/>
                      </a:lnTo>
                      <a:lnTo>
                        <a:pt x="93" y="225"/>
                      </a:lnTo>
                      <a:lnTo>
                        <a:pt x="88" y="236"/>
                      </a:lnTo>
                      <a:lnTo>
                        <a:pt x="62" y="232"/>
                      </a:lnTo>
                      <a:lnTo>
                        <a:pt x="57" y="227"/>
                      </a:lnTo>
                      <a:lnTo>
                        <a:pt x="59" y="225"/>
                      </a:lnTo>
                      <a:lnTo>
                        <a:pt x="59" y="215"/>
                      </a:lnTo>
                      <a:lnTo>
                        <a:pt x="57" y="213"/>
                      </a:lnTo>
                      <a:lnTo>
                        <a:pt x="48" y="213"/>
                      </a:lnTo>
                      <a:lnTo>
                        <a:pt x="31" y="225"/>
                      </a:lnTo>
                      <a:lnTo>
                        <a:pt x="36" y="229"/>
                      </a:lnTo>
                      <a:lnTo>
                        <a:pt x="24" y="229"/>
                      </a:lnTo>
                      <a:lnTo>
                        <a:pt x="0" y="244"/>
                      </a:lnTo>
                      <a:lnTo>
                        <a:pt x="10" y="255"/>
                      </a:lnTo>
                      <a:lnTo>
                        <a:pt x="26" y="258"/>
                      </a:lnTo>
                      <a:lnTo>
                        <a:pt x="17" y="262"/>
                      </a:lnTo>
                      <a:lnTo>
                        <a:pt x="26" y="281"/>
                      </a:lnTo>
                      <a:lnTo>
                        <a:pt x="45" y="286"/>
                      </a:lnTo>
                      <a:lnTo>
                        <a:pt x="64" y="281"/>
                      </a:lnTo>
                      <a:lnTo>
                        <a:pt x="71" y="286"/>
                      </a:lnTo>
                      <a:lnTo>
                        <a:pt x="71" y="284"/>
                      </a:lnTo>
                      <a:lnTo>
                        <a:pt x="67" y="279"/>
                      </a:lnTo>
                      <a:lnTo>
                        <a:pt x="71" y="279"/>
                      </a:lnTo>
                      <a:lnTo>
                        <a:pt x="76" y="291"/>
                      </a:lnTo>
                      <a:lnTo>
                        <a:pt x="88" y="274"/>
                      </a:lnTo>
                      <a:lnTo>
                        <a:pt x="102" y="277"/>
                      </a:lnTo>
                      <a:lnTo>
                        <a:pt x="100" y="284"/>
                      </a:lnTo>
                      <a:lnTo>
                        <a:pt x="93" y="284"/>
                      </a:lnTo>
                      <a:lnTo>
                        <a:pt x="102" y="303"/>
                      </a:lnTo>
                      <a:lnTo>
                        <a:pt x="100" y="315"/>
                      </a:lnTo>
                      <a:lnTo>
                        <a:pt x="81" y="317"/>
                      </a:lnTo>
                      <a:lnTo>
                        <a:pt x="71" y="329"/>
                      </a:lnTo>
                      <a:lnTo>
                        <a:pt x="62" y="331"/>
                      </a:lnTo>
                      <a:lnTo>
                        <a:pt x="57" y="336"/>
                      </a:lnTo>
                      <a:lnTo>
                        <a:pt x="57" y="341"/>
                      </a:lnTo>
                      <a:lnTo>
                        <a:pt x="48" y="341"/>
                      </a:lnTo>
                      <a:lnTo>
                        <a:pt x="36" y="352"/>
                      </a:lnTo>
                      <a:lnTo>
                        <a:pt x="31" y="367"/>
                      </a:lnTo>
                      <a:lnTo>
                        <a:pt x="26" y="369"/>
                      </a:lnTo>
                      <a:lnTo>
                        <a:pt x="29" y="371"/>
                      </a:lnTo>
                      <a:lnTo>
                        <a:pt x="26" y="378"/>
                      </a:lnTo>
                      <a:lnTo>
                        <a:pt x="38" y="374"/>
                      </a:lnTo>
                      <a:lnTo>
                        <a:pt x="31" y="381"/>
                      </a:lnTo>
                      <a:lnTo>
                        <a:pt x="38" y="381"/>
                      </a:lnTo>
                      <a:lnTo>
                        <a:pt x="36" y="386"/>
                      </a:lnTo>
                      <a:lnTo>
                        <a:pt x="38" y="393"/>
                      </a:lnTo>
                      <a:lnTo>
                        <a:pt x="45" y="390"/>
                      </a:lnTo>
                      <a:lnTo>
                        <a:pt x="50" y="390"/>
                      </a:lnTo>
                      <a:lnTo>
                        <a:pt x="48" y="395"/>
                      </a:lnTo>
                      <a:lnTo>
                        <a:pt x="50" y="397"/>
                      </a:lnTo>
                      <a:lnTo>
                        <a:pt x="59" y="397"/>
                      </a:lnTo>
                      <a:lnTo>
                        <a:pt x="50" y="414"/>
                      </a:lnTo>
                      <a:lnTo>
                        <a:pt x="52" y="421"/>
                      </a:lnTo>
                      <a:lnTo>
                        <a:pt x="59" y="421"/>
                      </a:lnTo>
                      <a:lnTo>
                        <a:pt x="55" y="423"/>
                      </a:lnTo>
                      <a:lnTo>
                        <a:pt x="59" y="428"/>
                      </a:lnTo>
                      <a:lnTo>
                        <a:pt x="71" y="431"/>
                      </a:lnTo>
                      <a:lnTo>
                        <a:pt x="78" y="416"/>
                      </a:lnTo>
                      <a:lnTo>
                        <a:pt x="76" y="412"/>
                      </a:lnTo>
                      <a:lnTo>
                        <a:pt x="81" y="405"/>
                      </a:lnTo>
                      <a:lnTo>
                        <a:pt x="93" y="397"/>
                      </a:lnTo>
                      <a:lnTo>
                        <a:pt x="78" y="412"/>
                      </a:lnTo>
                      <a:lnTo>
                        <a:pt x="88" y="433"/>
                      </a:lnTo>
                      <a:lnTo>
                        <a:pt x="85" y="442"/>
                      </a:lnTo>
                      <a:lnTo>
                        <a:pt x="90" y="445"/>
                      </a:lnTo>
                      <a:lnTo>
                        <a:pt x="88" y="447"/>
                      </a:lnTo>
                      <a:lnTo>
                        <a:pt x="90" y="454"/>
                      </a:lnTo>
                      <a:lnTo>
                        <a:pt x="83" y="457"/>
                      </a:lnTo>
                      <a:lnTo>
                        <a:pt x="102" y="449"/>
                      </a:lnTo>
                      <a:lnTo>
                        <a:pt x="109" y="440"/>
                      </a:lnTo>
                      <a:lnTo>
                        <a:pt x="109" y="449"/>
                      </a:lnTo>
                      <a:lnTo>
                        <a:pt x="119" y="449"/>
                      </a:lnTo>
                      <a:lnTo>
                        <a:pt x="128" y="464"/>
                      </a:lnTo>
                      <a:lnTo>
                        <a:pt x="130" y="461"/>
                      </a:lnTo>
                      <a:lnTo>
                        <a:pt x="128" y="454"/>
                      </a:lnTo>
                      <a:lnTo>
                        <a:pt x="133" y="447"/>
                      </a:lnTo>
                      <a:lnTo>
                        <a:pt x="133" y="452"/>
                      </a:lnTo>
                      <a:lnTo>
                        <a:pt x="140" y="457"/>
                      </a:lnTo>
                      <a:lnTo>
                        <a:pt x="159" y="445"/>
                      </a:lnTo>
                      <a:lnTo>
                        <a:pt x="149" y="459"/>
                      </a:lnTo>
                      <a:lnTo>
                        <a:pt x="147" y="466"/>
                      </a:lnTo>
                      <a:lnTo>
                        <a:pt x="152" y="466"/>
                      </a:lnTo>
                      <a:lnTo>
                        <a:pt x="140" y="492"/>
                      </a:lnTo>
                      <a:lnTo>
                        <a:pt x="133" y="497"/>
                      </a:lnTo>
                      <a:lnTo>
                        <a:pt x="130" y="504"/>
                      </a:lnTo>
                      <a:lnTo>
                        <a:pt x="109" y="516"/>
                      </a:lnTo>
                      <a:lnTo>
                        <a:pt x="104" y="528"/>
                      </a:lnTo>
                      <a:lnTo>
                        <a:pt x="109" y="530"/>
                      </a:lnTo>
                      <a:lnTo>
                        <a:pt x="95" y="525"/>
                      </a:lnTo>
                      <a:lnTo>
                        <a:pt x="67" y="547"/>
                      </a:lnTo>
                      <a:lnTo>
                        <a:pt x="64" y="547"/>
                      </a:lnTo>
                      <a:lnTo>
                        <a:pt x="67" y="554"/>
                      </a:lnTo>
                      <a:lnTo>
                        <a:pt x="69" y="547"/>
                      </a:lnTo>
                      <a:lnTo>
                        <a:pt x="76" y="549"/>
                      </a:lnTo>
                      <a:lnTo>
                        <a:pt x="76" y="544"/>
                      </a:lnTo>
                      <a:lnTo>
                        <a:pt x="78" y="549"/>
                      </a:lnTo>
                      <a:lnTo>
                        <a:pt x="83" y="547"/>
                      </a:lnTo>
                      <a:lnTo>
                        <a:pt x="90" y="535"/>
                      </a:lnTo>
                      <a:lnTo>
                        <a:pt x="93" y="535"/>
                      </a:lnTo>
                      <a:lnTo>
                        <a:pt x="93" y="542"/>
                      </a:lnTo>
                      <a:lnTo>
                        <a:pt x="114" y="530"/>
                      </a:lnTo>
                      <a:lnTo>
                        <a:pt x="116" y="537"/>
                      </a:lnTo>
                      <a:lnTo>
                        <a:pt x="121" y="528"/>
                      </a:lnTo>
                      <a:lnTo>
                        <a:pt x="133" y="525"/>
                      </a:lnTo>
                      <a:lnTo>
                        <a:pt x="126" y="513"/>
                      </a:lnTo>
                      <a:lnTo>
                        <a:pt x="130" y="518"/>
                      </a:lnTo>
                      <a:lnTo>
                        <a:pt x="142" y="513"/>
                      </a:lnTo>
                      <a:lnTo>
                        <a:pt x="140" y="511"/>
                      </a:lnTo>
                      <a:lnTo>
                        <a:pt x="147" y="511"/>
                      </a:lnTo>
                      <a:lnTo>
                        <a:pt x="147" y="504"/>
                      </a:lnTo>
                      <a:lnTo>
                        <a:pt x="161" y="499"/>
                      </a:lnTo>
                      <a:lnTo>
                        <a:pt x="163" y="494"/>
                      </a:lnTo>
                      <a:lnTo>
                        <a:pt x="161" y="492"/>
                      </a:lnTo>
                      <a:lnTo>
                        <a:pt x="173" y="485"/>
                      </a:lnTo>
                      <a:lnTo>
                        <a:pt x="173" y="480"/>
                      </a:lnTo>
                      <a:lnTo>
                        <a:pt x="178" y="483"/>
                      </a:lnTo>
                      <a:lnTo>
                        <a:pt x="182" y="476"/>
                      </a:lnTo>
                      <a:lnTo>
                        <a:pt x="194" y="468"/>
                      </a:lnTo>
                      <a:lnTo>
                        <a:pt x="194" y="466"/>
                      </a:lnTo>
                      <a:lnTo>
                        <a:pt x="197" y="461"/>
                      </a:lnTo>
                      <a:lnTo>
                        <a:pt x="206" y="452"/>
                      </a:lnTo>
                      <a:lnTo>
                        <a:pt x="201" y="447"/>
                      </a:lnTo>
                      <a:lnTo>
                        <a:pt x="194" y="447"/>
                      </a:lnTo>
                      <a:lnTo>
                        <a:pt x="197" y="438"/>
                      </a:lnTo>
                      <a:lnTo>
                        <a:pt x="216" y="421"/>
                      </a:lnTo>
                      <a:lnTo>
                        <a:pt x="208" y="412"/>
                      </a:lnTo>
                      <a:lnTo>
                        <a:pt x="216" y="414"/>
                      </a:lnTo>
                      <a:lnTo>
                        <a:pt x="227" y="395"/>
                      </a:lnTo>
                      <a:lnTo>
                        <a:pt x="244" y="383"/>
                      </a:lnTo>
                      <a:lnTo>
                        <a:pt x="251" y="355"/>
                      </a:lnTo>
                      <a:lnTo>
                        <a:pt x="251" y="367"/>
                      </a:lnTo>
                      <a:lnTo>
                        <a:pt x="244" y="383"/>
                      </a:lnTo>
                      <a:lnTo>
                        <a:pt x="251" y="386"/>
                      </a:lnTo>
                      <a:lnTo>
                        <a:pt x="263" y="376"/>
                      </a:lnTo>
                      <a:lnTo>
                        <a:pt x="253" y="390"/>
                      </a:lnTo>
                      <a:lnTo>
                        <a:pt x="268" y="395"/>
                      </a:lnTo>
                      <a:lnTo>
                        <a:pt x="249" y="393"/>
                      </a:lnTo>
                      <a:lnTo>
                        <a:pt x="234" y="400"/>
                      </a:lnTo>
                      <a:lnTo>
                        <a:pt x="234" y="412"/>
                      </a:lnTo>
                      <a:lnTo>
                        <a:pt x="227" y="428"/>
                      </a:lnTo>
                      <a:lnTo>
                        <a:pt x="232" y="431"/>
                      </a:lnTo>
                      <a:lnTo>
                        <a:pt x="239" y="426"/>
                      </a:lnTo>
                      <a:lnTo>
                        <a:pt x="234" y="435"/>
                      </a:lnTo>
                      <a:lnTo>
                        <a:pt x="227" y="435"/>
                      </a:lnTo>
                      <a:lnTo>
                        <a:pt x="227" y="440"/>
                      </a:lnTo>
                      <a:lnTo>
                        <a:pt x="230" y="442"/>
                      </a:lnTo>
                      <a:lnTo>
                        <a:pt x="239" y="440"/>
                      </a:lnTo>
                      <a:lnTo>
                        <a:pt x="249" y="433"/>
                      </a:lnTo>
                      <a:lnTo>
                        <a:pt x="249" y="438"/>
                      </a:lnTo>
                      <a:lnTo>
                        <a:pt x="251" y="431"/>
                      </a:lnTo>
                      <a:lnTo>
                        <a:pt x="256" y="428"/>
                      </a:lnTo>
                      <a:lnTo>
                        <a:pt x="258" y="421"/>
                      </a:lnTo>
                      <a:lnTo>
                        <a:pt x="258" y="428"/>
                      </a:lnTo>
                      <a:lnTo>
                        <a:pt x="260" y="419"/>
                      </a:lnTo>
                      <a:lnTo>
                        <a:pt x="275" y="421"/>
                      </a:lnTo>
                      <a:lnTo>
                        <a:pt x="282" y="405"/>
                      </a:lnTo>
                      <a:lnTo>
                        <a:pt x="272" y="407"/>
                      </a:lnTo>
                      <a:lnTo>
                        <a:pt x="277" y="400"/>
                      </a:lnTo>
                      <a:lnTo>
                        <a:pt x="272" y="397"/>
                      </a:lnTo>
                      <a:lnTo>
                        <a:pt x="284" y="386"/>
                      </a:lnTo>
                      <a:lnTo>
                        <a:pt x="282" y="395"/>
                      </a:lnTo>
                      <a:lnTo>
                        <a:pt x="284" y="393"/>
                      </a:lnTo>
                      <a:lnTo>
                        <a:pt x="284" y="388"/>
                      </a:lnTo>
                      <a:lnTo>
                        <a:pt x="289" y="393"/>
                      </a:lnTo>
                      <a:lnTo>
                        <a:pt x="301" y="390"/>
                      </a:lnTo>
                      <a:lnTo>
                        <a:pt x="298" y="397"/>
                      </a:lnTo>
                      <a:lnTo>
                        <a:pt x="305" y="397"/>
                      </a:lnTo>
                      <a:lnTo>
                        <a:pt x="298" y="400"/>
                      </a:lnTo>
                      <a:lnTo>
                        <a:pt x="308" y="397"/>
                      </a:lnTo>
                      <a:lnTo>
                        <a:pt x="305" y="402"/>
                      </a:lnTo>
                      <a:lnTo>
                        <a:pt x="312" y="402"/>
                      </a:lnTo>
                      <a:lnTo>
                        <a:pt x="312" y="405"/>
                      </a:lnTo>
                      <a:lnTo>
                        <a:pt x="320" y="412"/>
                      </a:lnTo>
                      <a:lnTo>
                        <a:pt x="324" y="407"/>
                      </a:lnTo>
                      <a:lnTo>
                        <a:pt x="336" y="421"/>
                      </a:lnTo>
                      <a:lnTo>
                        <a:pt x="374" y="419"/>
                      </a:lnTo>
                      <a:lnTo>
                        <a:pt x="374" y="423"/>
                      </a:lnTo>
                      <a:lnTo>
                        <a:pt x="386" y="428"/>
                      </a:lnTo>
                      <a:lnTo>
                        <a:pt x="395" y="426"/>
                      </a:lnTo>
                      <a:lnTo>
                        <a:pt x="400" y="419"/>
                      </a:lnTo>
                      <a:lnTo>
                        <a:pt x="407" y="426"/>
                      </a:lnTo>
                      <a:lnTo>
                        <a:pt x="405" y="426"/>
                      </a:lnTo>
                      <a:lnTo>
                        <a:pt x="405" y="433"/>
                      </a:lnTo>
                      <a:lnTo>
                        <a:pt x="402" y="421"/>
                      </a:lnTo>
                      <a:lnTo>
                        <a:pt x="400" y="431"/>
                      </a:lnTo>
                      <a:lnTo>
                        <a:pt x="395" y="433"/>
                      </a:lnTo>
                      <a:lnTo>
                        <a:pt x="414" y="445"/>
                      </a:lnTo>
                      <a:lnTo>
                        <a:pt x="421" y="435"/>
                      </a:lnTo>
                      <a:lnTo>
                        <a:pt x="421" y="438"/>
                      </a:lnTo>
                      <a:lnTo>
                        <a:pt x="419" y="440"/>
                      </a:lnTo>
                      <a:lnTo>
                        <a:pt x="419" y="447"/>
                      </a:lnTo>
                      <a:lnTo>
                        <a:pt x="428" y="457"/>
                      </a:lnTo>
                      <a:lnTo>
                        <a:pt x="428" y="459"/>
                      </a:lnTo>
                      <a:lnTo>
                        <a:pt x="440" y="468"/>
                      </a:lnTo>
                      <a:lnTo>
                        <a:pt x="447" y="464"/>
                      </a:lnTo>
                      <a:lnTo>
                        <a:pt x="447" y="461"/>
                      </a:lnTo>
                      <a:lnTo>
                        <a:pt x="435" y="449"/>
                      </a:lnTo>
                      <a:lnTo>
                        <a:pt x="438" y="447"/>
                      </a:lnTo>
                      <a:lnTo>
                        <a:pt x="447" y="454"/>
                      </a:lnTo>
                      <a:lnTo>
                        <a:pt x="450" y="449"/>
                      </a:lnTo>
                      <a:lnTo>
                        <a:pt x="452" y="459"/>
                      </a:lnTo>
                      <a:lnTo>
                        <a:pt x="452" y="464"/>
                      </a:lnTo>
                      <a:lnTo>
                        <a:pt x="457" y="461"/>
                      </a:lnTo>
                      <a:lnTo>
                        <a:pt x="459" y="468"/>
                      </a:lnTo>
                      <a:lnTo>
                        <a:pt x="461" y="468"/>
                      </a:lnTo>
                      <a:lnTo>
                        <a:pt x="464" y="464"/>
                      </a:lnTo>
                      <a:lnTo>
                        <a:pt x="457" y="442"/>
                      </a:lnTo>
                      <a:lnTo>
                        <a:pt x="459" y="438"/>
                      </a:lnTo>
                      <a:lnTo>
                        <a:pt x="469" y="464"/>
                      </a:lnTo>
                      <a:lnTo>
                        <a:pt x="478" y="468"/>
                      </a:lnTo>
                      <a:lnTo>
                        <a:pt x="480" y="476"/>
                      </a:lnTo>
                      <a:lnTo>
                        <a:pt x="485" y="471"/>
                      </a:lnTo>
                      <a:lnTo>
                        <a:pt x="483" y="473"/>
                      </a:lnTo>
                      <a:lnTo>
                        <a:pt x="480" y="476"/>
                      </a:lnTo>
                      <a:lnTo>
                        <a:pt x="483" y="480"/>
                      </a:lnTo>
                      <a:lnTo>
                        <a:pt x="485" y="480"/>
                      </a:lnTo>
                      <a:lnTo>
                        <a:pt x="492" y="487"/>
                      </a:lnTo>
                      <a:lnTo>
                        <a:pt x="485" y="483"/>
                      </a:lnTo>
                      <a:lnTo>
                        <a:pt x="485" y="487"/>
                      </a:lnTo>
                      <a:lnTo>
                        <a:pt x="488" y="485"/>
                      </a:lnTo>
                      <a:lnTo>
                        <a:pt x="488" y="492"/>
                      </a:lnTo>
                      <a:lnTo>
                        <a:pt x="492" y="492"/>
                      </a:lnTo>
                      <a:lnTo>
                        <a:pt x="488" y="497"/>
                      </a:lnTo>
                      <a:lnTo>
                        <a:pt x="495" y="497"/>
                      </a:lnTo>
                      <a:lnTo>
                        <a:pt x="497" y="504"/>
                      </a:lnTo>
                      <a:lnTo>
                        <a:pt x="492" y="499"/>
                      </a:lnTo>
                      <a:lnTo>
                        <a:pt x="495" y="504"/>
                      </a:lnTo>
                      <a:lnTo>
                        <a:pt x="502" y="509"/>
                      </a:lnTo>
                      <a:lnTo>
                        <a:pt x="506" y="516"/>
                      </a:lnTo>
                      <a:lnTo>
                        <a:pt x="514" y="521"/>
                      </a:lnTo>
                      <a:lnTo>
                        <a:pt x="509" y="523"/>
                      </a:lnTo>
                      <a:lnTo>
                        <a:pt x="504" y="532"/>
                      </a:lnTo>
                      <a:lnTo>
                        <a:pt x="506" y="537"/>
                      </a:lnTo>
                      <a:lnTo>
                        <a:pt x="511" y="530"/>
                      </a:lnTo>
                      <a:lnTo>
                        <a:pt x="521" y="523"/>
                      </a:lnTo>
                      <a:lnTo>
                        <a:pt x="523" y="544"/>
                      </a:lnTo>
                      <a:lnTo>
                        <a:pt x="528" y="544"/>
                      </a:lnTo>
                      <a:lnTo>
                        <a:pt x="528" y="547"/>
                      </a:lnTo>
                      <a:lnTo>
                        <a:pt x="523" y="551"/>
                      </a:lnTo>
                      <a:lnTo>
                        <a:pt x="523" y="556"/>
                      </a:lnTo>
                      <a:lnTo>
                        <a:pt x="535" y="551"/>
                      </a:lnTo>
                      <a:lnTo>
                        <a:pt x="535" y="558"/>
                      </a:lnTo>
                      <a:lnTo>
                        <a:pt x="530" y="558"/>
                      </a:lnTo>
                      <a:lnTo>
                        <a:pt x="530" y="565"/>
                      </a:lnTo>
                      <a:lnTo>
                        <a:pt x="537" y="570"/>
                      </a:lnTo>
                      <a:lnTo>
                        <a:pt x="535" y="577"/>
                      </a:lnTo>
                      <a:lnTo>
                        <a:pt x="544" y="589"/>
                      </a:lnTo>
                      <a:lnTo>
                        <a:pt x="549" y="587"/>
                      </a:lnTo>
                      <a:lnTo>
                        <a:pt x="549" y="599"/>
                      </a:lnTo>
                      <a:lnTo>
                        <a:pt x="554" y="610"/>
                      </a:lnTo>
                      <a:lnTo>
                        <a:pt x="558" y="608"/>
                      </a:lnTo>
                      <a:lnTo>
                        <a:pt x="558" y="615"/>
                      </a:lnTo>
                      <a:lnTo>
                        <a:pt x="566" y="613"/>
                      </a:lnTo>
                      <a:lnTo>
                        <a:pt x="568" y="629"/>
                      </a:lnTo>
                      <a:lnTo>
                        <a:pt x="573" y="627"/>
                      </a:lnTo>
                      <a:lnTo>
                        <a:pt x="573" y="632"/>
                      </a:lnTo>
                      <a:lnTo>
                        <a:pt x="575" y="634"/>
                      </a:lnTo>
                      <a:lnTo>
                        <a:pt x="568" y="637"/>
                      </a:lnTo>
                      <a:lnTo>
                        <a:pt x="573" y="637"/>
                      </a:lnTo>
                      <a:lnTo>
                        <a:pt x="568" y="639"/>
                      </a:lnTo>
                      <a:lnTo>
                        <a:pt x="568" y="644"/>
                      </a:lnTo>
                      <a:lnTo>
                        <a:pt x="575" y="646"/>
                      </a:lnTo>
                      <a:lnTo>
                        <a:pt x="589" y="644"/>
                      </a:lnTo>
                      <a:lnTo>
                        <a:pt x="587" y="648"/>
                      </a:lnTo>
                      <a:lnTo>
                        <a:pt x="594" y="651"/>
                      </a:lnTo>
                      <a:lnTo>
                        <a:pt x="589" y="655"/>
                      </a:lnTo>
                      <a:lnTo>
                        <a:pt x="613" y="658"/>
                      </a:lnTo>
                      <a:lnTo>
                        <a:pt x="611" y="665"/>
                      </a:lnTo>
                      <a:lnTo>
                        <a:pt x="613" y="667"/>
                      </a:lnTo>
                      <a:lnTo>
                        <a:pt x="618" y="672"/>
                      </a:lnTo>
                      <a:lnTo>
                        <a:pt x="620" y="670"/>
                      </a:lnTo>
                      <a:lnTo>
                        <a:pt x="620" y="665"/>
                      </a:lnTo>
                      <a:lnTo>
                        <a:pt x="627" y="674"/>
                      </a:lnTo>
                      <a:lnTo>
                        <a:pt x="627" y="679"/>
                      </a:lnTo>
                      <a:lnTo>
                        <a:pt x="632" y="674"/>
                      </a:lnTo>
                      <a:lnTo>
                        <a:pt x="632" y="682"/>
                      </a:lnTo>
                      <a:lnTo>
                        <a:pt x="641" y="684"/>
                      </a:lnTo>
                      <a:lnTo>
                        <a:pt x="634" y="686"/>
                      </a:lnTo>
                      <a:lnTo>
                        <a:pt x="637" y="689"/>
                      </a:lnTo>
                      <a:lnTo>
                        <a:pt x="644" y="696"/>
                      </a:lnTo>
                      <a:lnTo>
                        <a:pt x="641" y="700"/>
                      </a:lnTo>
                      <a:lnTo>
                        <a:pt x="644" y="703"/>
                      </a:lnTo>
                      <a:lnTo>
                        <a:pt x="646" y="712"/>
                      </a:lnTo>
                      <a:lnTo>
                        <a:pt x="637" y="722"/>
                      </a:lnTo>
                      <a:lnTo>
                        <a:pt x="634" y="719"/>
                      </a:lnTo>
                      <a:lnTo>
                        <a:pt x="639" y="712"/>
                      </a:lnTo>
                      <a:lnTo>
                        <a:pt x="639" y="708"/>
                      </a:lnTo>
                      <a:lnTo>
                        <a:pt x="613" y="700"/>
                      </a:lnTo>
                      <a:lnTo>
                        <a:pt x="613" y="705"/>
                      </a:lnTo>
                      <a:lnTo>
                        <a:pt x="620" y="729"/>
                      </a:lnTo>
                      <a:lnTo>
                        <a:pt x="620" y="729"/>
                      </a:lnTo>
                      <a:lnTo>
                        <a:pt x="620" y="736"/>
                      </a:lnTo>
                      <a:lnTo>
                        <a:pt x="622" y="736"/>
                      </a:lnTo>
                      <a:lnTo>
                        <a:pt x="622" y="741"/>
                      </a:lnTo>
                      <a:lnTo>
                        <a:pt x="620" y="738"/>
                      </a:lnTo>
                      <a:lnTo>
                        <a:pt x="620" y="743"/>
                      </a:lnTo>
                      <a:lnTo>
                        <a:pt x="632" y="748"/>
                      </a:lnTo>
                      <a:lnTo>
                        <a:pt x="622" y="750"/>
                      </a:lnTo>
                      <a:lnTo>
                        <a:pt x="620" y="802"/>
                      </a:lnTo>
                      <a:lnTo>
                        <a:pt x="615" y="812"/>
                      </a:lnTo>
                      <a:lnTo>
                        <a:pt x="620" y="833"/>
                      </a:lnTo>
                      <a:lnTo>
                        <a:pt x="620" y="840"/>
                      </a:lnTo>
                      <a:lnTo>
                        <a:pt x="618" y="861"/>
                      </a:lnTo>
                      <a:lnTo>
                        <a:pt x="625" y="871"/>
                      </a:lnTo>
                      <a:lnTo>
                        <a:pt x="627" y="887"/>
                      </a:lnTo>
                      <a:lnTo>
                        <a:pt x="637" y="902"/>
                      </a:lnTo>
                      <a:lnTo>
                        <a:pt x="641" y="904"/>
                      </a:lnTo>
                      <a:lnTo>
                        <a:pt x="641" y="899"/>
                      </a:lnTo>
                      <a:lnTo>
                        <a:pt x="651" y="899"/>
                      </a:lnTo>
                      <a:lnTo>
                        <a:pt x="644" y="904"/>
                      </a:lnTo>
                      <a:lnTo>
                        <a:pt x="648" y="911"/>
                      </a:lnTo>
                      <a:lnTo>
                        <a:pt x="644" y="906"/>
                      </a:lnTo>
                      <a:lnTo>
                        <a:pt x="641" y="909"/>
                      </a:lnTo>
                      <a:lnTo>
                        <a:pt x="646" y="918"/>
                      </a:lnTo>
                      <a:lnTo>
                        <a:pt x="653" y="923"/>
                      </a:lnTo>
                      <a:lnTo>
                        <a:pt x="651" y="932"/>
                      </a:lnTo>
                      <a:lnTo>
                        <a:pt x="670" y="954"/>
                      </a:lnTo>
                      <a:lnTo>
                        <a:pt x="670" y="961"/>
                      </a:lnTo>
                      <a:lnTo>
                        <a:pt x="698" y="970"/>
                      </a:lnTo>
                      <a:lnTo>
                        <a:pt x="700" y="975"/>
                      </a:lnTo>
                      <a:lnTo>
                        <a:pt x="707" y="977"/>
                      </a:lnTo>
                      <a:lnTo>
                        <a:pt x="715" y="987"/>
                      </a:lnTo>
                      <a:lnTo>
                        <a:pt x="717" y="996"/>
                      </a:lnTo>
                      <a:lnTo>
                        <a:pt x="726" y="1008"/>
                      </a:lnTo>
                      <a:lnTo>
                        <a:pt x="733" y="1032"/>
                      </a:lnTo>
                      <a:lnTo>
                        <a:pt x="736" y="1032"/>
                      </a:lnTo>
                      <a:lnTo>
                        <a:pt x="738" y="1044"/>
                      </a:lnTo>
                      <a:lnTo>
                        <a:pt x="748" y="1048"/>
                      </a:lnTo>
                      <a:lnTo>
                        <a:pt x="762" y="1063"/>
                      </a:lnTo>
                      <a:lnTo>
                        <a:pt x="760" y="1075"/>
                      </a:lnTo>
                      <a:lnTo>
                        <a:pt x="748" y="1072"/>
                      </a:lnTo>
                      <a:lnTo>
                        <a:pt x="748" y="1075"/>
                      </a:lnTo>
                      <a:lnTo>
                        <a:pt x="769" y="1089"/>
                      </a:lnTo>
                      <a:lnTo>
                        <a:pt x="771" y="1091"/>
                      </a:lnTo>
                      <a:lnTo>
                        <a:pt x="774" y="1086"/>
                      </a:lnTo>
                      <a:lnTo>
                        <a:pt x="776" y="1093"/>
                      </a:lnTo>
                      <a:lnTo>
                        <a:pt x="786" y="1098"/>
                      </a:lnTo>
                      <a:lnTo>
                        <a:pt x="788" y="1108"/>
                      </a:lnTo>
                      <a:lnTo>
                        <a:pt x="788" y="1122"/>
                      </a:lnTo>
                      <a:lnTo>
                        <a:pt x="793" y="1122"/>
                      </a:lnTo>
                      <a:lnTo>
                        <a:pt x="812" y="1138"/>
                      </a:lnTo>
                      <a:lnTo>
                        <a:pt x="819" y="1150"/>
                      </a:lnTo>
                      <a:lnTo>
                        <a:pt x="826" y="1146"/>
                      </a:lnTo>
                      <a:lnTo>
                        <a:pt x="826" y="1141"/>
                      </a:lnTo>
                      <a:lnTo>
                        <a:pt x="816" y="1129"/>
                      </a:lnTo>
                      <a:lnTo>
                        <a:pt x="814" y="1131"/>
                      </a:lnTo>
                      <a:lnTo>
                        <a:pt x="809" y="1129"/>
                      </a:lnTo>
                      <a:lnTo>
                        <a:pt x="797" y="1091"/>
                      </a:lnTo>
                      <a:lnTo>
                        <a:pt x="793" y="1089"/>
                      </a:lnTo>
                      <a:lnTo>
                        <a:pt x="795" y="1093"/>
                      </a:lnTo>
                      <a:lnTo>
                        <a:pt x="793" y="1093"/>
                      </a:lnTo>
                      <a:lnTo>
                        <a:pt x="774" y="1058"/>
                      </a:lnTo>
                      <a:lnTo>
                        <a:pt x="769" y="1058"/>
                      </a:lnTo>
                      <a:lnTo>
                        <a:pt x="767" y="1051"/>
                      </a:lnTo>
                      <a:lnTo>
                        <a:pt x="757" y="1044"/>
                      </a:lnTo>
                      <a:lnTo>
                        <a:pt x="755" y="1037"/>
                      </a:lnTo>
                      <a:lnTo>
                        <a:pt x="748" y="1006"/>
                      </a:lnTo>
                      <a:lnTo>
                        <a:pt x="760" y="1013"/>
                      </a:lnTo>
                      <a:lnTo>
                        <a:pt x="764" y="1013"/>
                      </a:lnTo>
                      <a:lnTo>
                        <a:pt x="774" y="1020"/>
                      </a:lnTo>
                      <a:lnTo>
                        <a:pt x="781" y="1039"/>
                      </a:lnTo>
                      <a:lnTo>
                        <a:pt x="793" y="1060"/>
                      </a:lnTo>
                      <a:lnTo>
                        <a:pt x="802" y="1072"/>
                      </a:lnTo>
                      <a:lnTo>
                        <a:pt x="809" y="1072"/>
                      </a:lnTo>
                      <a:lnTo>
                        <a:pt x="812" y="1082"/>
                      </a:lnTo>
                      <a:lnTo>
                        <a:pt x="830" y="1096"/>
                      </a:lnTo>
                      <a:lnTo>
                        <a:pt x="828" y="1103"/>
                      </a:lnTo>
                      <a:lnTo>
                        <a:pt x="830" y="1108"/>
                      </a:lnTo>
                      <a:lnTo>
                        <a:pt x="833" y="1108"/>
                      </a:lnTo>
                      <a:lnTo>
                        <a:pt x="833" y="1110"/>
                      </a:lnTo>
                      <a:lnTo>
                        <a:pt x="842" y="1115"/>
                      </a:lnTo>
                      <a:lnTo>
                        <a:pt x="847" y="1117"/>
                      </a:lnTo>
                      <a:lnTo>
                        <a:pt x="849" y="1124"/>
                      </a:lnTo>
                      <a:lnTo>
                        <a:pt x="861" y="1136"/>
                      </a:lnTo>
                      <a:lnTo>
                        <a:pt x="871" y="1148"/>
                      </a:lnTo>
                      <a:lnTo>
                        <a:pt x="880" y="1155"/>
                      </a:lnTo>
                      <a:lnTo>
                        <a:pt x="887" y="1174"/>
                      </a:lnTo>
                      <a:lnTo>
                        <a:pt x="882" y="1181"/>
                      </a:lnTo>
                      <a:lnTo>
                        <a:pt x="887" y="1186"/>
                      </a:lnTo>
                      <a:lnTo>
                        <a:pt x="880" y="1188"/>
                      </a:lnTo>
                      <a:lnTo>
                        <a:pt x="882" y="1198"/>
                      </a:lnTo>
                      <a:lnTo>
                        <a:pt x="892" y="1202"/>
                      </a:lnTo>
                      <a:lnTo>
                        <a:pt x="904" y="1212"/>
                      </a:lnTo>
                      <a:lnTo>
                        <a:pt x="913" y="1219"/>
                      </a:lnTo>
                      <a:lnTo>
                        <a:pt x="932" y="1224"/>
                      </a:lnTo>
                      <a:lnTo>
                        <a:pt x="946" y="1236"/>
                      </a:lnTo>
                      <a:lnTo>
                        <a:pt x="977" y="1245"/>
                      </a:lnTo>
                      <a:lnTo>
                        <a:pt x="991" y="1252"/>
                      </a:lnTo>
                      <a:lnTo>
                        <a:pt x="1013" y="1257"/>
                      </a:lnTo>
                      <a:lnTo>
                        <a:pt x="1029" y="1250"/>
                      </a:lnTo>
                      <a:lnTo>
                        <a:pt x="1034" y="1250"/>
                      </a:lnTo>
                      <a:lnTo>
                        <a:pt x="1050" y="1254"/>
                      </a:lnTo>
                      <a:lnTo>
                        <a:pt x="1067" y="1271"/>
                      </a:lnTo>
                      <a:lnTo>
                        <a:pt x="1079" y="1283"/>
                      </a:lnTo>
                      <a:lnTo>
                        <a:pt x="1098" y="1285"/>
                      </a:lnTo>
                      <a:lnTo>
                        <a:pt x="1117" y="1292"/>
                      </a:lnTo>
                      <a:lnTo>
                        <a:pt x="1124" y="1292"/>
                      </a:lnTo>
                      <a:lnTo>
                        <a:pt x="1128" y="1290"/>
                      </a:lnTo>
                      <a:lnTo>
                        <a:pt x="1133" y="1290"/>
                      </a:lnTo>
                      <a:lnTo>
                        <a:pt x="1136" y="1295"/>
                      </a:lnTo>
                      <a:lnTo>
                        <a:pt x="1133" y="1295"/>
                      </a:lnTo>
                      <a:lnTo>
                        <a:pt x="1133" y="1297"/>
                      </a:lnTo>
                      <a:lnTo>
                        <a:pt x="1159" y="1323"/>
                      </a:lnTo>
                      <a:lnTo>
                        <a:pt x="1157" y="1333"/>
                      </a:lnTo>
                      <a:lnTo>
                        <a:pt x="1159" y="1337"/>
                      </a:lnTo>
                      <a:lnTo>
                        <a:pt x="1169" y="1342"/>
                      </a:lnTo>
                      <a:lnTo>
                        <a:pt x="1169" y="1340"/>
                      </a:lnTo>
                      <a:lnTo>
                        <a:pt x="1166" y="1337"/>
                      </a:lnTo>
                      <a:lnTo>
                        <a:pt x="1169" y="1337"/>
                      </a:lnTo>
                      <a:lnTo>
                        <a:pt x="1176" y="1344"/>
                      </a:lnTo>
                      <a:lnTo>
                        <a:pt x="1188" y="1352"/>
                      </a:lnTo>
                      <a:lnTo>
                        <a:pt x="1188" y="1359"/>
                      </a:lnTo>
                      <a:lnTo>
                        <a:pt x="1192" y="1361"/>
                      </a:lnTo>
                      <a:lnTo>
                        <a:pt x="1192" y="1356"/>
                      </a:lnTo>
                      <a:lnTo>
                        <a:pt x="1197" y="1361"/>
                      </a:lnTo>
                      <a:lnTo>
                        <a:pt x="1197" y="1366"/>
                      </a:lnTo>
                      <a:lnTo>
                        <a:pt x="1199" y="1361"/>
                      </a:lnTo>
                      <a:lnTo>
                        <a:pt x="1214" y="1363"/>
                      </a:lnTo>
                      <a:lnTo>
                        <a:pt x="1221" y="1373"/>
                      </a:lnTo>
                      <a:lnTo>
                        <a:pt x="1225" y="1370"/>
                      </a:lnTo>
                      <a:lnTo>
                        <a:pt x="1228" y="1378"/>
                      </a:lnTo>
                      <a:lnTo>
                        <a:pt x="1230" y="1378"/>
                      </a:lnTo>
                      <a:lnTo>
                        <a:pt x="1237" y="1373"/>
                      </a:lnTo>
                      <a:lnTo>
                        <a:pt x="1233" y="1368"/>
                      </a:lnTo>
                      <a:lnTo>
                        <a:pt x="1233" y="1363"/>
                      </a:lnTo>
                      <a:lnTo>
                        <a:pt x="1249" y="1352"/>
                      </a:lnTo>
                      <a:lnTo>
                        <a:pt x="1261" y="1361"/>
                      </a:lnTo>
                      <a:lnTo>
                        <a:pt x="1266" y="1361"/>
                      </a:lnTo>
                      <a:lnTo>
                        <a:pt x="1263" y="1368"/>
                      </a:lnTo>
                      <a:lnTo>
                        <a:pt x="1268" y="1375"/>
                      </a:lnTo>
                      <a:lnTo>
                        <a:pt x="1275" y="1387"/>
                      </a:lnTo>
                      <a:lnTo>
                        <a:pt x="1275" y="1425"/>
                      </a:lnTo>
                      <a:lnTo>
                        <a:pt x="1282" y="1425"/>
                      </a:lnTo>
                      <a:lnTo>
                        <a:pt x="1273" y="1434"/>
                      </a:lnTo>
                      <a:lnTo>
                        <a:pt x="1273" y="1442"/>
                      </a:lnTo>
                      <a:lnTo>
                        <a:pt x="1259" y="1444"/>
                      </a:lnTo>
                      <a:lnTo>
                        <a:pt x="1259" y="1453"/>
                      </a:lnTo>
                      <a:lnTo>
                        <a:pt x="1254" y="1456"/>
                      </a:lnTo>
                      <a:lnTo>
                        <a:pt x="1256" y="1460"/>
                      </a:lnTo>
                      <a:lnTo>
                        <a:pt x="1237" y="1470"/>
                      </a:lnTo>
                      <a:lnTo>
                        <a:pt x="1237" y="1477"/>
                      </a:lnTo>
                      <a:lnTo>
                        <a:pt x="1235" y="1489"/>
                      </a:lnTo>
                      <a:lnTo>
                        <a:pt x="1228" y="1494"/>
                      </a:lnTo>
                      <a:lnTo>
                        <a:pt x="1228" y="1513"/>
                      </a:lnTo>
                      <a:lnTo>
                        <a:pt x="1235" y="1517"/>
                      </a:lnTo>
                      <a:lnTo>
                        <a:pt x="1240" y="1510"/>
                      </a:lnTo>
                      <a:lnTo>
                        <a:pt x="1242" y="1515"/>
                      </a:lnTo>
                      <a:lnTo>
                        <a:pt x="1242" y="1522"/>
                      </a:lnTo>
                      <a:lnTo>
                        <a:pt x="1235" y="1529"/>
                      </a:lnTo>
                      <a:lnTo>
                        <a:pt x="1221" y="1541"/>
                      </a:lnTo>
                      <a:lnTo>
                        <a:pt x="1223" y="1553"/>
                      </a:lnTo>
                      <a:lnTo>
                        <a:pt x="1228" y="1558"/>
                      </a:lnTo>
                      <a:lnTo>
                        <a:pt x="1223" y="1562"/>
                      </a:lnTo>
                      <a:lnTo>
                        <a:pt x="1240" y="1574"/>
                      </a:lnTo>
                      <a:lnTo>
                        <a:pt x="1247" y="1588"/>
                      </a:lnTo>
                      <a:lnTo>
                        <a:pt x="1256" y="1595"/>
                      </a:lnTo>
                      <a:lnTo>
                        <a:pt x="1273" y="1640"/>
                      </a:lnTo>
                      <a:lnTo>
                        <a:pt x="1289" y="1666"/>
                      </a:lnTo>
                      <a:lnTo>
                        <a:pt x="1292" y="1681"/>
                      </a:lnTo>
                      <a:lnTo>
                        <a:pt x="1308" y="1697"/>
                      </a:lnTo>
                      <a:lnTo>
                        <a:pt x="1327" y="1709"/>
                      </a:lnTo>
                      <a:lnTo>
                        <a:pt x="1346" y="1719"/>
                      </a:lnTo>
                      <a:lnTo>
                        <a:pt x="1372" y="1737"/>
                      </a:lnTo>
                      <a:lnTo>
                        <a:pt x="1377" y="1763"/>
                      </a:lnTo>
                      <a:lnTo>
                        <a:pt x="1377" y="1787"/>
                      </a:lnTo>
                      <a:lnTo>
                        <a:pt x="1377" y="1808"/>
                      </a:lnTo>
                      <a:lnTo>
                        <a:pt x="1372" y="1816"/>
                      </a:lnTo>
                      <a:lnTo>
                        <a:pt x="1372" y="1844"/>
                      </a:lnTo>
                      <a:lnTo>
                        <a:pt x="1370" y="1853"/>
                      </a:lnTo>
                      <a:lnTo>
                        <a:pt x="1370" y="1868"/>
                      </a:lnTo>
                      <a:lnTo>
                        <a:pt x="1358" y="1901"/>
                      </a:lnTo>
                      <a:lnTo>
                        <a:pt x="1360" y="1917"/>
                      </a:lnTo>
                      <a:lnTo>
                        <a:pt x="1356" y="1924"/>
                      </a:lnTo>
                      <a:lnTo>
                        <a:pt x="1356" y="1929"/>
                      </a:lnTo>
                      <a:lnTo>
                        <a:pt x="1358" y="1960"/>
                      </a:lnTo>
                      <a:lnTo>
                        <a:pt x="1356" y="1981"/>
                      </a:lnTo>
                      <a:lnTo>
                        <a:pt x="1339" y="2031"/>
                      </a:lnTo>
                      <a:lnTo>
                        <a:pt x="1334" y="2031"/>
                      </a:lnTo>
                      <a:lnTo>
                        <a:pt x="1337" y="2040"/>
                      </a:lnTo>
                      <a:lnTo>
                        <a:pt x="1330" y="2043"/>
                      </a:lnTo>
                      <a:lnTo>
                        <a:pt x="1330" y="2064"/>
                      </a:lnTo>
                      <a:lnTo>
                        <a:pt x="1332" y="2083"/>
                      </a:lnTo>
                      <a:lnTo>
                        <a:pt x="1330" y="2090"/>
                      </a:lnTo>
                      <a:lnTo>
                        <a:pt x="1325" y="2116"/>
                      </a:lnTo>
                      <a:lnTo>
                        <a:pt x="1332" y="2123"/>
                      </a:lnTo>
                      <a:lnTo>
                        <a:pt x="1339" y="2121"/>
                      </a:lnTo>
                      <a:lnTo>
                        <a:pt x="1348" y="2121"/>
                      </a:lnTo>
                      <a:lnTo>
                        <a:pt x="1341" y="2128"/>
                      </a:lnTo>
                      <a:lnTo>
                        <a:pt x="1346" y="2128"/>
                      </a:lnTo>
                      <a:lnTo>
                        <a:pt x="1346" y="2138"/>
                      </a:lnTo>
                      <a:lnTo>
                        <a:pt x="1344" y="2135"/>
                      </a:lnTo>
                      <a:lnTo>
                        <a:pt x="1341" y="2135"/>
                      </a:lnTo>
                      <a:lnTo>
                        <a:pt x="1344" y="2140"/>
                      </a:lnTo>
                      <a:lnTo>
                        <a:pt x="1341" y="2142"/>
                      </a:lnTo>
                      <a:lnTo>
                        <a:pt x="1341" y="2147"/>
                      </a:lnTo>
                      <a:lnTo>
                        <a:pt x="1337" y="2157"/>
                      </a:lnTo>
                      <a:lnTo>
                        <a:pt x="1339" y="2164"/>
                      </a:lnTo>
                      <a:lnTo>
                        <a:pt x="1334" y="2171"/>
                      </a:lnTo>
                      <a:lnTo>
                        <a:pt x="1341" y="2175"/>
                      </a:lnTo>
                      <a:lnTo>
                        <a:pt x="1344" y="2183"/>
                      </a:lnTo>
                      <a:lnTo>
                        <a:pt x="1332" y="2187"/>
                      </a:lnTo>
                      <a:lnTo>
                        <a:pt x="1332" y="2192"/>
                      </a:lnTo>
                      <a:lnTo>
                        <a:pt x="1337" y="2194"/>
                      </a:lnTo>
                      <a:lnTo>
                        <a:pt x="1332" y="2197"/>
                      </a:lnTo>
                      <a:lnTo>
                        <a:pt x="1330" y="2199"/>
                      </a:lnTo>
                      <a:lnTo>
                        <a:pt x="1337" y="2197"/>
                      </a:lnTo>
                      <a:lnTo>
                        <a:pt x="1332" y="2201"/>
                      </a:lnTo>
                      <a:lnTo>
                        <a:pt x="1334" y="2201"/>
                      </a:lnTo>
                      <a:lnTo>
                        <a:pt x="1330" y="2204"/>
                      </a:lnTo>
                      <a:lnTo>
                        <a:pt x="1330" y="2211"/>
                      </a:lnTo>
                      <a:lnTo>
                        <a:pt x="1334" y="2206"/>
                      </a:lnTo>
                      <a:lnTo>
                        <a:pt x="1332" y="2211"/>
                      </a:lnTo>
                      <a:lnTo>
                        <a:pt x="1327" y="2218"/>
                      </a:lnTo>
                      <a:lnTo>
                        <a:pt x="1327" y="2211"/>
                      </a:lnTo>
                      <a:lnTo>
                        <a:pt x="1325" y="2216"/>
                      </a:lnTo>
                      <a:lnTo>
                        <a:pt x="1322" y="2213"/>
                      </a:lnTo>
                      <a:lnTo>
                        <a:pt x="1322" y="2211"/>
                      </a:lnTo>
                      <a:lnTo>
                        <a:pt x="1320" y="2204"/>
                      </a:lnTo>
                      <a:lnTo>
                        <a:pt x="1311" y="2204"/>
                      </a:lnTo>
                      <a:lnTo>
                        <a:pt x="1313" y="2211"/>
                      </a:lnTo>
                      <a:lnTo>
                        <a:pt x="1303" y="2218"/>
                      </a:lnTo>
                      <a:lnTo>
                        <a:pt x="1301" y="2223"/>
                      </a:lnTo>
                      <a:lnTo>
                        <a:pt x="1306" y="2225"/>
                      </a:lnTo>
                      <a:lnTo>
                        <a:pt x="1303" y="2220"/>
                      </a:lnTo>
                      <a:lnTo>
                        <a:pt x="1308" y="2218"/>
                      </a:lnTo>
                      <a:lnTo>
                        <a:pt x="1315" y="2223"/>
                      </a:lnTo>
                      <a:lnTo>
                        <a:pt x="1320" y="2223"/>
                      </a:lnTo>
                      <a:lnTo>
                        <a:pt x="1325" y="2228"/>
                      </a:lnTo>
                      <a:lnTo>
                        <a:pt x="1322" y="2230"/>
                      </a:lnTo>
                      <a:lnTo>
                        <a:pt x="1325" y="2232"/>
                      </a:lnTo>
                      <a:lnTo>
                        <a:pt x="1318" y="2237"/>
                      </a:lnTo>
                      <a:lnTo>
                        <a:pt x="1325" y="2239"/>
                      </a:lnTo>
                      <a:lnTo>
                        <a:pt x="1322" y="2244"/>
                      </a:lnTo>
                      <a:lnTo>
                        <a:pt x="1327" y="2242"/>
                      </a:lnTo>
                      <a:lnTo>
                        <a:pt x="1332" y="2251"/>
                      </a:lnTo>
                      <a:lnTo>
                        <a:pt x="1322" y="2249"/>
                      </a:lnTo>
                      <a:lnTo>
                        <a:pt x="1322" y="2254"/>
                      </a:lnTo>
                      <a:lnTo>
                        <a:pt x="1318" y="2246"/>
                      </a:lnTo>
                      <a:lnTo>
                        <a:pt x="1318" y="2256"/>
                      </a:lnTo>
                      <a:lnTo>
                        <a:pt x="1325" y="2256"/>
                      </a:lnTo>
                      <a:lnTo>
                        <a:pt x="1327" y="2261"/>
                      </a:lnTo>
                      <a:lnTo>
                        <a:pt x="1320" y="2258"/>
                      </a:lnTo>
                      <a:lnTo>
                        <a:pt x="1320" y="2277"/>
                      </a:lnTo>
                      <a:lnTo>
                        <a:pt x="1327" y="2273"/>
                      </a:lnTo>
                      <a:lnTo>
                        <a:pt x="1325" y="2280"/>
                      </a:lnTo>
                      <a:lnTo>
                        <a:pt x="1327" y="2282"/>
                      </a:lnTo>
                      <a:lnTo>
                        <a:pt x="1320" y="2284"/>
                      </a:lnTo>
                      <a:lnTo>
                        <a:pt x="1315" y="2294"/>
                      </a:lnTo>
                      <a:lnTo>
                        <a:pt x="1325" y="2301"/>
                      </a:lnTo>
                      <a:lnTo>
                        <a:pt x="1322" y="2303"/>
                      </a:lnTo>
                      <a:lnTo>
                        <a:pt x="1322" y="2306"/>
                      </a:lnTo>
                      <a:lnTo>
                        <a:pt x="1327" y="2306"/>
                      </a:lnTo>
                      <a:lnTo>
                        <a:pt x="1330" y="2308"/>
                      </a:lnTo>
                      <a:lnTo>
                        <a:pt x="1322" y="2310"/>
                      </a:lnTo>
                      <a:lnTo>
                        <a:pt x="1322" y="2315"/>
                      </a:lnTo>
                      <a:lnTo>
                        <a:pt x="1330" y="2322"/>
                      </a:lnTo>
                      <a:lnTo>
                        <a:pt x="1332" y="2336"/>
                      </a:lnTo>
                      <a:lnTo>
                        <a:pt x="1334" y="2336"/>
                      </a:lnTo>
                      <a:lnTo>
                        <a:pt x="1332" y="2327"/>
                      </a:lnTo>
                      <a:lnTo>
                        <a:pt x="1337" y="2336"/>
                      </a:lnTo>
                      <a:lnTo>
                        <a:pt x="1339" y="2332"/>
                      </a:lnTo>
                      <a:lnTo>
                        <a:pt x="1337" y="2329"/>
                      </a:lnTo>
                      <a:lnTo>
                        <a:pt x="1344" y="2329"/>
                      </a:lnTo>
                      <a:lnTo>
                        <a:pt x="1339" y="2325"/>
                      </a:lnTo>
                      <a:lnTo>
                        <a:pt x="1346" y="2329"/>
                      </a:lnTo>
                      <a:lnTo>
                        <a:pt x="1344" y="2334"/>
                      </a:lnTo>
                      <a:lnTo>
                        <a:pt x="1346" y="2341"/>
                      </a:lnTo>
                      <a:lnTo>
                        <a:pt x="1341" y="2348"/>
                      </a:lnTo>
                      <a:lnTo>
                        <a:pt x="1358" y="2348"/>
                      </a:lnTo>
                      <a:lnTo>
                        <a:pt x="1365" y="2355"/>
                      </a:lnTo>
                      <a:lnTo>
                        <a:pt x="1363" y="2362"/>
                      </a:lnTo>
                      <a:lnTo>
                        <a:pt x="1351" y="2370"/>
                      </a:lnTo>
                      <a:lnTo>
                        <a:pt x="1351" y="2365"/>
                      </a:lnTo>
                      <a:lnTo>
                        <a:pt x="1348" y="2365"/>
                      </a:lnTo>
                      <a:lnTo>
                        <a:pt x="1348" y="2372"/>
                      </a:lnTo>
                      <a:lnTo>
                        <a:pt x="1358" y="2377"/>
                      </a:lnTo>
                      <a:lnTo>
                        <a:pt x="1365" y="2377"/>
                      </a:lnTo>
                      <a:lnTo>
                        <a:pt x="1370" y="2353"/>
                      </a:lnTo>
                      <a:lnTo>
                        <a:pt x="1391" y="2341"/>
                      </a:lnTo>
                      <a:lnTo>
                        <a:pt x="1403" y="2341"/>
                      </a:lnTo>
                      <a:lnTo>
                        <a:pt x="1393" y="2327"/>
                      </a:lnTo>
                      <a:lnTo>
                        <a:pt x="1389" y="2327"/>
                      </a:lnTo>
                      <a:lnTo>
                        <a:pt x="1393" y="2325"/>
                      </a:lnTo>
                      <a:lnTo>
                        <a:pt x="1391" y="2313"/>
                      </a:lnTo>
                      <a:lnTo>
                        <a:pt x="1389" y="2315"/>
                      </a:lnTo>
                      <a:lnTo>
                        <a:pt x="1393" y="2301"/>
                      </a:lnTo>
                      <a:lnTo>
                        <a:pt x="1400" y="2294"/>
                      </a:lnTo>
                      <a:lnTo>
                        <a:pt x="1400" y="2287"/>
                      </a:lnTo>
                      <a:lnTo>
                        <a:pt x="1403" y="2294"/>
                      </a:lnTo>
                      <a:lnTo>
                        <a:pt x="1410" y="2289"/>
                      </a:lnTo>
                      <a:lnTo>
                        <a:pt x="1415" y="2270"/>
                      </a:lnTo>
                      <a:lnTo>
                        <a:pt x="1436" y="2251"/>
                      </a:lnTo>
                      <a:lnTo>
                        <a:pt x="1441" y="2239"/>
                      </a:lnTo>
                      <a:lnTo>
                        <a:pt x="1438" y="2230"/>
                      </a:lnTo>
                      <a:lnTo>
                        <a:pt x="1426" y="2228"/>
                      </a:lnTo>
                      <a:lnTo>
                        <a:pt x="1419" y="2218"/>
                      </a:lnTo>
                      <a:lnTo>
                        <a:pt x="1415" y="2211"/>
                      </a:lnTo>
                      <a:lnTo>
                        <a:pt x="1415" y="2206"/>
                      </a:lnTo>
                      <a:lnTo>
                        <a:pt x="1424" y="2192"/>
                      </a:lnTo>
                      <a:lnTo>
                        <a:pt x="1434" y="2187"/>
                      </a:lnTo>
                      <a:lnTo>
                        <a:pt x="1443" y="2187"/>
                      </a:lnTo>
                      <a:lnTo>
                        <a:pt x="1443" y="2183"/>
                      </a:lnTo>
                      <a:lnTo>
                        <a:pt x="1448" y="2175"/>
                      </a:lnTo>
                      <a:lnTo>
                        <a:pt x="1448" y="2159"/>
                      </a:lnTo>
                      <a:lnTo>
                        <a:pt x="1453" y="2154"/>
                      </a:lnTo>
                      <a:lnTo>
                        <a:pt x="1460" y="2149"/>
                      </a:lnTo>
                      <a:lnTo>
                        <a:pt x="1450" y="2142"/>
                      </a:lnTo>
                      <a:lnTo>
                        <a:pt x="1457" y="2138"/>
                      </a:lnTo>
                      <a:lnTo>
                        <a:pt x="1462" y="2145"/>
                      </a:lnTo>
                      <a:lnTo>
                        <a:pt x="1469" y="2145"/>
                      </a:lnTo>
                      <a:lnTo>
                        <a:pt x="1471" y="2140"/>
                      </a:lnTo>
                      <a:lnTo>
                        <a:pt x="1469" y="2133"/>
                      </a:lnTo>
                      <a:lnTo>
                        <a:pt x="1467" y="2130"/>
                      </a:lnTo>
                      <a:lnTo>
                        <a:pt x="1460" y="2133"/>
                      </a:lnTo>
                      <a:lnTo>
                        <a:pt x="1464" y="2135"/>
                      </a:lnTo>
                      <a:lnTo>
                        <a:pt x="1457" y="2138"/>
                      </a:lnTo>
                      <a:lnTo>
                        <a:pt x="1450" y="2130"/>
                      </a:lnTo>
                      <a:lnTo>
                        <a:pt x="1448" y="2107"/>
                      </a:lnTo>
                      <a:lnTo>
                        <a:pt x="1453" y="2104"/>
                      </a:lnTo>
                      <a:lnTo>
                        <a:pt x="1467" y="2114"/>
                      </a:lnTo>
                      <a:lnTo>
                        <a:pt x="1479" y="2114"/>
                      </a:lnTo>
                      <a:lnTo>
                        <a:pt x="1486" y="2109"/>
                      </a:lnTo>
                      <a:lnTo>
                        <a:pt x="1488" y="2104"/>
                      </a:lnTo>
                      <a:lnTo>
                        <a:pt x="1488" y="2093"/>
                      </a:lnTo>
                      <a:lnTo>
                        <a:pt x="1493" y="2081"/>
                      </a:lnTo>
                      <a:lnTo>
                        <a:pt x="1488" y="2078"/>
                      </a:lnTo>
                      <a:lnTo>
                        <a:pt x="1488" y="2069"/>
                      </a:lnTo>
                      <a:lnTo>
                        <a:pt x="1493" y="2071"/>
                      </a:lnTo>
                      <a:lnTo>
                        <a:pt x="1507" y="2071"/>
                      </a:lnTo>
                      <a:lnTo>
                        <a:pt x="1547" y="2064"/>
                      </a:lnTo>
                      <a:lnTo>
                        <a:pt x="1554" y="2057"/>
                      </a:lnTo>
                      <a:lnTo>
                        <a:pt x="1557" y="2052"/>
                      </a:lnTo>
                      <a:lnTo>
                        <a:pt x="1566" y="2038"/>
                      </a:lnTo>
                      <a:lnTo>
                        <a:pt x="1566" y="2026"/>
                      </a:lnTo>
                      <a:lnTo>
                        <a:pt x="1561" y="2024"/>
                      </a:lnTo>
                      <a:lnTo>
                        <a:pt x="1557" y="2017"/>
                      </a:lnTo>
                      <a:lnTo>
                        <a:pt x="1559" y="2007"/>
                      </a:lnTo>
                      <a:lnTo>
                        <a:pt x="1542" y="1996"/>
                      </a:lnTo>
                      <a:lnTo>
                        <a:pt x="1542" y="1986"/>
                      </a:lnTo>
                      <a:lnTo>
                        <a:pt x="1549" y="1993"/>
                      </a:lnTo>
                      <a:lnTo>
                        <a:pt x="1559" y="1993"/>
                      </a:lnTo>
                      <a:lnTo>
                        <a:pt x="1573" y="2000"/>
                      </a:lnTo>
                      <a:lnTo>
                        <a:pt x="1592" y="2003"/>
                      </a:lnTo>
                      <a:lnTo>
                        <a:pt x="1604" y="1996"/>
                      </a:lnTo>
                      <a:lnTo>
                        <a:pt x="1613" y="1981"/>
                      </a:lnTo>
                      <a:lnTo>
                        <a:pt x="1625" y="1967"/>
                      </a:lnTo>
                      <a:lnTo>
                        <a:pt x="1630" y="1958"/>
                      </a:lnTo>
                      <a:lnTo>
                        <a:pt x="1646" y="1943"/>
                      </a:lnTo>
                      <a:lnTo>
                        <a:pt x="1656" y="1929"/>
                      </a:lnTo>
                      <a:lnTo>
                        <a:pt x="1663" y="1910"/>
                      </a:lnTo>
                      <a:lnTo>
                        <a:pt x="1680" y="1894"/>
                      </a:lnTo>
                      <a:lnTo>
                        <a:pt x="1682" y="1877"/>
                      </a:lnTo>
                      <a:lnTo>
                        <a:pt x="1684" y="1875"/>
                      </a:lnTo>
                      <a:lnTo>
                        <a:pt x="1682" y="1870"/>
                      </a:lnTo>
                      <a:lnTo>
                        <a:pt x="1680" y="1858"/>
                      </a:lnTo>
                      <a:lnTo>
                        <a:pt x="1684" y="1846"/>
                      </a:lnTo>
                      <a:lnTo>
                        <a:pt x="1708" y="1825"/>
                      </a:lnTo>
                      <a:lnTo>
                        <a:pt x="1736" y="1813"/>
                      </a:lnTo>
                      <a:lnTo>
                        <a:pt x="1739" y="1808"/>
                      </a:lnTo>
                      <a:lnTo>
                        <a:pt x="1772" y="1808"/>
                      </a:lnTo>
                      <a:lnTo>
                        <a:pt x="1774" y="1801"/>
                      </a:lnTo>
                      <a:lnTo>
                        <a:pt x="1786" y="1794"/>
                      </a:lnTo>
                      <a:lnTo>
                        <a:pt x="1788" y="1782"/>
                      </a:lnTo>
                      <a:lnTo>
                        <a:pt x="1805" y="1756"/>
                      </a:lnTo>
                      <a:lnTo>
                        <a:pt x="1807" y="1737"/>
                      </a:lnTo>
                      <a:lnTo>
                        <a:pt x="1812" y="1730"/>
                      </a:lnTo>
                      <a:lnTo>
                        <a:pt x="1817" y="1704"/>
                      </a:lnTo>
                      <a:lnTo>
                        <a:pt x="1814" y="1683"/>
                      </a:lnTo>
                      <a:lnTo>
                        <a:pt x="1817" y="1666"/>
                      </a:lnTo>
                      <a:lnTo>
                        <a:pt x="1829" y="1659"/>
                      </a:lnTo>
                      <a:lnTo>
                        <a:pt x="1840" y="1638"/>
                      </a:lnTo>
                      <a:lnTo>
                        <a:pt x="1855" y="1626"/>
                      </a:lnTo>
                      <a:lnTo>
                        <a:pt x="1869" y="1605"/>
                      </a:lnTo>
                      <a:lnTo>
                        <a:pt x="1874" y="1579"/>
                      </a:lnTo>
                      <a:lnTo>
                        <a:pt x="1871" y="1560"/>
                      </a:lnTo>
                      <a:lnTo>
                        <a:pt x="1866" y="1553"/>
                      </a:lnTo>
                      <a:lnTo>
                        <a:pt x="1843" y="1550"/>
                      </a:lnTo>
                      <a:lnTo>
                        <a:pt x="1810" y="1522"/>
                      </a:lnTo>
                      <a:lnTo>
                        <a:pt x="1805" y="1520"/>
                      </a:lnTo>
                      <a:lnTo>
                        <a:pt x="1777" y="1520"/>
                      </a:lnTo>
                      <a:lnTo>
                        <a:pt x="1753" y="1513"/>
                      </a:lnTo>
                      <a:lnTo>
                        <a:pt x="1741" y="1517"/>
                      </a:lnTo>
                      <a:lnTo>
                        <a:pt x="1743" y="1510"/>
                      </a:lnTo>
                      <a:lnTo>
                        <a:pt x="1736" y="1510"/>
                      </a:lnTo>
                      <a:lnTo>
                        <a:pt x="1739" y="1505"/>
                      </a:lnTo>
                      <a:lnTo>
                        <a:pt x="1734" y="1501"/>
                      </a:lnTo>
                      <a:lnTo>
                        <a:pt x="1729" y="1503"/>
                      </a:lnTo>
                      <a:lnTo>
                        <a:pt x="1727" y="1498"/>
                      </a:lnTo>
                      <a:lnTo>
                        <a:pt x="1703" y="1489"/>
                      </a:lnTo>
                      <a:lnTo>
                        <a:pt x="1689" y="1489"/>
                      </a:lnTo>
                      <a:lnTo>
                        <a:pt x="1684" y="1501"/>
                      </a:lnTo>
                      <a:lnTo>
                        <a:pt x="1677" y="1503"/>
                      </a:lnTo>
                      <a:lnTo>
                        <a:pt x="1672" y="1515"/>
                      </a:lnTo>
                      <a:lnTo>
                        <a:pt x="1670" y="1505"/>
                      </a:lnTo>
                      <a:lnTo>
                        <a:pt x="1644" y="1505"/>
                      </a:lnTo>
                      <a:lnTo>
                        <a:pt x="1642" y="1508"/>
                      </a:lnTo>
                      <a:lnTo>
                        <a:pt x="1642" y="1503"/>
                      </a:lnTo>
                      <a:lnTo>
                        <a:pt x="1654" y="1503"/>
                      </a:lnTo>
                      <a:lnTo>
                        <a:pt x="1654" y="1496"/>
                      </a:lnTo>
                      <a:lnTo>
                        <a:pt x="1649" y="1494"/>
                      </a:lnTo>
                      <a:lnTo>
                        <a:pt x="1654" y="1491"/>
                      </a:lnTo>
                      <a:lnTo>
                        <a:pt x="1644" y="1496"/>
                      </a:lnTo>
                      <a:lnTo>
                        <a:pt x="1642" y="1486"/>
                      </a:lnTo>
                      <a:lnTo>
                        <a:pt x="1661" y="1465"/>
                      </a:lnTo>
                      <a:lnTo>
                        <a:pt x="1663" y="1456"/>
                      </a:lnTo>
                      <a:lnTo>
                        <a:pt x="1656" y="1453"/>
                      </a:lnTo>
                      <a:lnTo>
                        <a:pt x="1646" y="1425"/>
                      </a:lnTo>
                      <a:lnTo>
                        <a:pt x="1642" y="1420"/>
                      </a:lnTo>
                      <a:lnTo>
                        <a:pt x="1639" y="1423"/>
                      </a:lnTo>
                      <a:lnTo>
                        <a:pt x="1637" y="1418"/>
                      </a:lnTo>
                      <a:lnTo>
                        <a:pt x="1625" y="1408"/>
                      </a:lnTo>
                      <a:lnTo>
                        <a:pt x="1609" y="1401"/>
                      </a:lnTo>
                      <a:lnTo>
                        <a:pt x="1606" y="1404"/>
                      </a:lnTo>
                      <a:lnTo>
                        <a:pt x="1606" y="1399"/>
                      </a:lnTo>
                      <a:lnTo>
                        <a:pt x="1592" y="1397"/>
                      </a:lnTo>
                      <a:lnTo>
                        <a:pt x="1564" y="1397"/>
                      </a:lnTo>
                      <a:lnTo>
                        <a:pt x="1554" y="1387"/>
                      </a:lnTo>
                      <a:lnTo>
                        <a:pt x="1542" y="1382"/>
                      </a:lnTo>
                      <a:lnTo>
                        <a:pt x="1540" y="1373"/>
                      </a:lnTo>
                      <a:lnTo>
                        <a:pt x="1528" y="1363"/>
                      </a:lnTo>
                      <a:lnTo>
                        <a:pt x="1523" y="1363"/>
                      </a:lnTo>
                      <a:lnTo>
                        <a:pt x="1519" y="1359"/>
                      </a:lnTo>
                      <a:lnTo>
                        <a:pt x="1514" y="1361"/>
                      </a:lnTo>
                      <a:lnTo>
                        <a:pt x="1507" y="1361"/>
                      </a:lnTo>
                      <a:lnTo>
                        <a:pt x="1512" y="1356"/>
                      </a:lnTo>
                      <a:lnTo>
                        <a:pt x="1507" y="1347"/>
                      </a:lnTo>
                      <a:lnTo>
                        <a:pt x="1497" y="1342"/>
                      </a:lnTo>
                      <a:lnTo>
                        <a:pt x="1488" y="1342"/>
                      </a:lnTo>
                      <a:lnTo>
                        <a:pt x="1486" y="1335"/>
                      </a:lnTo>
                      <a:lnTo>
                        <a:pt x="1481" y="1333"/>
                      </a:lnTo>
                      <a:lnTo>
                        <a:pt x="1493" y="1328"/>
                      </a:lnTo>
                      <a:lnTo>
                        <a:pt x="1464" y="1328"/>
                      </a:lnTo>
                      <a:lnTo>
                        <a:pt x="1462" y="1330"/>
                      </a:lnTo>
                      <a:lnTo>
                        <a:pt x="1467" y="1333"/>
                      </a:lnTo>
                      <a:lnTo>
                        <a:pt x="1450" y="1335"/>
                      </a:lnTo>
                      <a:lnTo>
                        <a:pt x="1443" y="1335"/>
                      </a:lnTo>
                      <a:lnTo>
                        <a:pt x="1436" y="1330"/>
                      </a:lnTo>
                      <a:lnTo>
                        <a:pt x="1408" y="1333"/>
                      </a:lnTo>
                      <a:lnTo>
                        <a:pt x="1403" y="1321"/>
                      </a:lnTo>
                      <a:lnTo>
                        <a:pt x="1386" y="1318"/>
                      </a:lnTo>
                      <a:lnTo>
                        <a:pt x="1382" y="1307"/>
                      </a:lnTo>
                      <a:lnTo>
                        <a:pt x="1377" y="1314"/>
                      </a:lnTo>
                      <a:lnTo>
                        <a:pt x="1384" y="1316"/>
                      </a:lnTo>
                      <a:lnTo>
                        <a:pt x="1384" y="1318"/>
                      </a:lnTo>
                      <a:lnTo>
                        <a:pt x="1370" y="1321"/>
                      </a:lnTo>
                      <a:lnTo>
                        <a:pt x="1360" y="1328"/>
                      </a:lnTo>
                      <a:lnTo>
                        <a:pt x="1360" y="1333"/>
                      </a:lnTo>
                      <a:lnTo>
                        <a:pt x="1365" y="1342"/>
                      </a:lnTo>
                      <a:lnTo>
                        <a:pt x="1365" y="1347"/>
                      </a:lnTo>
                      <a:lnTo>
                        <a:pt x="1358" y="1352"/>
                      </a:lnTo>
                      <a:lnTo>
                        <a:pt x="1353" y="1342"/>
                      </a:lnTo>
                      <a:lnTo>
                        <a:pt x="1353" y="1337"/>
                      </a:lnTo>
                      <a:lnTo>
                        <a:pt x="1358" y="1328"/>
                      </a:lnTo>
                      <a:lnTo>
                        <a:pt x="1356" y="1316"/>
                      </a:lnTo>
                      <a:lnTo>
                        <a:pt x="1363" y="1311"/>
                      </a:lnTo>
                      <a:lnTo>
                        <a:pt x="1363" y="1307"/>
                      </a:lnTo>
                      <a:lnTo>
                        <a:pt x="1358" y="1304"/>
                      </a:lnTo>
                      <a:lnTo>
                        <a:pt x="1351" y="1307"/>
                      </a:lnTo>
                      <a:lnTo>
                        <a:pt x="1348" y="1314"/>
                      </a:lnTo>
                      <a:lnTo>
                        <a:pt x="1334" y="1318"/>
                      </a:lnTo>
                      <a:lnTo>
                        <a:pt x="1322" y="1321"/>
                      </a:lnTo>
                      <a:lnTo>
                        <a:pt x="1318" y="1328"/>
                      </a:lnTo>
                      <a:lnTo>
                        <a:pt x="1315" y="1325"/>
                      </a:lnTo>
                      <a:lnTo>
                        <a:pt x="1311" y="1325"/>
                      </a:lnTo>
                      <a:lnTo>
                        <a:pt x="1301" y="1333"/>
                      </a:lnTo>
                      <a:lnTo>
                        <a:pt x="1301" y="1344"/>
                      </a:lnTo>
                      <a:lnTo>
                        <a:pt x="1285" y="1359"/>
                      </a:lnTo>
                      <a:lnTo>
                        <a:pt x="1285" y="1366"/>
                      </a:lnTo>
                      <a:lnTo>
                        <a:pt x="1275" y="1359"/>
                      </a:lnTo>
                      <a:lnTo>
                        <a:pt x="1266" y="1347"/>
                      </a:lnTo>
                      <a:lnTo>
                        <a:pt x="1249" y="1344"/>
                      </a:lnTo>
                      <a:lnTo>
                        <a:pt x="1244" y="1344"/>
                      </a:lnTo>
                      <a:lnTo>
                        <a:pt x="1240" y="1352"/>
                      </a:lnTo>
                      <a:lnTo>
                        <a:pt x="1237" y="1349"/>
                      </a:lnTo>
                      <a:lnTo>
                        <a:pt x="1223" y="1354"/>
                      </a:lnTo>
                      <a:lnTo>
                        <a:pt x="1209" y="1352"/>
                      </a:lnTo>
                      <a:lnTo>
                        <a:pt x="1207" y="1347"/>
                      </a:lnTo>
                      <a:lnTo>
                        <a:pt x="1202" y="1342"/>
                      </a:lnTo>
                      <a:lnTo>
                        <a:pt x="1192" y="1335"/>
                      </a:lnTo>
                      <a:lnTo>
                        <a:pt x="1188" y="1325"/>
                      </a:lnTo>
                      <a:lnTo>
                        <a:pt x="1185" y="1318"/>
                      </a:lnTo>
                      <a:lnTo>
                        <a:pt x="1192" y="1266"/>
                      </a:lnTo>
                      <a:lnTo>
                        <a:pt x="1181" y="1257"/>
                      </a:lnTo>
                      <a:lnTo>
                        <a:pt x="1169" y="1252"/>
                      </a:lnTo>
                      <a:lnTo>
                        <a:pt x="1121" y="1254"/>
                      </a:lnTo>
                      <a:lnTo>
                        <a:pt x="1114" y="1252"/>
                      </a:lnTo>
                      <a:lnTo>
                        <a:pt x="1121" y="1238"/>
                      </a:lnTo>
                      <a:lnTo>
                        <a:pt x="1126" y="1219"/>
                      </a:lnTo>
                      <a:lnTo>
                        <a:pt x="1121" y="1214"/>
                      </a:lnTo>
                      <a:lnTo>
                        <a:pt x="1124" y="1209"/>
                      </a:lnTo>
                      <a:lnTo>
                        <a:pt x="1126" y="1209"/>
                      </a:lnTo>
                      <a:lnTo>
                        <a:pt x="1126" y="1214"/>
                      </a:lnTo>
                      <a:lnTo>
                        <a:pt x="1128" y="1221"/>
                      </a:lnTo>
                      <a:lnTo>
                        <a:pt x="1133" y="1202"/>
                      </a:lnTo>
                      <a:lnTo>
                        <a:pt x="1131" y="1200"/>
                      </a:lnTo>
                      <a:lnTo>
                        <a:pt x="1133" y="1200"/>
                      </a:lnTo>
                      <a:lnTo>
                        <a:pt x="1131" y="1198"/>
                      </a:lnTo>
                      <a:lnTo>
                        <a:pt x="1143" y="1174"/>
                      </a:lnTo>
                      <a:lnTo>
                        <a:pt x="1140" y="1169"/>
                      </a:lnTo>
                      <a:lnTo>
                        <a:pt x="1133" y="1169"/>
                      </a:lnTo>
                      <a:lnTo>
                        <a:pt x="1128" y="1172"/>
                      </a:lnTo>
                      <a:lnTo>
                        <a:pt x="1128" y="1169"/>
                      </a:lnTo>
                      <a:lnTo>
                        <a:pt x="1126" y="1167"/>
                      </a:lnTo>
                      <a:lnTo>
                        <a:pt x="1093" y="1176"/>
                      </a:lnTo>
                      <a:lnTo>
                        <a:pt x="1086" y="1202"/>
                      </a:lnTo>
                      <a:lnTo>
                        <a:pt x="1079" y="1207"/>
                      </a:lnTo>
                      <a:lnTo>
                        <a:pt x="1081" y="1212"/>
                      </a:lnTo>
                      <a:lnTo>
                        <a:pt x="1076" y="1214"/>
                      </a:lnTo>
                      <a:lnTo>
                        <a:pt x="1065" y="1212"/>
                      </a:lnTo>
                      <a:lnTo>
                        <a:pt x="1036" y="1219"/>
                      </a:lnTo>
                      <a:lnTo>
                        <a:pt x="1029" y="1214"/>
                      </a:lnTo>
                      <a:lnTo>
                        <a:pt x="1020" y="1209"/>
                      </a:lnTo>
                      <a:lnTo>
                        <a:pt x="1013" y="1205"/>
                      </a:lnTo>
                      <a:lnTo>
                        <a:pt x="1008" y="1193"/>
                      </a:lnTo>
                      <a:lnTo>
                        <a:pt x="996" y="1179"/>
                      </a:lnTo>
                      <a:lnTo>
                        <a:pt x="998" y="1169"/>
                      </a:lnTo>
                      <a:lnTo>
                        <a:pt x="991" y="1160"/>
                      </a:lnTo>
                      <a:lnTo>
                        <a:pt x="991" y="1141"/>
                      </a:lnTo>
                      <a:lnTo>
                        <a:pt x="989" y="1122"/>
                      </a:lnTo>
                      <a:lnTo>
                        <a:pt x="994" y="1112"/>
                      </a:lnTo>
                      <a:lnTo>
                        <a:pt x="1001" y="1110"/>
                      </a:lnTo>
                      <a:lnTo>
                        <a:pt x="1001" y="1103"/>
                      </a:lnTo>
                      <a:lnTo>
                        <a:pt x="994" y="1091"/>
                      </a:lnTo>
                      <a:lnTo>
                        <a:pt x="996" y="1084"/>
                      </a:lnTo>
                      <a:lnTo>
                        <a:pt x="994" y="1082"/>
                      </a:lnTo>
                      <a:lnTo>
                        <a:pt x="996" y="1082"/>
                      </a:lnTo>
                      <a:lnTo>
                        <a:pt x="996" y="1072"/>
                      </a:lnTo>
                      <a:lnTo>
                        <a:pt x="1008" y="1065"/>
                      </a:lnTo>
                      <a:lnTo>
                        <a:pt x="1008" y="1058"/>
                      </a:lnTo>
                      <a:lnTo>
                        <a:pt x="1020" y="1058"/>
                      </a:lnTo>
                      <a:lnTo>
                        <a:pt x="1027" y="1056"/>
                      </a:lnTo>
                      <a:lnTo>
                        <a:pt x="1029" y="1041"/>
                      </a:lnTo>
                      <a:lnTo>
                        <a:pt x="1034" y="1044"/>
                      </a:lnTo>
                      <a:lnTo>
                        <a:pt x="1032" y="1046"/>
                      </a:lnTo>
                      <a:lnTo>
                        <a:pt x="1043" y="1041"/>
                      </a:lnTo>
                      <a:lnTo>
                        <a:pt x="1067" y="1044"/>
                      </a:lnTo>
                      <a:lnTo>
                        <a:pt x="1072" y="1041"/>
                      </a:lnTo>
                      <a:lnTo>
                        <a:pt x="1086" y="1051"/>
                      </a:lnTo>
                      <a:lnTo>
                        <a:pt x="1095" y="1051"/>
                      </a:lnTo>
                      <a:lnTo>
                        <a:pt x="1098" y="1046"/>
                      </a:lnTo>
                      <a:lnTo>
                        <a:pt x="1107" y="1053"/>
                      </a:lnTo>
                      <a:lnTo>
                        <a:pt x="1110" y="1051"/>
                      </a:lnTo>
                      <a:lnTo>
                        <a:pt x="1102" y="1044"/>
                      </a:lnTo>
                      <a:lnTo>
                        <a:pt x="1107" y="1037"/>
                      </a:lnTo>
                      <a:lnTo>
                        <a:pt x="1093" y="1037"/>
                      </a:lnTo>
                      <a:lnTo>
                        <a:pt x="1093" y="1032"/>
                      </a:lnTo>
                      <a:lnTo>
                        <a:pt x="1121" y="1032"/>
                      </a:lnTo>
                      <a:lnTo>
                        <a:pt x="1126" y="1022"/>
                      </a:lnTo>
                      <a:lnTo>
                        <a:pt x="1126" y="1034"/>
                      </a:lnTo>
                      <a:lnTo>
                        <a:pt x="1140" y="1030"/>
                      </a:lnTo>
                      <a:lnTo>
                        <a:pt x="1140" y="1030"/>
                      </a:lnTo>
                      <a:lnTo>
                        <a:pt x="1150" y="1030"/>
                      </a:lnTo>
                      <a:lnTo>
                        <a:pt x="1164" y="1044"/>
                      </a:lnTo>
                      <a:lnTo>
                        <a:pt x="1183" y="1037"/>
                      </a:lnTo>
                      <a:lnTo>
                        <a:pt x="1199" y="1051"/>
                      </a:lnTo>
                      <a:lnTo>
                        <a:pt x="1199" y="1072"/>
                      </a:lnTo>
                      <a:lnTo>
                        <a:pt x="1204" y="1072"/>
                      </a:lnTo>
                      <a:lnTo>
                        <a:pt x="1202" y="1079"/>
                      </a:lnTo>
                      <a:lnTo>
                        <a:pt x="1207" y="1089"/>
                      </a:lnTo>
                      <a:lnTo>
                        <a:pt x="1209" y="1086"/>
                      </a:lnTo>
                      <a:lnTo>
                        <a:pt x="1214" y="1103"/>
                      </a:lnTo>
                      <a:lnTo>
                        <a:pt x="1221" y="1105"/>
                      </a:lnTo>
                      <a:lnTo>
                        <a:pt x="1223" y="1115"/>
                      </a:lnTo>
                      <a:lnTo>
                        <a:pt x="1235" y="1110"/>
                      </a:lnTo>
                      <a:lnTo>
                        <a:pt x="1237" y="1101"/>
                      </a:lnTo>
                      <a:lnTo>
                        <a:pt x="1237" y="1086"/>
                      </a:lnTo>
                      <a:lnTo>
                        <a:pt x="1216" y="1027"/>
                      </a:lnTo>
                      <a:lnTo>
                        <a:pt x="1225" y="1003"/>
                      </a:lnTo>
                      <a:lnTo>
                        <a:pt x="1230" y="1001"/>
                      </a:lnTo>
                      <a:lnTo>
                        <a:pt x="1230" y="996"/>
                      </a:lnTo>
                      <a:lnTo>
                        <a:pt x="1237" y="996"/>
                      </a:lnTo>
                      <a:lnTo>
                        <a:pt x="1249" y="987"/>
                      </a:lnTo>
                      <a:lnTo>
                        <a:pt x="1256" y="977"/>
                      </a:lnTo>
                      <a:lnTo>
                        <a:pt x="1270" y="970"/>
                      </a:lnTo>
                      <a:lnTo>
                        <a:pt x="1275" y="963"/>
                      </a:lnTo>
                      <a:lnTo>
                        <a:pt x="1289" y="959"/>
                      </a:lnTo>
                      <a:lnTo>
                        <a:pt x="1289" y="954"/>
                      </a:lnTo>
                      <a:lnTo>
                        <a:pt x="1287" y="954"/>
                      </a:lnTo>
                      <a:lnTo>
                        <a:pt x="1289" y="951"/>
                      </a:lnTo>
                      <a:lnTo>
                        <a:pt x="1285" y="947"/>
                      </a:lnTo>
                      <a:lnTo>
                        <a:pt x="1289" y="947"/>
                      </a:lnTo>
                      <a:lnTo>
                        <a:pt x="1294" y="949"/>
                      </a:lnTo>
                      <a:lnTo>
                        <a:pt x="1301" y="944"/>
                      </a:lnTo>
                      <a:lnTo>
                        <a:pt x="1299" y="940"/>
                      </a:lnTo>
                      <a:lnTo>
                        <a:pt x="1296" y="944"/>
                      </a:lnTo>
                      <a:lnTo>
                        <a:pt x="1294" y="940"/>
                      </a:lnTo>
                      <a:lnTo>
                        <a:pt x="1287" y="940"/>
                      </a:lnTo>
                      <a:lnTo>
                        <a:pt x="1287" y="932"/>
                      </a:lnTo>
                      <a:lnTo>
                        <a:pt x="1289" y="937"/>
                      </a:lnTo>
                      <a:lnTo>
                        <a:pt x="1294" y="935"/>
                      </a:lnTo>
                      <a:lnTo>
                        <a:pt x="1299" y="937"/>
                      </a:lnTo>
                      <a:lnTo>
                        <a:pt x="1296" y="923"/>
                      </a:lnTo>
                      <a:lnTo>
                        <a:pt x="1289" y="921"/>
                      </a:lnTo>
                      <a:lnTo>
                        <a:pt x="1294" y="918"/>
                      </a:lnTo>
                      <a:lnTo>
                        <a:pt x="1289" y="909"/>
                      </a:lnTo>
                      <a:lnTo>
                        <a:pt x="1292" y="906"/>
                      </a:lnTo>
                      <a:lnTo>
                        <a:pt x="1277" y="895"/>
                      </a:lnTo>
                      <a:lnTo>
                        <a:pt x="1277" y="892"/>
                      </a:lnTo>
                      <a:lnTo>
                        <a:pt x="1292" y="899"/>
                      </a:lnTo>
                      <a:lnTo>
                        <a:pt x="1287" y="895"/>
                      </a:lnTo>
                      <a:lnTo>
                        <a:pt x="1287" y="880"/>
                      </a:lnTo>
                      <a:lnTo>
                        <a:pt x="1296" y="876"/>
                      </a:lnTo>
                      <a:lnTo>
                        <a:pt x="1292" y="885"/>
                      </a:lnTo>
                      <a:lnTo>
                        <a:pt x="1294" y="887"/>
                      </a:lnTo>
                      <a:lnTo>
                        <a:pt x="1294" y="895"/>
                      </a:lnTo>
                      <a:lnTo>
                        <a:pt x="1301" y="904"/>
                      </a:lnTo>
                      <a:lnTo>
                        <a:pt x="1296" y="911"/>
                      </a:lnTo>
                      <a:lnTo>
                        <a:pt x="1299" y="918"/>
                      </a:lnTo>
                      <a:lnTo>
                        <a:pt x="1311" y="892"/>
                      </a:lnTo>
                      <a:lnTo>
                        <a:pt x="1303" y="873"/>
                      </a:lnTo>
                      <a:lnTo>
                        <a:pt x="1311" y="880"/>
                      </a:lnTo>
                      <a:lnTo>
                        <a:pt x="1313" y="885"/>
                      </a:lnTo>
                      <a:lnTo>
                        <a:pt x="1322" y="873"/>
                      </a:lnTo>
                      <a:lnTo>
                        <a:pt x="1325" y="864"/>
                      </a:lnTo>
                      <a:lnTo>
                        <a:pt x="1322" y="857"/>
                      </a:lnTo>
                      <a:lnTo>
                        <a:pt x="1322" y="854"/>
                      </a:lnTo>
                      <a:lnTo>
                        <a:pt x="1339" y="843"/>
                      </a:lnTo>
                      <a:lnTo>
                        <a:pt x="1358" y="840"/>
                      </a:lnTo>
                      <a:lnTo>
                        <a:pt x="1363" y="835"/>
                      </a:lnTo>
                      <a:lnTo>
                        <a:pt x="1365" y="838"/>
                      </a:lnTo>
                      <a:lnTo>
                        <a:pt x="1382" y="835"/>
                      </a:lnTo>
                      <a:lnTo>
                        <a:pt x="1382" y="831"/>
                      </a:lnTo>
                      <a:lnTo>
                        <a:pt x="1379" y="835"/>
                      </a:lnTo>
                      <a:lnTo>
                        <a:pt x="1377" y="835"/>
                      </a:lnTo>
                      <a:lnTo>
                        <a:pt x="1367" y="824"/>
                      </a:lnTo>
                      <a:lnTo>
                        <a:pt x="1377" y="798"/>
                      </a:lnTo>
                      <a:lnTo>
                        <a:pt x="1393" y="790"/>
                      </a:lnTo>
                      <a:lnTo>
                        <a:pt x="1398" y="781"/>
                      </a:lnTo>
                      <a:lnTo>
                        <a:pt x="1405" y="786"/>
                      </a:lnTo>
                      <a:lnTo>
                        <a:pt x="1422" y="779"/>
                      </a:lnTo>
                      <a:lnTo>
                        <a:pt x="1422" y="776"/>
                      </a:lnTo>
                      <a:lnTo>
                        <a:pt x="1422" y="774"/>
                      </a:lnTo>
                      <a:lnTo>
                        <a:pt x="1422" y="767"/>
                      </a:lnTo>
                      <a:lnTo>
                        <a:pt x="1443" y="764"/>
                      </a:lnTo>
                      <a:lnTo>
                        <a:pt x="1457" y="753"/>
                      </a:lnTo>
                      <a:lnTo>
                        <a:pt x="1460" y="755"/>
                      </a:lnTo>
                      <a:lnTo>
                        <a:pt x="1453" y="762"/>
                      </a:lnTo>
                      <a:lnTo>
                        <a:pt x="1455" y="764"/>
                      </a:lnTo>
                      <a:lnTo>
                        <a:pt x="1474" y="764"/>
                      </a:lnTo>
                      <a:lnTo>
                        <a:pt x="1464" y="769"/>
                      </a:lnTo>
                      <a:lnTo>
                        <a:pt x="1460" y="764"/>
                      </a:lnTo>
                      <a:lnTo>
                        <a:pt x="1436" y="781"/>
                      </a:lnTo>
                      <a:lnTo>
                        <a:pt x="1438" y="779"/>
                      </a:lnTo>
                      <a:lnTo>
                        <a:pt x="1436" y="788"/>
                      </a:lnTo>
                      <a:lnTo>
                        <a:pt x="1436" y="795"/>
                      </a:lnTo>
                      <a:lnTo>
                        <a:pt x="1445" y="800"/>
                      </a:lnTo>
                      <a:lnTo>
                        <a:pt x="1462" y="786"/>
                      </a:lnTo>
                      <a:lnTo>
                        <a:pt x="1464" y="779"/>
                      </a:lnTo>
                      <a:lnTo>
                        <a:pt x="1471" y="781"/>
                      </a:lnTo>
                      <a:lnTo>
                        <a:pt x="1471" y="776"/>
                      </a:lnTo>
                      <a:lnTo>
                        <a:pt x="1481" y="776"/>
                      </a:lnTo>
                      <a:lnTo>
                        <a:pt x="1507" y="764"/>
                      </a:lnTo>
                      <a:lnTo>
                        <a:pt x="1502" y="764"/>
                      </a:lnTo>
                      <a:lnTo>
                        <a:pt x="1505" y="760"/>
                      </a:lnTo>
                      <a:lnTo>
                        <a:pt x="1495" y="757"/>
                      </a:lnTo>
                      <a:lnTo>
                        <a:pt x="1495" y="753"/>
                      </a:lnTo>
                      <a:lnTo>
                        <a:pt x="1483" y="757"/>
                      </a:lnTo>
                      <a:lnTo>
                        <a:pt x="1467" y="750"/>
                      </a:lnTo>
                      <a:lnTo>
                        <a:pt x="1469" y="750"/>
                      </a:lnTo>
                      <a:lnTo>
                        <a:pt x="1457" y="745"/>
                      </a:lnTo>
                      <a:lnTo>
                        <a:pt x="1455" y="741"/>
                      </a:lnTo>
                      <a:lnTo>
                        <a:pt x="1453" y="729"/>
                      </a:lnTo>
                      <a:lnTo>
                        <a:pt x="1448" y="729"/>
                      </a:lnTo>
                      <a:lnTo>
                        <a:pt x="1455" y="715"/>
                      </a:lnTo>
                      <a:lnTo>
                        <a:pt x="1450" y="712"/>
                      </a:lnTo>
                      <a:lnTo>
                        <a:pt x="1443" y="715"/>
                      </a:lnTo>
                      <a:lnTo>
                        <a:pt x="1441" y="712"/>
                      </a:lnTo>
                      <a:lnTo>
                        <a:pt x="1429" y="710"/>
                      </a:lnTo>
                      <a:lnTo>
                        <a:pt x="1438" y="705"/>
                      </a:lnTo>
                      <a:lnTo>
                        <a:pt x="1448" y="708"/>
                      </a:lnTo>
                      <a:lnTo>
                        <a:pt x="1462" y="698"/>
                      </a:lnTo>
                      <a:lnTo>
                        <a:pt x="1460" y="689"/>
                      </a:lnTo>
                      <a:lnTo>
                        <a:pt x="1450" y="684"/>
                      </a:lnTo>
                      <a:lnTo>
                        <a:pt x="1429" y="684"/>
                      </a:lnTo>
                      <a:lnTo>
                        <a:pt x="1403" y="698"/>
                      </a:lnTo>
                      <a:lnTo>
                        <a:pt x="1386" y="710"/>
                      </a:lnTo>
                      <a:lnTo>
                        <a:pt x="1370" y="731"/>
                      </a:lnTo>
                      <a:lnTo>
                        <a:pt x="1365" y="734"/>
                      </a:lnTo>
                      <a:lnTo>
                        <a:pt x="1377" y="719"/>
                      </a:lnTo>
                      <a:lnTo>
                        <a:pt x="1384" y="705"/>
                      </a:lnTo>
                      <a:lnTo>
                        <a:pt x="1389" y="703"/>
                      </a:lnTo>
                      <a:lnTo>
                        <a:pt x="1396" y="691"/>
                      </a:lnTo>
                      <a:lnTo>
                        <a:pt x="1408" y="682"/>
                      </a:lnTo>
                      <a:lnTo>
                        <a:pt x="1419" y="682"/>
                      </a:lnTo>
                      <a:lnTo>
                        <a:pt x="1424" y="667"/>
                      </a:lnTo>
                      <a:lnTo>
                        <a:pt x="1434" y="660"/>
                      </a:lnTo>
                      <a:lnTo>
                        <a:pt x="1490" y="660"/>
                      </a:lnTo>
                      <a:lnTo>
                        <a:pt x="1500" y="665"/>
                      </a:lnTo>
                      <a:lnTo>
                        <a:pt x="1519" y="658"/>
                      </a:lnTo>
                      <a:lnTo>
                        <a:pt x="1519" y="660"/>
                      </a:lnTo>
                      <a:lnTo>
                        <a:pt x="1521" y="660"/>
                      </a:lnTo>
                      <a:lnTo>
                        <a:pt x="1545" y="637"/>
                      </a:lnTo>
                      <a:lnTo>
                        <a:pt x="1568" y="632"/>
                      </a:lnTo>
                      <a:lnTo>
                        <a:pt x="1583" y="618"/>
                      </a:lnTo>
                      <a:lnTo>
                        <a:pt x="1578" y="613"/>
                      </a:lnTo>
                      <a:lnTo>
                        <a:pt x="1583" y="615"/>
                      </a:lnTo>
                      <a:lnTo>
                        <a:pt x="1578" y="608"/>
                      </a:lnTo>
                      <a:lnTo>
                        <a:pt x="1580" y="608"/>
                      </a:lnTo>
                      <a:lnTo>
                        <a:pt x="1580" y="599"/>
                      </a:lnTo>
                      <a:lnTo>
                        <a:pt x="1573" y="594"/>
                      </a:lnTo>
                      <a:lnTo>
                        <a:pt x="1583" y="594"/>
                      </a:lnTo>
                      <a:lnTo>
                        <a:pt x="1578" y="587"/>
                      </a:lnTo>
                      <a:lnTo>
                        <a:pt x="1580" y="587"/>
                      </a:lnTo>
                      <a:lnTo>
                        <a:pt x="1564" y="580"/>
                      </a:lnTo>
                      <a:lnTo>
                        <a:pt x="1559" y="589"/>
                      </a:lnTo>
                      <a:lnTo>
                        <a:pt x="1559" y="570"/>
                      </a:lnTo>
                      <a:lnTo>
                        <a:pt x="1547" y="573"/>
                      </a:lnTo>
                      <a:lnTo>
                        <a:pt x="1554" y="573"/>
                      </a:lnTo>
                      <a:lnTo>
                        <a:pt x="1540" y="575"/>
                      </a:lnTo>
                      <a:lnTo>
                        <a:pt x="1516" y="594"/>
                      </a:lnTo>
                      <a:lnTo>
                        <a:pt x="1519" y="587"/>
                      </a:lnTo>
                      <a:lnTo>
                        <a:pt x="1507" y="582"/>
                      </a:lnTo>
                      <a:lnTo>
                        <a:pt x="1509" y="580"/>
                      </a:lnTo>
                      <a:lnTo>
                        <a:pt x="1519" y="584"/>
                      </a:lnTo>
                      <a:lnTo>
                        <a:pt x="1523" y="577"/>
                      </a:lnTo>
                      <a:lnTo>
                        <a:pt x="1540" y="573"/>
                      </a:lnTo>
                      <a:lnTo>
                        <a:pt x="1531" y="573"/>
                      </a:lnTo>
                      <a:lnTo>
                        <a:pt x="1557" y="563"/>
                      </a:lnTo>
                      <a:lnTo>
                        <a:pt x="1549" y="551"/>
                      </a:lnTo>
                      <a:lnTo>
                        <a:pt x="1545" y="556"/>
                      </a:lnTo>
                      <a:lnTo>
                        <a:pt x="1538" y="554"/>
                      </a:lnTo>
                      <a:lnTo>
                        <a:pt x="1533" y="547"/>
                      </a:lnTo>
                      <a:lnTo>
                        <a:pt x="1526" y="554"/>
                      </a:lnTo>
                      <a:lnTo>
                        <a:pt x="1528" y="547"/>
                      </a:lnTo>
                      <a:lnTo>
                        <a:pt x="1526" y="544"/>
                      </a:lnTo>
                      <a:lnTo>
                        <a:pt x="1514" y="544"/>
                      </a:lnTo>
                      <a:lnTo>
                        <a:pt x="1519" y="539"/>
                      </a:lnTo>
                      <a:lnTo>
                        <a:pt x="1516" y="532"/>
                      </a:lnTo>
                      <a:lnTo>
                        <a:pt x="1505" y="530"/>
                      </a:lnTo>
                      <a:lnTo>
                        <a:pt x="1502" y="521"/>
                      </a:lnTo>
                      <a:lnTo>
                        <a:pt x="1495" y="523"/>
                      </a:lnTo>
                      <a:lnTo>
                        <a:pt x="1497" y="518"/>
                      </a:lnTo>
                      <a:lnTo>
                        <a:pt x="1493" y="516"/>
                      </a:lnTo>
                      <a:lnTo>
                        <a:pt x="1497" y="511"/>
                      </a:lnTo>
                      <a:lnTo>
                        <a:pt x="1481" y="511"/>
                      </a:lnTo>
                      <a:lnTo>
                        <a:pt x="1490" y="509"/>
                      </a:lnTo>
                      <a:lnTo>
                        <a:pt x="1488" y="506"/>
                      </a:lnTo>
                      <a:lnTo>
                        <a:pt x="1497" y="509"/>
                      </a:lnTo>
                      <a:lnTo>
                        <a:pt x="1497" y="506"/>
                      </a:lnTo>
                      <a:lnTo>
                        <a:pt x="1502" y="502"/>
                      </a:lnTo>
                      <a:lnTo>
                        <a:pt x="1495" y="490"/>
                      </a:lnTo>
                      <a:lnTo>
                        <a:pt x="1488" y="490"/>
                      </a:lnTo>
                      <a:lnTo>
                        <a:pt x="1495" y="485"/>
                      </a:lnTo>
                      <a:lnTo>
                        <a:pt x="1490" y="478"/>
                      </a:lnTo>
                      <a:lnTo>
                        <a:pt x="1486" y="478"/>
                      </a:lnTo>
                      <a:lnTo>
                        <a:pt x="1488" y="476"/>
                      </a:lnTo>
                      <a:lnTo>
                        <a:pt x="1486" y="471"/>
                      </a:lnTo>
                      <a:lnTo>
                        <a:pt x="1476" y="473"/>
                      </a:lnTo>
                      <a:lnTo>
                        <a:pt x="1486" y="464"/>
                      </a:lnTo>
                      <a:lnTo>
                        <a:pt x="1471" y="461"/>
                      </a:lnTo>
                      <a:lnTo>
                        <a:pt x="1481" y="457"/>
                      </a:lnTo>
                      <a:lnTo>
                        <a:pt x="1476" y="454"/>
                      </a:lnTo>
                      <a:lnTo>
                        <a:pt x="1476" y="447"/>
                      </a:lnTo>
                      <a:lnTo>
                        <a:pt x="1462" y="449"/>
                      </a:lnTo>
                      <a:lnTo>
                        <a:pt x="1474" y="442"/>
                      </a:lnTo>
                      <a:lnTo>
                        <a:pt x="1464" y="438"/>
                      </a:lnTo>
                      <a:lnTo>
                        <a:pt x="1469" y="433"/>
                      </a:lnTo>
                      <a:lnTo>
                        <a:pt x="1464" y="433"/>
                      </a:lnTo>
                      <a:lnTo>
                        <a:pt x="1462" y="423"/>
                      </a:lnTo>
                      <a:lnTo>
                        <a:pt x="1457" y="423"/>
                      </a:lnTo>
                      <a:lnTo>
                        <a:pt x="1460" y="419"/>
                      </a:lnTo>
                      <a:lnTo>
                        <a:pt x="1457" y="412"/>
                      </a:lnTo>
                      <a:lnTo>
                        <a:pt x="1453" y="412"/>
                      </a:lnTo>
                      <a:lnTo>
                        <a:pt x="1443" y="428"/>
                      </a:lnTo>
                      <a:lnTo>
                        <a:pt x="1448" y="435"/>
                      </a:lnTo>
                      <a:lnTo>
                        <a:pt x="1441" y="440"/>
                      </a:lnTo>
                      <a:lnTo>
                        <a:pt x="1443" y="442"/>
                      </a:lnTo>
                      <a:lnTo>
                        <a:pt x="1441" y="449"/>
                      </a:lnTo>
                      <a:lnTo>
                        <a:pt x="1436" y="449"/>
                      </a:lnTo>
                      <a:lnTo>
                        <a:pt x="1438" y="457"/>
                      </a:lnTo>
                      <a:lnTo>
                        <a:pt x="1436" y="464"/>
                      </a:lnTo>
                      <a:lnTo>
                        <a:pt x="1436" y="457"/>
                      </a:lnTo>
                      <a:lnTo>
                        <a:pt x="1429" y="452"/>
                      </a:lnTo>
                      <a:lnTo>
                        <a:pt x="1426" y="461"/>
                      </a:lnTo>
                      <a:lnTo>
                        <a:pt x="1412" y="473"/>
                      </a:lnTo>
                      <a:lnTo>
                        <a:pt x="1410" y="464"/>
                      </a:lnTo>
                      <a:lnTo>
                        <a:pt x="1408" y="466"/>
                      </a:lnTo>
                      <a:lnTo>
                        <a:pt x="1410" y="459"/>
                      </a:lnTo>
                      <a:lnTo>
                        <a:pt x="1405" y="473"/>
                      </a:lnTo>
                      <a:lnTo>
                        <a:pt x="1393" y="473"/>
                      </a:lnTo>
                      <a:lnTo>
                        <a:pt x="1405" y="471"/>
                      </a:lnTo>
                      <a:lnTo>
                        <a:pt x="1405" y="464"/>
                      </a:lnTo>
                      <a:lnTo>
                        <a:pt x="1400" y="452"/>
                      </a:lnTo>
                      <a:lnTo>
                        <a:pt x="1374" y="457"/>
                      </a:lnTo>
                      <a:lnTo>
                        <a:pt x="1382" y="454"/>
                      </a:lnTo>
                      <a:lnTo>
                        <a:pt x="1379" y="449"/>
                      </a:lnTo>
                      <a:lnTo>
                        <a:pt x="1384" y="452"/>
                      </a:lnTo>
                      <a:lnTo>
                        <a:pt x="1391" y="449"/>
                      </a:lnTo>
                      <a:lnTo>
                        <a:pt x="1386" y="442"/>
                      </a:lnTo>
                      <a:lnTo>
                        <a:pt x="1391" y="440"/>
                      </a:lnTo>
                      <a:lnTo>
                        <a:pt x="1384" y="440"/>
                      </a:lnTo>
                      <a:lnTo>
                        <a:pt x="1389" y="431"/>
                      </a:lnTo>
                      <a:lnTo>
                        <a:pt x="1384" y="423"/>
                      </a:lnTo>
                      <a:lnTo>
                        <a:pt x="1363" y="419"/>
                      </a:lnTo>
                      <a:lnTo>
                        <a:pt x="1389" y="419"/>
                      </a:lnTo>
                      <a:lnTo>
                        <a:pt x="1384" y="407"/>
                      </a:lnTo>
                      <a:lnTo>
                        <a:pt x="1389" y="395"/>
                      </a:lnTo>
                      <a:lnTo>
                        <a:pt x="1384" y="390"/>
                      </a:lnTo>
                      <a:lnTo>
                        <a:pt x="1379" y="397"/>
                      </a:lnTo>
                      <a:lnTo>
                        <a:pt x="1377" y="390"/>
                      </a:lnTo>
                      <a:lnTo>
                        <a:pt x="1358" y="388"/>
                      </a:lnTo>
                      <a:lnTo>
                        <a:pt x="1353" y="378"/>
                      </a:lnTo>
                      <a:lnTo>
                        <a:pt x="1358" y="374"/>
                      </a:lnTo>
                      <a:lnTo>
                        <a:pt x="1348" y="376"/>
                      </a:lnTo>
                      <a:lnTo>
                        <a:pt x="1351" y="374"/>
                      </a:lnTo>
                      <a:lnTo>
                        <a:pt x="1348" y="364"/>
                      </a:lnTo>
                      <a:lnTo>
                        <a:pt x="1339" y="369"/>
                      </a:lnTo>
                      <a:lnTo>
                        <a:pt x="1344" y="357"/>
                      </a:lnTo>
                      <a:lnTo>
                        <a:pt x="1325" y="348"/>
                      </a:lnTo>
                      <a:lnTo>
                        <a:pt x="1308" y="357"/>
                      </a:lnTo>
                      <a:lnTo>
                        <a:pt x="1273" y="345"/>
                      </a:lnTo>
                      <a:lnTo>
                        <a:pt x="1266" y="355"/>
                      </a:lnTo>
                      <a:lnTo>
                        <a:pt x="1266" y="369"/>
                      </a:lnTo>
                      <a:lnTo>
                        <a:pt x="1275" y="371"/>
                      </a:lnTo>
                      <a:lnTo>
                        <a:pt x="1266" y="397"/>
                      </a:lnTo>
                      <a:lnTo>
                        <a:pt x="1273" y="400"/>
                      </a:lnTo>
                      <a:lnTo>
                        <a:pt x="1270" y="402"/>
                      </a:lnTo>
                      <a:lnTo>
                        <a:pt x="1270" y="409"/>
                      </a:lnTo>
                      <a:lnTo>
                        <a:pt x="1273" y="416"/>
                      </a:lnTo>
                      <a:lnTo>
                        <a:pt x="1273" y="421"/>
                      </a:lnTo>
                      <a:lnTo>
                        <a:pt x="1280" y="421"/>
                      </a:lnTo>
                      <a:lnTo>
                        <a:pt x="1275" y="428"/>
                      </a:lnTo>
                      <a:lnTo>
                        <a:pt x="1280" y="433"/>
                      </a:lnTo>
                      <a:lnTo>
                        <a:pt x="1273" y="431"/>
                      </a:lnTo>
                      <a:lnTo>
                        <a:pt x="1273" y="440"/>
                      </a:lnTo>
                      <a:lnTo>
                        <a:pt x="1256" y="447"/>
                      </a:lnTo>
                      <a:lnTo>
                        <a:pt x="1256" y="454"/>
                      </a:lnTo>
                      <a:lnTo>
                        <a:pt x="1273" y="468"/>
                      </a:lnTo>
                      <a:lnTo>
                        <a:pt x="1282" y="502"/>
                      </a:lnTo>
                      <a:lnTo>
                        <a:pt x="1285" y="518"/>
                      </a:lnTo>
                      <a:lnTo>
                        <a:pt x="1289" y="511"/>
                      </a:lnTo>
                      <a:lnTo>
                        <a:pt x="1294" y="521"/>
                      </a:lnTo>
                      <a:lnTo>
                        <a:pt x="1285" y="523"/>
                      </a:lnTo>
                      <a:lnTo>
                        <a:pt x="1273" y="544"/>
                      </a:lnTo>
                      <a:lnTo>
                        <a:pt x="1244" y="563"/>
                      </a:lnTo>
                      <a:lnTo>
                        <a:pt x="1254" y="577"/>
                      </a:lnTo>
                      <a:lnTo>
                        <a:pt x="1256" y="610"/>
                      </a:lnTo>
                      <a:lnTo>
                        <a:pt x="1263" y="615"/>
                      </a:lnTo>
                      <a:lnTo>
                        <a:pt x="1268" y="618"/>
                      </a:lnTo>
                      <a:lnTo>
                        <a:pt x="1261" y="618"/>
                      </a:lnTo>
                      <a:lnTo>
                        <a:pt x="1251" y="627"/>
                      </a:lnTo>
                      <a:lnTo>
                        <a:pt x="1259" y="634"/>
                      </a:lnTo>
                      <a:lnTo>
                        <a:pt x="1256" y="639"/>
                      </a:lnTo>
                      <a:lnTo>
                        <a:pt x="1247" y="634"/>
                      </a:lnTo>
                      <a:lnTo>
                        <a:pt x="1244" y="637"/>
                      </a:lnTo>
                      <a:lnTo>
                        <a:pt x="1242" y="637"/>
                      </a:lnTo>
                      <a:lnTo>
                        <a:pt x="1244" y="644"/>
                      </a:lnTo>
                      <a:lnTo>
                        <a:pt x="1235" y="637"/>
                      </a:lnTo>
                      <a:lnTo>
                        <a:pt x="1223" y="644"/>
                      </a:lnTo>
                      <a:lnTo>
                        <a:pt x="1230" y="637"/>
                      </a:lnTo>
                      <a:lnTo>
                        <a:pt x="1230" y="629"/>
                      </a:lnTo>
                      <a:lnTo>
                        <a:pt x="1223" y="622"/>
                      </a:lnTo>
                      <a:lnTo>
                        <a:pt x="1209" y="622"/>
                      </a:lnTo>
                      <a:lnTo>
                        <a:pt x="1218" y="615"/>
                      </a:lnTo>
                      <a:lnTo>
                        <a:pt x="1207" y="599"/>
                      </a:lnTo>
                      <a:lnTo>
                        <a:pt x="1209" y="594"/>
                      </a:lnTo>
                      <a:lnTo>
                        <a:pt x="1204" y="573"/>
                      </a:lnTo>
                      <a:lnTo>
                        <a:pt x="1207" y="549"/>
                      </a:lnTo>
                      <a:lnTo>
                        <a:pt x="1164" y="544"/>
                      </a:lnTo>
                      <a:lnTo>
                        <a:pt x="1159" y="556"/>
                      </a:lnTo>
                      <a:lnTo>
                        <a:pt x="1164" y="542"/>
                      </a:lnTo>
                      <a:lnTo>
                        <a:pt x="1154" y="535"/>
                      </a:lnTo>
                      <a:lnTo>
                        <a:pt x="1133" y="528"/>
                      </a:lnTo>
                      <a:lnTo>
                        <a:pt x="1124" y="516"/>
                      </a:lnTo>
                      <a:lnTo>
                        <a:pt x="1110" y="506"/>
                      </a:lnTo>
                      <a:lnTo>
                        <a:pt x="1084" y="494"/>
                      </a:lnTo>
                      <a:lnTo>
                        <a:pt x="1058" y="504"/>
                      </a:lnTo>
                      <a:lnTo>
                        <a:pt x="1065" y="497"/>
                      </a:lnTo>
                      <a:lnTo>
                        <a:pt x="1065" y="490"/>
                      </a:lnTo>
                      <a:lnTo>
                        <a:pt x="1053" y="457"/>
                      </a:lnTo>
                      <a:lnTo>
                        <a:pt x="1039" y="454"/>
                      </a:lnTo>
                      <a:lnTo>
                        <a:pt x="1039" y="452"/>
                      </a:lnTo>
                      <a:lnTo>
                        <a:pt x="1032" y="442"/>
                      </a:lnTo>
                      <a:lnTo>
                        <a:pt x="1032" y="407"/>
                      </a:lnTo>
                      <a:lnTo>
                        <a:pt x="1039" y="388"/>
                      </a:lnTo>
                      <a:lnTo>
                        <a:pt x="1034" y="381"/>
                      </a:lnTo>
                      <a:lnTo>
                        <a:pt x="1048" y="374"/>
                      </a:lnTo>
                      <a:lnTo>
                        <a:pt x="1050" y="369"/>
                      </a:lnTo>
                      <a:lnTo>
                        <a:pt x="1050" y="364"/>
                      </a:lnTo>
                      <a:lnTo>
                        <a:pt x="1053" y="364"/>
                      </a:lnTo>
                      <a:lnTo>
                        <a:pt x="1058" y="357"/>
                      </a:lnTo>
                      <a:lnTo>
                        <a:pt x="1062" y="360"/>
                      </a:lnTo>
                      <a:lnTo>
                        <a:pt x="1062" y="345"/>
                      </a:lnTo>
                      <a:lnTo>
                        <a:pt x="1072" y="345"/>
                      </a:lnTo>
                      <a:lnTo>
                        <a:pt x="1065" y="343"/>
                      </a:lnTo>
                      <a:lnTo>
                        <a:pt x="1065" y="336"/>
                      </a:lnTo>
                      <a:lnTo>
                        <a:pt x="1079" y="338"/>
                      </a:lnTo>
                      <a:lnTo>
                        <a:pt x="1091" y="331"/>
                      </a:lnTo>
                      <a:lnTo>
                        <a:pt x="1086" y="317"/>
                      </a:lnTo>
                      <a:lnTo>
                        <a:pt x="1074" y="310"/>
                      </a:lnTo>
                      <a:lnTo>
                        <a:pt x="1067" y="315"/>
                      </a:lnTo>
                      <a:lnTo>
                        <a:pt x="1069" y="310"/>
                      </a:lnTo>
                      <a:lnTo>
                        <a:pt x="1053" y="303"/>
                      </a:lnTo>
                      <a:lnTo>
                        <a:pt x="1050" y="307"/>
                      </a:lnTo>
                      <a:lnTo>
                        <a:pt x="1048" y="303"/>
                      </a:lnTo>
                      <a:lnTo>
                        <a:pt x="1050" y="300"/>
                      </a:lnTo>
                      <a:lnTo>
                        <a:pt x="1069" y="307"/>
                      </a:lnTo>
                      <a:lnTo>
                        <a:pt x="1076" y="307"/>
                      </a:lnTo>
                      <a:lnTo>
                        <a:pt x="1091" y="317"/>
                      </a:lnTo>
                      <a:lnTo>
                        <a:pt x="1098" y="310"/>
                      </a:lnTo>
                      <a:lnTo>
                        <a:pt x="1098" y="300"/>
                      </a:lnTo>
                      <a:lnTo>
                        <a:pt x="1100" y="300"/>
                      </a:lnTo>
                      <a:lnTo>
                        <a:pt x="1100" y="296"/>
                      </a:lnTo>
                      <a:lnTo>
                        <a:pt x="1112" y="300"/>
                      </a:lnTo>
                      <a:lnTo>
                        <a:pt x="1126" y="296"/>
                      </a:lnTo>
                      <a:lnTo>
                        <a:pt x="1143" y="260"/>
                      </a:lnTo>
                      <a:lnTo>
                        <a:pt x="1112" y="255"/>
                      </a:lnTo>
                      <a:lnTo>
                        <a:pt x="1095" y="239"/>
                      </a:lnTo>
                      <a:lnTo>
                        <a:pt x="1098" y="236"/>
                      </a:lnTo>
                      <a:lnTo>
                        <a:pt x="1117" y="244"/>
                      </a:lnTo>
                      <a:lnTo>
                        <a:pt x="1126" y="255"/>
                      </a:lnTo>
                      <a:lnTo>
                        <a:pt x="1138" y="255"/>
                      </a:lnTo>
                      <a:lnTo>
                        <a:pt x="1154" y="232"/>
                      </a:lnTo>
                      <a:lnTo>
                        <a:pt x="1154" y="225"/>
                      </a:lnTo>
                      <a:lnTo>
                        <a:pt x="1145" y="222"/>
                      </a:lnTo>
                      <a:lnTo>
                        <a:pt x="1147" y="215"/>
                      </a:lnTo>
                      <a:lnTo>
                        <a:pt x="1164" y="215"/>
                      </a:lnTo>
                      <a:lnTo>
                        <a:pt x="1166" y="225"/>
                      </a:lnTo>
                      <a:lnTo>
                        <a:pt x="1176" y="227"/>
                      </a:lnTo>
                      <a:lnTo>
                        <a:pt x="1176" y="220"/>
                      </a:lnTo>
                      <a:lnTo>
                        <a:pt x="1188" y="227"/>
                      </a:lnTo>
                      <a:lnTo>
                        <a:pt x="1181" y="215"/>
                      </a:lnTo>
                      <a:lnTo>
                        <a:pt x="1183" y="210"/>
                      </a:lnTo>
                      <a:lnTo>
                        <a:pt x="1192" y="220"/>
                      </a:lnTo>
                      <a:lnTo>
                        <a:pt x="1202" y="213"/>
                      </a:lnTo>
                      <a:lnTo>
                        <a:pt x="1221" y="191"/>
                      </a:lnTo>
                      <a:lnTo>
                        <a:pt x="1221" y="180"/>
                      </a:lnTo>
                      <a:lnTo>
                        <a:pt x="1209" y="165"/>
                      </a:lnTo>
                      <a:lnTo>
                        <a:pt x="1211" y="154"/>
                      </a:lnTo>
                      <a:lnTo>
                        <a:pt x="1207" y="156"/>
                      </a:lnTo>
                      <a:lnTo>
                        <a:pt x="1207" y="149"/>
                      </a:lnTo>
                      <a:lnTo>
                        <a:pt x="1202" y="144"/>
                      </a:lnTo>
                      <a:lnTo>
                        <a:pt x="1209" y="142"/>
                      </a:lnTo>
                      <a:lnTo>
                        <a:pt x="1211" y="146"/>
                      </a:lnTo>
                      <a:lnTo>
                        <a:pt x="1221" y="139"/>
                      </a:lnTo>
                      <a:lnTo>
                        <a:pt x="1221" y="130"/>
                      </a:lnTo>
                      <a:lnTo>
                        <a:pt x="1211" y="130"/>
                      </a:lnTo>
                      <a:lnTo>
                        <a:pt x="1221" y="120"/>
                      </a:lnTo>
                      <a:lnTo>
                        <a:pt x="1207" y="116"/>
                      </a:lnTo>
                      <a:lnTo>
                        <a:pt x="1202" y="106"/>
                      </a:lnTo>
                      <a:lnTo>
                        <a:pt x="1204" y="104"/>
                      </a:lnTo>
                      <a:lnTo>
                        <a:pt x="1202" y="97"/>
                      </a:lnTo>
                      <a:lnTo>
                        <a:pt x="1162" y="92"/>
                      </a:lnTo>
                      <a:lnTo>
                        <a:pt x="1162" y="111"/>
                      </a:lnTo>
                      <a:lnTo>
                        <a:pt x="1173" y="123"/>
                      </a:lnTo>
                      <a:lnTo>
                        <a:pt x="1166" y="130"/>
                      </a:lnTo>
                      <a:lnTo>
                        <a:pt x="1173" y="132"/>
                      </a:lnTo>
                      <a:lnTo>
                        <a:pt x="1159" y="137"/>
                      </a:lnTo>
                      <a:lnTo>
                        <a:pt x="1157" y="149"/>
                      </a:lnTo>
                      <a:lnTo>
                        <a:pt x="1147" y="172"/>
                      </a:lnTo>
                      <a:lnTo>
                        <a:pt x="1147" y="184"/>
                      </a:lnTo>
                      <a:lnTo>
                        <a:pt x="1136" y="189"/>
                      </a:lnTo>
                      <a:lnTo>
                        <a:pt x="1121" y="165"/>
                      </a:lnTo>
                      <a:lnTo>
                        <a:pt x="1124" y="146"/>
                      </a:lnTo>
                      <a:lnTo>
                        <a:pt x="1124" y="151"/>
                      </a:lnTo>
                      <a:lnTo>
                        <a:pt x="1128" y="151"/>
                      </a:lnTo>
                      <a:lnTo>
                        <a:pt x="1124" y="127"/>
                      </a:lnTo>
                      <a:lnTo>
                        <a:pt x="1112" y="113"/>
                      </a:lnTo>
                      <a:lnTo>
                        <a:pt x="1105" y="113"/>
                      </a:lnTo>
                      <a:lnTo>
                        <a:pt x="1100" y="123"/>
                      </a:lnTo>
                      <a:lnTo>
                        <a:pt x="1100" y="135"/>
                      </a:lnTo>
                      <a:lnTo>
                        <a:pt x="1093" y="151"/>
                      </a:lnTo>
                      <a:lnTo>
                        <a:pt x="1091" y="142"/>
                      </a:lnTo>
                      <a:lnTo>
                        <a:pt x="1093" y="130"/>
                      </a:lnTo>
                      <a:lnTo>
                        <a:pt x="1079" y="109"/>
                      </a:lnTo>
                      <a:lnTo>
                        <a:pt x="1086" y="111"/>
                      </a:lnTo>
                      <a:lnTo>
                        <a:pt x="1086" y="104"/>
                      </a:lnTo>
                      <a:lnTo>
                        <a:pt x="1060" y="97"/>
                      </a:lnTo>
                      <a:lnTo>
                        <a:pt x="1072" y="85"/>
                      </a:lnTo>
                      <a:lnTo>
                        <a:pt x="1065" y="75"/>
                      </a:lnTo>
                      <a:lnTo>
                        <a:pt x="1076" y="78"/>
                      </a:lnTo>
                      <a:lnTo>
                        <a:pt x="1058" y="49"/>
                      </a:lnTo>
                      <a:lnTo>
                        <a:pt x="1055" y="28"/>
                      </a:lnTo>
                      <a:lnTo>
                        <a:pt x="1048" y="19"/>
                      </a:lnTo>
                      <a:lnTo>
                        <a:pt x="1046" y="7"/>
                      </a:lnTo>
                      <a:lnTo>
                        <a:pt x="1036" y="11"/>
                      </a:lnTo>
                      <a:lnTo>
                        <a:pt x="1034" y="7"/>
                      </a:lnTo>
                      <a:lnTo>
                        <a:pt x="1036" y="2"/>
                      </a:lnTo>
                      <a:lnTo>
                        <a:pt x="10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 name="Freeform 829"/>
                <p:cNvSpPr>
                  <a:spLocks noEditPoints="1"/>
                </p:cNvSpPr>
                <p:nvPr/>
              </p:nvSpPr>
              <p:spPr bwMode="black">
                <a:xfrm>
                  <a:off x="459124" y="1699968"/>
                  <a:ext cx="2908727" cy="3846173"/>
                </a:xfrm>
                <a:custGeom>
                  <a:avLst/>
                  <a:gdLst>
                    <a:gd name="T0" fmla="*/ 1242 w 1874"/>
                    <a:gd name="T1" fmla="*/ 805 h 2377"/>
                    <a:gd name="T2" fmla="*/ 1197 w 1874"/>
                    <a:gd name="T3" fmla="*/ 790 h 2377"/>
                    <a:gd name="T4" fmla="*/ 1126 w 1874"/>
                    <a:gd name="T5" fmla="*/ 781 h 2377"/>
                    <a:gd name="T6" fmla="*/ 1136 w 1874"/>
                    <a:gd name="T7" fmla="*/ 743 h 2377"/>
                    <a:gd name="T8" fmla="*/ 1008 w 1874"/>
                    <a:gd name="T9" fmla="*/ 49 h 2377"/>
                    <a:gd name="T10" fmla="*/ 1008 w 1874"/>
                    <a:gd name="T11" fmla="*/ 177 h 2377"/>
                    <a:gd name="T12" fmla="*/ 871 w 1874"/>
                    <a:gd name="T13" fmla="*/ 123 h 2377"/>
                    <a:gd name="T14" fmla="*/ 838 w 1874"/>
                    <a:gd name="T15" fmla="*/ 182 h 2377"/>
                    <a:gd name="T16" fmla="*/ 613 w 1874"/>
                    <a:gd name="T17" fmla="*/ 78 h 2377"/>
                    <a:gd name="T18" fmla="*/ 471 w 1874"/>
                    <a:gd name="T19" fmla="*/ 120 h 2377"/>
                    <a:gd name="T20" fmla="*/ 178 w 1874"/>
                    <a:gd name="T21" fmla="*/ 52 h 2377"/>
                    <a:gd name="T22" fmla="*/ 78 w 1874"/>
                    <a:gd name="T23" fmla="*/ 101 h 2377"/>
                    <a:gd name="T24" fmla="*/ 88 w 1874"/>
                    <a:gd name="T25" fmla="*/ 236 h 2377"/>
                    <a:gd name="T26" fmla="*/ 102 w 1874"/>
                    <a:gd name="T27" fmla="*/ 303 h 2377"/>
                    <a:gd name="T28" fmla="*/ 55 w 1874"/>
                    <a:gd name="T29" fmla="*/ 423 h 2377"/>
                    <a:gd name="T30" fmla="*/ 147 w 1874"/>
                    <a:gd name="T31" fmla="*/ 466 h 2377"/>
                    <a:gd name="T32" fmla="*/ 142 w 1874"/>
                    <a:gd name="T33" fmla="*/ 513 h 2377"/>
                    <a:gd name="T34" fmla="*/ 251 w 1874"/>
                    <a:gd name="T35" fmla="*/ 386 h 2377"/>
                    <a:gd name="T36" fmla="*/ 272 w 1874"/>
                    <a:gd name="T37" fmla="*/ 397 h 2377"/>
                    <a:gd name="T38" fmla="*/ 400 w 1874"/>
                    <a:gd name="T39" fmla="*/ 431 h 2377"/>
                    <a:gd name="T40" fmla="*/ 480 w 1874"/>
                    <a:gd name="T41" fmla="*/ 476 h 2377"/>
                    <a:gd name="T42" fmla="*/ 528 w 1874"/>
                    <a:gd name="T43" fmla="*/ 544 h 2377"/>
                    <a:gd name="T44" fmla="*/ 589 w 1874"/>
                    <a:gd name="T45" fmla="*/ 644 h 2377"/>
                    <a:gd name="T46" fmla="*/ 613 w 1874"/>
                    <a:gd name="T47" fmla="*/ 705 h 2377"/>
                    <a:gd name="T48" fmla="*/ 653 w 1874"/>
                    <a:gd name="T49" fmla="*/ 923 h 2377"/>
                    <a:gd name="T50" fmla="*/ 812 w 1874"/>
                    <a:gd name="T51" fmla="*/ 1138 h 2377"/>
                    <a:gd name="T52" fmla="*/ 828 w 1874"/>
                    <a:gd name="T53" fmla="*/ 1103 h 2377"/>
                    <a:gd name="T54" fmla="*/ 1067 w 1874"/>
                    <a:gd name="T55" fmla="*/ 1271 h 2377"/>
                    <a:gd name="T56" fmla="*/ 1221 w 1874"/>
                    <a:gd name="T57" fmla="*/ 1373 h 2377"/>
                    <a:gd name="T58" fmla="*/ 1235 w 1874"/>
                    <a:gd name="T59" fmla="*/ 1517 h 2377"/>
                    <a:gd name="T60" fmla="*/ 1358 w 1874"/>
                    <a:gd name="T61" fmla="*/ 1901 h 2377"/>
                    <a:gd name="T62" fmla="*/ 1339 w 1874"/>
                    <a:gd name="T63" fmla="*/ 2164 h 2377"/>
                    <a:gd name="T64" fmla="*/ 1306 w 1874"/>
                    <a:gd name="T65" fmla="*/ 2225 h 2377"/>
                    <a:gd name="T66" fmla="*/ 1325 w 1874"/>
                    <a:gd name="T67" fmla="*/ 2301 h 2377"/>
                    <a:gd name="T68" fmla="*/ 1348 w 1874"/>
                    <a:gd name="T69" fmla="*/ 2372 h 2377"/>
                    <a:gd name="T70" fmla="*/ 1443 w 1874"/>
                    <a:gd name="T71" fmla="*/ 2187 h 2377"/>
                    <a:gd name="T72" fmla="*/ 1488 w 1874"/>
                    <a:gd name="T73" fmla="*/ 2069 h 2377"/>
                    <a:gd name="T74" fmla="*/ 1684 w 1874"/>
                    <a:gd name="T75" fmla="*/ 1875 h 2377"/>
                    <a:gd name="T76" fmla="*/ 1805 w 1874"/>
                    <a:gd name="T77" fmla="*/ 1520 h 2377"/>
                    <a:gd name="T78" fmla="*/ 1663 w 1874"/>
                    <a:gd name="T79" fmla="*/ 1456 h 2377"/>
                    <a:gd name="T80" fmla="*/ 1493 w 1874"/>
                    <a:gd name="T81" fmla="*/ 1328 h 2377"/>
                    <a:gd name="T82" fmla="*/ 1358 w 1874"/>
                    <a:gd name="T83" fmla="*/ 1304 h 2377"/>
                    <a:gd name="T84" fmla="*/ 1181 w 1874"/>
                    <a:gd name="T85" fmla="*/ 1257 h 2377"/>
                    <a:gd name="T86" fmla="*/ 1065 w 1874"/>
                    <a:gd name="T87" fmla="*/ 1212 h 2377"/>
                    <a:gd name="T88" fmla="*/ 1043 w 1874"/>
                    <a:gd name="T89" fmla="*/ 1041 h 2377"/>
                    <a:gd name="T90" fmla="*/ 1214 w 1874"/>
                    <a:gd name="T91" fmla="*/ 1103 h 2377"/>
                    <a:gd name="T92" fmla="*/ 1287 w 1874"/>
                    <a:gd name="T93" fmla="*/ 940 h 2377"/>
                    <a:gd name="T94" fmla="*/ 1322 w 1874"/>
                    <a:gd name="T95" fmla="*/ 873 h 2377"/>
                    <a:gd name="T96" fmla="*/ 1474 w 1874"/>
                    <a:gd name="T97" fmla="*/ 764 h 2377"/>
                    <a:gd name="T98" fmla="*/ 1450 w 1874"/>
                    <a:gd name="T99" fmla="*/ 712 h 2377"/>
                    <a:gd name="T100" fmla="*/ 1521 w 1874"/>
                    <a:gd name="T101" fmla="*/ 660 h 2377"/>
                    <a:gd name="T102" fmla="*/ 1531 w 1874"/>
                    <a:gd name="T103" fmla="*/ 573 h 2377"/>
                    <a:gd name="T104" fmla="*/ 1495 w 1874"/>
                    <a:gd name="T105" fmla="*/ 485 h 2377"/>
                    <a:gd name="T106" fmla="*/ 1436 w 1874"/>
                    <a:gd name="T107" fmla="*/ 449 h 2377"/>
                    <a:gd name="T108" fmla="*/ 1389 w 1874"/>
                    <a:gd name="T109" fmla="*/ 419 h 2377"/>
                    <a:gd name="T110" fmla="*/ 1280 w 1874"/>
                    <a:gd name="T111" fmla="*/ 421 h 2377"/>
                    <a:gd name="T112" fmla="*/ 1244 w 1874"/>
                    <a:gd name="T113" fmla="*/ 644 h 2377"/>
                    <a:gd name="T114" fmla="*/ 1032 w 1874"/>
                    <a:gd name="T115" fmla="*/ 442 h 2377"/>
                    <a:gd name="T116" fmla="*/ 1091 w 1874"/>
                    <a:gd name="T117" fmla="*/ 317 h 2377"/>
                    <a:gd name="T118" fmla="*/ 1202 w 1874"/>
                    <a:gd name="T119" fmla="*/ 213 h 2377"/>
                    <a:gd name="T120" fmla="*/ 1147 w 1874"/>
                    <a:gd name="T121" fmla="*/ 184 h 2377"/>
                    <a:gd name="T122" fmla="*/ 1034 w 1874"/>
                    <a:gd name="T123" fmla="*/ 7 h 2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74" h="2377">
                      <a:moveTo>
                        <a:pt x="1204" y="824"/>
                      </a:moveTo>
                      <a:lnTo>
                        <a:pt x="1197" y="821"/>
                      </a:lnTo>
                      <a:lnTo>
                        <a:pt x="1199" y="816"/>
                      </a:lnTo>
                      <a:lnTo>
                        <a:pt x="1202" y="816"/>
                      </a:lnTo>
                      <a:lnTo>
                        <a:pt x="1204" y="824"/>
                      </a:lnTo>
                      <a:moveTo>
                        <a:pt x="1230" y="819"/>
                      </a:moveTo>
                      <a:lnTo>
                        <a:pt x="1237" y="814"/>
                      </a:lnTo>
                      <a:lnTo>
                        <a:pt x="1256" y="814"/>
                      </a:lnTo>
                      <a:lnTo>
                        <a:pt x="1240" y="826"/>
                      </a:lnTo>
                      <a:lnTo>
                        <a:pt x="1214" y="838"/>
                      </a:lnTo>
                      <a:lnTo>
                        <a:pt x="1197" y="838"/>
                      </a:lnTo>
                      <a:lnTo>
                        <a:pt x="1190" y="835"/>
                      </a:lnTo>
                      <a:lnTo>
                        <a:pt x="1195" y="828"/>
                      </a:lnTo>
                      <a:lnTo>
                        <a:pt x="1204" y="831"/>
                      </a:lnTo>
                      <a:lnTo>
                        <a:pt x="1223" y="816"/>
                      </a:lnTo>
                      <a:lnTo>
                        <a:pt x="1230" y="819"/>
                      </a:lnTo>
                      <a:moveTo>
                        <a:pt x="1282" y="788"/>
                      </a:moveTo>
                      <a:lnTo>
                        <a:pt x="1299" y="781"/>
                      </a:lnTo>
                      <a:lnTo>
                        <a:pt x="1292" y="788"/>
                      </a:lnTo>
                      <a:lnTo>
                        <a:pt x="1294" y="790"/>
                      </a:lnTo>
                      <a:lnTo>
                        <a:pt x="1292" y="793"/>
                      </a:lnTo>
                      <a:lnTo>
                        <a:pt x="1294" y="800"/>
                      </a:lnTo>
                      <a:lnTo>
                        <a:pt x="1282" y="805"/>
                      </a:lnTo>
                      <a:lnTo>
                        <a:pt x="1266" y="802"/>
                      </a:lnTo>
                      <a:lnTo>
                        <a:pt x="1251" y="807"/>
                      </a:lnTo>
                      <a:lnTo>
                        <a:pt x="1242" y="805"/>
                      </a:lnTo>
                      <a:lnTo>
                        <a:pt x="1251" y="795"/>
                      </a:lnTo>
                      <a:lnTo>
                        <a:pt x="1266" y="793"/>
                      </a:lnTo>
                      <a:lnTo>
                        <a:pt x="1280" y="793"/>
                      </a:lnTo>
                      <a:lnTo>
                        <a:pt x="1280" y="788"/>
                      </a:lnTo>
                      <a:lnTo>
                        <a:pt x="1282" y="788"/>
                      </a:lnTo>
                      <a:moveTo>
                        <a:pt x="1183" y="750"/>
                      </a:moveTo>
                      <a:lnTo>
                        <a:pt x="1178" y="743"/>
                      </a:lnTo>
                      <a:lnTo>
                        <a:pt x="1178" y="741"/>
                      </a:lnTo>
                      <a:lnTo>
                        <a:pt x="1181" y="745"/>
                      </a:lnTo>
                      <a:lnTo>
                        <a:pt x="1228" y="753"/>
                      </a:lnTo>
                      <a:lnTo>
                        <a:pt x="1237" y="764"/>
                      </a:lnTo>
                      <a:lnTo>
                        <a:pt x="1237" y="769"/>
                      </a:lnTo>
                      <a:lnTo>
                        <a:pt x="1244" y="774"/>
                      </a:lnTo>
                      <a:lnTo>
                        <a:pt x="1237" y="774"/>
                      </a:lnTo>
                      <a:lnTo>
                        <a:pt x="1237" y="781"/>
                      </a:lnTo>
                      <a:lnTo>
                        <a:pt x="1228" y="776"/>
                      </a:lnTo>
                      <a:lnTo>
                        <a:pt x="1225" y="779"/>
                      </a:lnTo>
                      <a:lnTo>
                        <a:pt x="1225" y="771"/>
                      </a:lnTo>
                      <a:lnTo>
                        <a:pt x="1223" y="771"/>
                      </a:lnTo>
                      <a:lnTo>
                        <a:pt x="1221" y="767"/>
                      </a:lnTo>
                      <a:lnTo>
                        <a:pt x="1216" y="764"/>
                      </a:lnTo>
                      <a:lnTo>
                        <a:pt x="1221" y="776"/>
                      </a:lnTo>
                      <a:lnTo>
                        <a:pt x="1214" y="788"/>
                      </a:lnTo>
                      <a:lnTo>
                        <a:pt x="1214" y="802"/>
                      </a:lnTo>
                      <a:lnTo>
                        <a:pt x="1204" y="809"/>
                      </a:lnTo>
                      <a:lnTo>
                        <a:pt x="1197" y="790"/>
                      </a:lnTo>
                      <a:lnTo>
                        <a:pt x="1192" y="793"/>
                      </a:lnTo>
                      <a:lnTo>
                        <a:pt x="1188" y="798"/>
                      </a:lnTo>
                      <a:lnTo>
                        <a:pt x="1183" y="795"/>
                      </a:lnTo>
                      <a:lnTo>
                        <a:pt x="1192" y="783"/>
                      </a:lnTo>
                      <a:lnTo>
                        <a:pt x="1190" y="764"/>
                      </a:lnTo>
                      <a:lnTo>
                        <a:pt x="1176" y="757"/>
                      </a:lnTo>
                      <a:lnTo>
                        <a:pt x="1169" y="757"/>
                      </a:lnTo>
                      <a:lnTo>
                        <a:pt x="1169" y="764"/>
                      </a:lnTo>
                      <a:lnTo>
                        <a:pt x="1162" y="764"/>
                      </a:lnTo>
                      <a:lnTo>
                        <a:pt x="1162" y="771"/>
                      </a:lnTo>
                      <a:lnTo>
                        <a:pt x="1159" y="774"/>
                      </a:lnTo>
                      <a:lnTo>
                        <a:pt x="1159" y="769"/>
                      </a:lnTo>
                      <a:lnTo>
                        <a:pt x="1152" y="779"/>
                      </a:lnTo>
                      <a:lnTo>
                        <a:pt x="1147" y="798"/>
                      </a:lnTo>
                      <a:lnTo>
                        <a:pt x="1152" y="809"/>
                      </a:lnTo>
                      <a:lnTo>
                        <a:pt x="1152" y="816"/>
                      </a:lnTo>
                      <a:lnTo>
                        <a:pt x="1145" y="831"/>
                      </a:lnTo>
                      <a:lnTo>
                        <a:pt x="1138" y="835"/>
                      </a:lnTo>
                      <a:lnTo>
                        <a:pt x="1133" y="833"/>
                      </a:lnTo>
                      <a:lnTo>
                        <a:pt x="1128" y="824"/>
                      </a:lnTo>
                      <a:lnTo>
                        <a:pt x="1128" y="807"/>
                      </a:lnTo>
                      <a:lnTo>
                        <a:pt x="1133" y="781"/>
                      </a:lnTo>
                      <a:lnTo>
                        <a:pt x="1140" y="769"/>
                      </a:lnTo>
                      <a:lnTo>
                        <a:pt x="1138" y="764"/>
                      </a:lnTo>
                      <a:lnTo>
                        <a:pt x="1136" y="774"/>
                      </a:lnTo>
                      <a:lnTo>
                        <a:pt x="1126" y="781"/>
                      </a:lnTo>
                      <a:lnTo>
                        <a:pt x="1128" y="774"/>
                      </a:lnTo>
                      <a:lnTo>
                        <a:pt x="1138" y="760"/>
                      </a:lnTo>
                      <a:lnTo>
                        <a:pt x="1145" y="755"/>
                      </a:lnTo>
                      <a:lnTo>
                        <a:pt x="1145" y="757"/>
                      </a:lnTo>
                      <a:lnTo>
                        <a:pt x="1164" y="750"/>
                      </a:lnTo>
                      <a:lnTo>
                        <a:pt x="1171" y="755"/>
                      </a:lnTo>
                      <a:lnTo>
                        <a:pt x="1173" y="750"/>
                      </a:lnTo>
                      <a:lnTo>
                        <a:pt x="1183" y="750"/>
                      </a:lnTo>
                      <a:moveTo>
                        <a:pt x="1121" y="700"/>
                      </a:moveTo>
                      <a:lnTo>
                        <a:pt x="1126" y="689"/>
                      </a:lnTo>
                      <a:lnTo>
                        <a:pt x="1136" y="691"/>
                      </a:lnTo>
                      <a:lnTo>
                        <a:pt x="1140" y="703"/>
                      </a:lnTo>
                      <a:lnTo>
                        <a:pt x="1140" y="693"/>
                      </a:lnTo>
                      <a:lnTo>
                        <a:pt x="1150" y="693"/>
                      </a:lnTo>
                      <a:lnTo>
                        <a:pt x="1159" y="712"/>
                      </a:lnTo>
                      <a:lnTo>
                        <a:pt x="1169" y="710"/>
                      </a:lnTo>
                      <a:lnTo>
                        <a:pt x="1169" y="717"/>
                      </a:lnTo>
                      <a:lnTo>
                        <a:pt x="1173" y="724"/>
                      </a:lnTo>
                      <a:lnTo>
                        <a:pt x="1173" y="731"/>
                      </a:lnTo>
                      <a:lnTo>
                        <a:pt x="1176" y="734"/>
                      </a:lnTo>
                      <a:lnTo>
                        <a:pt x="1176" y="743"/>
                      </a:lnTo>
                      <a:lnTo>
                        <a:pt x="1169" y="741"/>
                      </a:lnTo>
                      <a:lnTo>
                        <a:pt x="1166" y="736"/>
                      </a:lnTo>
                      <a:lnTo>
                        <a:pt x="1152" y="736"/>
                      </a:lnTo>
                      <a:lnTo>
                        <a:pt x="1145" y="743"/>
                      </a:lnTo>
                      <a:lnTo>
                        <a:pt x="1136" y="743"/>
                      </a:lnTo>
                      <a:lnTo>
                        <a:pt x="1126" y="734"/>
                      </a:lnTo>
                      <a:lnTo>
                        <a:pt x="1119" y="736"/>
                      </a:lnTo>
                      <a:lnTo>
                        <a:pt x="1119" y="731"/>
                      </a:lnTo>
                      <a:lnTo>
                        <a:pt x="1128" y="722"/>
                      </a:lnTo>
                      <a:lnTo>
                        <a:pt x="1095" y="738"/>
                      </a:lnTo>
                      <a:lnTo>
                        <a:pt x="1086" y="741"/>
                      </a:lnTo>
                      <a:lnTo>
                        <a:pt x="1086" y="734"/>
                      </a:lnTo>
                      <a:lnTo>
                        <a:pt x="1069" y="738"/>
                      </a:lnTo>
                      <a:lnTo>
                        <a:pt x="1081" y="726"/>
                      </a:lnTo>
                      <a:lnTo>
                        <a:pt x="1102" y="710"/>
                      </a:lnTo>
                      <a:lnTo>
                        <a:pt x="1107" y="708"/>
                      </a:lnTo>
                      <a:lnTo>
                        <a:pt x="1114" y="698"/>
                      </a:lnTo>
                      <a:lnTo>
                        <a:pt x="1117" y="703"/>
                      </a:lnTo>
                      <a:lnTo>
                        <a:pt x="1121" y="693"/>
                      </a:lnTo>
                      <a:lnTo>
                        <a:pt x="1121" y="700"/>
                      </a:lnTo>
                      <a:moveTo>
                        <a:pt x="97" y="229"/>
                      </a:moveTo>
                      <a:lnTo>
                        <a:pt x="93" y="225"/>
                      </a:lnTo>
                      <a:lnTo>
                        <a:pt x="100" y="225"/>
                      </a:lnTo>
                      <a:lnTo>
                        <a:pt x="97" y="229"/>
                      </a:lnTo>
                      <a:moveTo>
                        <a:pt x="1029" y="0"/>
                      </a:moveTo>
                      <a:lnTo>
                        <a:pt x="1017" y="16"/>
                      </a:lnTo>
                      <a:lnTo>
                        <a:pt x="1022" y="21"/>
                      </a:lnTo>
                      <a:lnTo>
                        <a:pt x="1020" y="30"/>
                      </a:lnTo>
                      <a:lnTo>
                        <a:pt x="1015" y="26"/>
                      </a:lnTo>
                      <a:lnTo>
                        <a:pt x="1010" y="30"/>
                      </a:lnTo>
                      <a:lnTo>
                        <a:pt x="1008" y="49"/>
                      </a:lnTo>
                      <a:lnTo>
                        <a:pt x="1015" y="56"/>
                      </a:lnTo>
                      <a:lnTo>
                        <a:pt x="1005" y="68"/>
                      </a:lnTo>
                      <a:lnTo>
                        <a:pt x="1005" y="80"/>
                      </a:lnTo>
                      <a:lnTo>
                        <a:pt x="1036" y="106"/>
                      </a:lnTo>
                      <a:lnTo>
                        <a:pt x="1046" y="104"/>
                      </a:lnTo>
                      <a:lnTo>
                        <a:pt x="1048" y="113"/>
                      </a:lnTo>
                      <a:lnTo>
                        <a:pt x="1043" y="116"/>
                      </a:lnTo>
                      <a:lnTo>
                        <a:pt x="1046" y="106"/>
                      </a:lnTo>
                      <a:lnTo>
                        <a:pt x="1039" y="109"/>
                      </a:lnTo>
                      <a:lnTo>
                        <a:pt x="1032" y="135"/>
                      </a:lnTo>
                      <a:lnTo>
                        <a:pt x="1041" y="132"/>
                      </a:lnTo>
                      <a:lnTo>
                        <a:pt x="1043" y="127"/>
                      </a:lnTo>
                      <a:lnTo>
                        <a:pt x="1041" y="130"/>
                      </a:lnTo>
                      <a:lnTo>
                        <a:pt x="1043" y="123"/>
                      </a:lnTo>
                      <a:lnTo>
                        <a:pt x="1048" y="139"/>
                      </a:lnTo>
                      <a:lnTo>
                        <a:pt x="1032" y="158"/>
                      </a:lnTo>
                      <a:lnTo>
                        <a:pt x="1020" y="158"/>
                      </a:lnTo>
                      <a:lnTo>
                        <a:pt x="1022" y="163"/>
                      </a:lnTo>
                      <a:lnTo>
                        <a:pt x="1020" y="172"/>
                      </a:lnTo>
                      <a:lnTo>
                        <a:pt x="1024" y="177"/>
                      </a:lnTo>
                      <a:lnTo>
                        <a:pt x="1024" y="189"/>
                      </a:lnTo>
                      <a:lnTo>
                        <a:pt x="1020" y="187"/>
                      </a:lnTo>
                      <a:lnTo>
                        <a:pt x="1022" y="184"/>
                      </a:lnTo>
                      <a:lnTo>
                        <a:pt x="1015" y="187"/>
                      </a:lnTo>
                      <a:lnTo>
                        <a:pt x="1015" y="180"/>
                      </a:lnTo>
                      <a:lnTo>
                        <a:pt x="1008" y="177"/>
                      </a:lnTo>
                      <a:lnTo>
                        <a:pt x="1015" y="172"/>
                      </a:lnTo>
                      <a:lnTo>
                        <a:pt x="1013" y="170"/>
                      </a:lnTo>
                      <a:lnTo>
                        <a:pt x="1015" y="151"/>
                      </a:lnTo>
                      <a:lnTo>
                        <a:pt x="1005" y="161"/>
                      </a:lnTo>
                      <a:lnTo>
                        <a:pt x="1008" y="149"/>
                      </a:lnTo>
                      <a:lnTo>
                        <a:pt x="1001" y="151"/>
                      </a:lnTo>
                      <a:lnTo>
                        <a:pt x="996" y="142"/>
                      </a:lnTo>
                      <a:lnTo>
                        <a:pt x="977" y="146"/>
                      </a:lnTo>
                      <a:lnTo>
                        <a:pt x="987" y="165"/>
                      </a:lnTo>
                      <a:lnTo>
                        <a:pt x="998" y="165"/>
                      </a:lnTo>
                      <a:lnTo>
                        <a:pt x="998" y="172"/>
                      </a:lnTo>
                      <a:lnTo>
                        <a:pt x="996" y="175"/>
                      </a:lnTo>
                      <a:lnTo>
                        <a:pt x="984" y="170"/>
                      </a:lnTo>
                      <a:lnTo>
                        <a:pt x="979" y="158"/>
                      </a:lnTo>
                      <a:lnTo>
                        <a:pt x="975" y="161"/>
                      </a:lnTo>
                      <a:lnTo>
                        <a:pt x="979" y="170"/>
                      </a:lnTo>
                      <a:lnTo>
                        <a:pt x="953" y="165"/>
                      </a:lnTo>
                      <a:lnTo>
                        <a:pt x="925" y="172"/>
                      </a:lnTo>
                      <a:lnTo>
                        <a:pt x="911" y="156"/>
                      </a:lnTo>
                      <a:lnTo>
                        <a:pt x="892" y="156"/>
                      </a:lnTo>
                      <a:lnTo>
                        <a:pt x="892" y="151"/>
                      </a:lnTo>
                      <a:lnTo>
                        <a:pt x="878" y="144"/>
                      </a:lnTo>
                      <a:lnTo>
                        <a:pt x="882" y="142"/>
                      </a:lnTo>
                      <a:lnTo>
                        <a:pt x="878" y="135"/>
                      </a:lnTo>
                      <a:lnTo>
                        <a:pt x="880" y="132"/>
                      </a:lnTo>
                      <a:lnTo>
                        <a:pt x="871" y="123"/>
                      </a:lnTo>
                      <a:lnTo>
                        <a:pt x="840" y="137"/>
                      </a:lnTo>
                      <a:lnTo>
                        <a:pt x="833" y="146"/>
                      </a:lnTo>
                      <a:lnTo>
                        <a:pt x="845" y="156"/>
                      </a:lnTo>
                      <a:lnTo>
                        <a:pt x="849" y="154"/>
                      </a:lnTo>
                      <a:lnTo>
                        <a:pt x="845" y="149"/>
                      </a:lnTo>
                      <a:lnTo>
                        <a:pt x="852" y="146"/>
                      </a:lnTo>
                      <a:lnTo>
                        <a:pt x="864" y="151"/>
                      </a:lnTo>
                      <a:lnTo>
                        <a:pt x="864" y="144"/>
                      </a:lnTo>
                      <a:lnTo>
                        <a:pt x="861" y="142"/>
                      </a:lnTo>
                      <a:lnTo>
                        <a:pt x="866" y="142"/>
                      </a:lnTo>
                      <a:lnTo>
                        <a:pt x="864" y="139"/>
                      </a:lnTo>
                      <a:lnTo>
                        <a:pt x="875" y="135"/>
                      </a:lnTo>
                      <a:lnTo>
                        <a:pt x="866" y="151"/>
                      </a:lnTo>
                      <a:lnTo>
                        <a:pt x="849" y="158"/>
                      </a:lnTo>
                      <a:lnTo>
                        <a:pt x="847" y="163"/>
                      </a:lnTo>
                      <a:lnTo>
                        <a:pt x="849" y="163"/>
                      </a:lnTo>
                      <a:lnTo>
                        <a:pt x="845" y="170"/>
                      </a:lnTo>
                      <a:lnTo>
                        <a:pt x="854" y="194"/>
                      </a:lnTo>
                      <a:lnTo>
                        <a:pt x="852" y="194"/>
                      </a:lnTo>
                      <a:lnTo>
                        <a:pt x="856" y="201"/>
                      </a:lnTo>
                      <a:lnTo>
                        <a:pt x="847" y="201"/>
                      </a:lnTo>
                      <a:lnTo>
                        <a:pt x="847" y="208"/>
                      </a:lnTo>
                      <a:lnTo>
                        <a:pt x="838" y="194"/>
                      </a:lnTo>
                      <a:lnTo>
                        <a:pt x="847" y="194"/>
                      </a:lnTo>
                      <a:lnTo>
                        <a:pt x="845" y="187"/>
                      </a:lnTo>
                      <a:lnTo>
                        <a:pt x="838" y="182"/>
                      </a:lnTo>
                      <a:lnTo>
                        <a:pt x="835" y="172"/>
                      </a:lnTo>
                      <a:lnTo>
                        <a:pt x="833" y="182"/>
                      </a:lnTo>
                      <a:lnTo>
                        <a:pt x="830" y="170"/>
                      </a:lnTo>
                      <a:lnTo>
                        <a:pt x="821" y="170"/>
                      </a:lnTo>
                      <a:lnTo>
                        <a:pt x="816" y="158"/>
                      </a:lnTo>
                      <a:lnTo>
                        <a:pt x="790" y="172"/>
                      </a:lnTo>
                      <a:lnTo>
                        <a:pt x="750" y="170"/>
                      </a:lnTo>
                      <a:lnTo>
                        <a:pt x="738" y="163"/>
                      </a:lnTo>
                      <a:lnTo>
                        <a:pt x="743" y="161"/>
                      </a:lnTo>
                      <a:lnTo>
                        <a:pt x="743" y="154"/>
                      </a:lnTo>
                      <a:lnTo>
                        <a:pt x="750" y="151"/>
                      </a:lnTo>
                      <a:lnTo>
                        <a:pt x="745" y="151"/>
                      </a:lnTo>
                      <a:lnTo>
                        <a:pt x="760" y="151"/>
                      </a:lnTo>
                      <a:lnTo>
                        <a:pt x="757" y="142"/>
                      </a:lnTo>
                      <a:lnTo>
                        <a:pt x="743" y="125"/>
                      </a:lnTo>
                      <a:lnTo>
                        <a:pt x="729" y="123"/>
                      </a:lnTo>
                      <a:lnTo>
                        <a:pt x="733" y="130"/>
                      </a:lnTo>
                      <a:lnTo>
                        <a:pt x="719" y="127"/>
                      </a:lnTo>
                      <a:lnTo>
                        <a:pt x="674" y="109"/>
                      </a:lnTo>
                      <a:lnTo>
                        <a:pt x="651" y="92"/>
                      </a:lnTo>
                      <a:lnTo>
                        <a:pt x="634" y="92"/>
                      </a:lnTo>
                      <a:lnTo>
                        <a:pt x="627" y="109"/>
                      </a:lnTo>
                      <a:lnTo>
                        <a:pt x="613" y="109"/>
                      </a:lnTo>
                      <a:lnTo>
                        <a:pt x="620" y="94"/>
                      </a:lnTo>
                      <a:lnTo>
                        <a:pt x="613" y="94"/>
                      </a:lnTo>
                      <a:lnTo>
                        <a:pt x="613" y="78"/>
                      </a:lnTo>
                      <a:lnTo>
                        <a:pt x="611" y="78"/>
                      </a:lnTo>
                      <a:lnTo>
                        <a:pt x="613" y="83"/>
                      </a:lnTo>
                      <a:lnTo>
                        <a:pt x="611" y="85"/>
                      </a:lnTo>
                      <a:lnTo>
                        <a:pt x="608" y="83"/>
                      </a:lnTo>
                      <a:lnTo>
                        <a:pt x="599" y="99"/>
                      </a:lnTo>
                      <a:lnTo>
                        <a:pt x="603" y="101"/>
                      </a:lnTo>
                      <a:lnTo>
                        <a:pt x="596" y="106"/>
                      </a:lnTo>
                      <a:lnTo>
                        <a:pt x="592" y="109"/>
                      </a:lnTo>
                      <a:lnTo>
                        <a:pt x="582" y="94"/>
                      </a:lnTo>
                      <a:lnTo>
                        <a:pt x="573" y="71"/>
                      </a:lnTo>
                      <a:lnTo>
                        <a:pt x="563" y="61"/>
                      </a:lnTo>
                      <a:lnTo>
                        <a:pt x="558" y="66"/>
                      </a:lnTo>
                      <a:lnTo>
                        <a:pt x="568" y="73"/>
                      </a:lnTo>
                      <a:lnTo>
                        <a:pt x="547" y="94"/>
                      </a:lnTo>
                      <a:lnTo>
                        <a:pt x="551" y="85"/>
                      </a:lnTo>
                      <a:lnTo>
                        <a:pt x="530" y="97"/>
                      </a:lnTo>
                      <a:lnTo>
                        <a:pt x="521" y="116"/>
                      </a:lnTo>
                      <a:lnTo>
                        <a:pt x="521" y="104"/>
                      </a:lnTo>
                      <a:lnTo>
                        <a:pt x="495" y="120"/>
                      </a:lnTo>
                      <a:lnTo>
                        <a:pt x="509" y="101"/>
                      </a:lnTo>
                      <a:lnTo>
                        <a:pt x="523" y="101"/>
                      </a:lnTo>
                      <a:lnTo>
                        <a:pt x="540" y="85"/>
                      </a:lnTo>
                      <a:lnTo>
                        <a:pt x="544" y="80"/>
                      </a:lnTo>
                      <a:lnTo>
                        <a:pt x="540" y="73"/>
                      </a:lnTo>
                      <a:lnTo>
                        <a:pt x="480" y="111"/>
                      </a:lnTo>
                      <a:lnTo>
                        <a:pt x="471" y="120"/>
                      </a:lnTo>
                      <a:lnTo>
                        <a:pt x="478" y="135"/>
                      </a:lnTo>
                      <a:lnTo>
                        <a:pt x="476" y="142"/>
                      </a:lnTo>
                      <a:lnTo>
                        <a:pt x="469" y="127"/>
                      </a:lnTo>
                      <a:lnTo>
                        <a:pt x="459" y="127"/>
                      </a:lnTo>
                      <a:lnTo>
                        <a:pt x="464" y="137"/>
                      </a:lnTo>
                      <a:lnTo>
                        <a:pt x="459" y="137"/>
                      </a:lnTo>
                      <a:lnTo>
                        <a:pt x="443" y="125"/>
                      </a:lnTo>
                      <a:lnTo>
                        <a:pt x="431" y="125"/>
                      </a:lnTo>
                      <a:lnTo>
                        <a:pt x="405" y="99"/>
                      </a:lnTo>
                      <a:lnTo>
                        <a:pt x="381" y="94"/>
                      </a:lnTo>
                      <a:lnTo>
                        <a:pt x="376" y="97"/>
                      </a:lnTo>
                      <a:lnTo>
                        <a:pt x="350" y="78"/>
                      </a:lnTo>
                      <a:lnTo>
                        <a:pt x="320" y="83"/>
                      </a:lnTo>
                      <a:lnTo>
                        <a:pt x="263" y="64"/>
                      </a:lnTo>
                      <a:lnTo>
                        <a:pt x="230" y="64"/>
                      </a:lnTo>
                      <a:lnTo>
                        <a:pt x="232" y="61"/>
                      </a:lnTo>
                      <a:lnTo>
                        <a:pt x="227" y="59"/>
                      </a:lnTo>
                      <a:lnTo>
                        <a:pt x="223" y="56"/>
                      </a:lnTo>
                      <a:lnTo>
                        <a:pt x="225" y="49"/>
                      </a:lnTo>
                      <a:lnTo>
                        <a:pt x="213" y="52"/>
                      </a:lnTo>
                      <a:lnTo>
                        <a:pt x="208" y="45"/>
                      </a:lnTo>
                      <a:lnTo>
                        <a:pt x="194" y="49"/>
                      </a:lnTo>
                      <a:lnTo>
                        <a:pt x="185" y="38"/>
                      </a:lnTo>
                      <a:lnTo>
                        <a:pt x="178" y="40"/>
                      </a:lnTo>
                      <a:lnTo>
                        <a:pt x="180" y="54"/>
                      </a:lnTo>
                      <a:lnTo>
                        <a:pt x="178" y="52"/>
                      </a:lnTo>
                      <a:lnTo>
                        <a:pt x="166" y="47"/>
                      </a:lnTo>
                      <a:lnTo>
                        <a:pt x="178" y="35"/>
                      </a:lnTo>
                      <a:lnTo>
                        <a:pt x="161" y="26"/>
                      </a:lnTo>
                      <a:lnTo>
                        <a:pt x="142" y="47"/>
                      </a:lnTo>
                      <a:lnTo>
                        <a:pt x="126" y="49"/>
                      </a:lnTo>
                      <a:lnTo>
                        <a:pt x="126" y="54"/>
                      </a:lnTo>
                      <a:lnTo>
                        <a:pt x="121" y="52"/>
                      </a:lnTo>
                      <a:lnTo>
                        <a:pt x="128" y="45"/>
                      </a:lnTo>
                      <a:lnTo>
                        <a:pt x="116" y="52"/>
                      </a:lnTo>
                      <a:lnTo>
                        <a:pt x="111" y="56"/>
                      </a:lnTo>
                      <a:lnTo>
                        <a:pt x="121" y="61"/>
                      </a:lnTo>
                      <a:lnTo>
                        <a:pt x="116" y="64"/>
                      </a:lnTo>
                      <a:lnTo>
                        <a:pt x="114" y="73"/>
                      </a:lnTo>
                      <a:lnTo>
                        <a:pt x="109" y="68"/>
                      </a:lnTo>
                      <a:lnTo>
                        <a:pt x="114" y="61"/>
                      </a:lnTo>
                      <a:lnTo>
                        <a:pt x="109" y="59"/>
                      </a:lnTo>
                      <a:lnTo>
                        <a:pt x="85" y="78"/>
                      </a:lnTo>
                      <a:lnTo>
                        <a:pt x="88" y="73"/>
                      </a:lnTo>
                      <a:lnTo>
                        <a:pt x="85" y="71"/>
                      </a:lnTo>
                      <a:lnTo>
                        <a:pt x="83" y="80"/>
                      </a:lnTo>
                      <a:lnTo>
                        <a:pt x="90" y="87"/>
                      </a:lnTo>
                      <a:lnTo>
                        <a:pt x="78" y="83"/>
                      </a:lnTo>
                      <a:lnTo>
                        <a:pt x="74" y="92"/>
                      </a:lnTo>
                      <a:lnTo>
                        <a:pt x="81" y="92"/>
                      </a:lnTo>
                      <a:lnTo>
                        <a:pt x="71" y="94"/>
                      </a:lnTo>
                      <a:lnTo>
                        <a:pt x="78" y="101"/>
                      </a:lnTo>
                      <a:lnTo>
                        <a:pt x="71" y="97"/>
                      </a:lnTo>
                      <a:lnTo>
                        <a:pt x="69" y="109"/>
                      </a:lnTo>
                      <a:lnTo>
                        <a:pt x="57" y="123"/>
                      </a:lnTo>
                      <a:lnTo>
                        <a:pt x="26" y="127"/>
                      </a:lnTo>
                      <a:lnTo>
                        <a:pt x="24" y="142"/>
                      </a:lnTo>
                      <a:lnTo>
                        <a:pt x="26" y="142"/>
                      </a:lnTo>
                      <a:lnTo>
                        <a:pt x="17" y="149"/>
                      </a:lnTo>
                      <a:lnTo>
                        <a:pt x="52" y="172"/>
                      </a:lnTo>
                      <a:lnTo>
                        <a:pt x="59" y="180"/>
                      </a:lnTo>
                      <a:lnTo>
                        <a:pt x="62" y="194"/>
                      </a:lnTo>
                      <a:lnTo>
                        <a:pt x="74" y="201"/>
                      </a:lnTo>
                      <a:lnTo>
                        <a:pt x="81" y="194"/>
                      </a:lnTo>
                      <a:lnTo>
                        <a:pt x="78" y="201"/>
                      </a:lnTo>
                      <a:lnTo>
                        <a:pt x="90" y="199"/>
                      </a:lnTo>
                      <a:lnTo>
                        <a:pt x="93" y="201"/>
                      </a:lnTo>
                      <a:lnTo>
                        <a:pt x="88" y="208"/>
                      </a:lnTo>
                      <a:lnTo>
                        <a:pt x="95" y="215"/>
                      </a:lnTo>
                      <a:lnTo>
                        <a:pt x="95" y="210"/>
                      </a:lnTo>
                      <a:lnTo>
                        <a:pt x="121" y="215"/>
                      </a:lnTo>
                      <a:lnTo>
                        <a:pt x="104" y="222"/>
                      </a:lnTo>
                      <a:lnTo>
                        <a:pt x="90" y="217"/>
                      </a:lnTo>
                      <a:lnTo>
                        <a:pt x="85" y="210"/>
                      </a:lnTo>
                      <a:lnTo>
                        <a:pt x="88" y="217"/>
                      </a:lnTo>
                      <a:lnTo>
                        <a:pt x="85" y="222"/>
                      </a:lnTo>
                      <a:lnTo>
                        <a:pt x="93" y="225"/>
                      </a:lnTo>
                      <a:lnTo>
                        <a:pt x="88" y="236"/>
                      </a:lnTo>
                      <a:lnTo>
                        <a:pt x="62" y="232"/>
                      </a:lnTo>
                      <a:lnTo>
                        <a:pt x="57" y="227"/>
                      </a:lnTo>
                      <a:lnTo>
                        <a:pt x="59" y="225"/>
                      </a:lnTo>
                      <a:lnTo>
                        <a:pt x="59" y="215"/>
                      </a:lnTo>
                      <a:lnTo>
                        <a:pt x="57" y="213"/>
                      </a:lnTo>
                      <a:lnTo>
                        <a:pt x="48" y="213"/>
                      </a:lnTo>
                      <a:lnTo>
                        <a:pt x="31" y="225"/>
                      </a:lnTo>
                      <a:lnTo>
                        <a:pt x="36" y="229"/>
                      </a:lnTo>
                      <a:lnTo>
                        <a:pt x="24" y="229"/>
                      </a:lnTo>
                      <a:lnTo>
                        <a:pt x="0" y="244"/>
                      </a:lnTo>
                      <a:lnTo>
                        <a:pt x="10" y="255"/>
                      </a:lnTo>
                      <a:lnTo>
                        <a:pt x="26" y="258"/>
                      </a:lnTo>
                      <a:lnTo>
                        <a:pt x="17" y="262"/>
                      </a:lnTo>
                      <a:lnTo>
                        <a:pt x="26" y="281"/>
                      </a:lnTo>
                      <a:lnTo>
                        <a:pt x="45" y="286"/>
                      </a:lnTo>
                      <a:lnTo>
                        <a:pt x="64" y="281"/>
                      </a:lnTo>
                      <a:lnTo>
                        <a:pt x="71" y="286"/>
                      </a:lnTo>
                      <a:lnTo>
                        <a:pt x="71" y="284"/>
                      </a:lnTo>
                      <a:lnTo>
                        <a:pt x="67" y="279"/>
                      </a:lnTo>
                      <a:lnTo>
                        <a:pt x="71" y="279"/>
                      </a:lnTo>
                      <a:lnTo>
                        <a:pt x="76" y="291"/>
                      </a:lnTo>
                      <a:lnTo>
                        <a:pt x="88" y="274"/>
                      </a:lnTo>
                      <a:lnTo>
                        <a:pt x="102" y="277"/>
                      </a:lnTo>
                      <a:lnTo>
                        <a:pt x="100" y="284"/>
                      </a:lnTo>
                      <a:lnTo>
                        <a:pt x="93" y="284"/>
                      </a:lnTo>
                      <a:lnTo>
                        <a:pt x="102" y="303"/>
                      </a:lnTo>
                      <a:lnTo>
                        <a:pt x="100" y="315"/>
                      </a:lnTo>
                      <a:lnTo>
                        <a:pt x="81" y="317"/>
                      </a:lnTo>
                      <a:lnTo>
                        <a:pt x="71" y="329"/>
                      </a:lnTo>
                      <a:lnTo>
                        <a:pt x="62" y="331"/>
                      </a:lnTo>
                      <a:lnTo>
                        <a:pt x="57" y="336"/>
                      </a:lnTo>
                      <a:lnTo>
                        <a:pt x="57" y="341"/>
                      </a:lnTo>
                      <a:lnTo>
                        <a:pt x="48" y="341"/>
                      </a:lnTo>
                      <a:lnTo>
                        <a:pt x="36" y="352"/>
                      </a:lnTo>
                      <a:lnTo>
                        <a:pt x="31" y="367"/>
                      </a:lnTo>
                      <a:lnTo>
                        <a:pt x="26" y="369"/>
                      </a:lnTo>
                      <a:lnTo>
                        <a:pt x="29" y="371"/>
                      </a:lnTo>
                      <a:lnTo>
                        <a:pt x="26" y="378"/>
                      </a:lnTo>
                      <a:lnTo>
                        <a:pt x="38" y="374"/>
                      </a:lnTo>
                      <a:lnTo>
                        <a:pt x="31" y="381"/>
                      </a:lnTo>
                      <a:lnTo>
                        <a:pt x="38" y="381"/>
                      </a:lnTo>
                      <a:lnTo>
                        <a:pt x="36" y="386"/>
                      </a:lnTo>
                      <a:lnTo>
                        <a:pt x="38" y="393"/>
                      </a:lnTo>
                      <a:lnTo>
                        <a:pt x="45" y="390"/>
                      </a:lnTo>
                      <a:lnTo>
                        <a:pt x="50" y="390"/>
                      </a:lnTo>
                      <a:lnTo>
                        <a:pt x="48" y="395"/>
                      </a:lnTo>
                      <a:lnTo>
                        <a:pt x="50" y="397"/>
                      </a:lnTo>
                      <a:lnTo>
                        <a:pt x="59" y="397"/>
                      </a:lnTo>
                      <a:lnTo>
                        <a:pt x="50" y="414"/>
                      </a:lnTo>
                      <a:lnTo>
                        <a:pt x="52" y="421"/>
                      </a:lnTo>
                      <a:lnTo>
                        <a:pt x="59" y="421"/>
                      </a:lnTo>
                      <a:lnTo>
                        <a:pt x="55" y="423"/>
                      </a:lnTo>
                      <a:lnTo>
                        <a:pt x="59" y="428"/>
                      </a:lnTo>
                      <a:lnTo>
                        <a:pt x="71" y="431"/>
                      </a:lnTo>
                      <a:lnTo>
                        <a:pt x="78" y="416"/>
                      </a:lnTo>
                      <a:lnTo>
                        <a:pt x="76" y="412"/>
                      </a:lnTo>
                      <a:lnTo>
                        <a:pt x="81" y="405"/>
                      </a:lnTo>
                      <a:lnTo>
                        <a:pt x="93" y="397"/>
                      </a:lnTo>
                      <a:lnTo>
                        <a:pt x="78" y="412"/>
                      </a:lnTo>
                      <a:lnTo>
                        <a:pt x="88" y="433"/>
                      </a:lnTo>
                      <a:lnTo>
                        <a:pt x="85" y="442"/>
                      </a:lnTo>
                      <a:lnTo>
                        <a:pt x="90" y="445"/>
                      </a:lnTo>
                      <a:lnTo>
                        <a:pt x="88" y="447"/>
                      </a:lnTo>
                      <a:lnTo>
                        <a:pt x="90" y="454"/>
                      </a:lnTo>
                      <a:lnTo>
                        <a:pt x="83" y="457"/>
                      </a:lnTo>
                      <a:lnTo>
                        <a:pt x="102" y="449"/>
                      </a:lnTo>
                      <a:lnTo>
                        <a:pt x="109" y="440"/>
                      </a:lnTo>
                      <a:lnTo>
                        <a:pt x="109" y="449"/>
                      </a:lnTo>
                      <a:lnTo>
                        <a:pt x="119" y="449"/>
                      </a:lnTo>
                      <a:lnTo>
                        <a:pt x="128" y="464"/>
                      </a:lnTo>
                      <a:lnTo>
                        <a:pt x="130" y="461"/>
                      </a:lnTo>
                      <a:lnTo>
                        <a:pt x="128" y="454"/>
                      </a:lnTo>
                      <a:lnTo>
                        <a:pt x="133" y="447"/>
                      </a:lnTo>
                      <a:lnTo>
                        <a:pt x="133" y="452"/>
                      </a:lnTo>
                      <a:lnTo>
                        <a:pt x="140" y="457"/>
                      </a:lnTo>
                      <a:lnTo>
                        <a:pt x="159" y="445"/>
                      </a:lnTo>
                      <a:lnTo>
                        <a:pt x="149" y="459"/>
                      </a:lnTo>
                      <a:lnTo>
                        <a:pt x="147" y="466"/>
                      </a:lnTo>
                      <a:lnTo>
                        <a:pt x="152" y="466"/>
                      </a:lnTo>
                      <a:lnTo>
                        <a:pt x="140" y="492"/>
                      </a:lnTo>
                      <a:lnTo>
                        <a:pt x="133" y="497"/>
                      </a:lnTo>
                      <a:lnTo>
                        <a:pt x="130" y="504"/>
                      </a:lnTo>
                      <a:lnTo>
                        <a:pt x="109" y="516"/>
                      </a:lnTo>
                      <a:lnTo>
                        <a:pt x="104" y="528"/>
                      </a:lnTo>
                      <a:lnTo>
                        <a:pt x="109" y="530"/>
                      </a:lnTo>
                      <a:lnTo>
                        <a:pt x="95" y="525"/>
                      </a:lnTo>
                      <a:lnTo>
                        <a:pt x="67" y="547"/>
                      </a:lnTo>
                      <a:lnTo>
                        <a:pt x="64" y="547"/>
                      </a:lnTo>
                      <a:lnTo>
                        <a:pt x="67" y="554"/>
                      </a:lnTo>
                      <a:lnTo>
                        <a:pt x="69" y="547"/>
                      </a:lnTo>
                      <a:lnTo>
                        <a:pt x="76" y="549"/>
                      </a:lnTo>
                      <a:lnTo>
                        <a:pt x="76" y="544"/>
                      </a:lnTo>
                      <a:lnTo>
                        <a:pt x="78" y="549"/>
                      </a:lnTo>
                      <a:lnTo>
                        <a:pt x="83" y="547"/>
                      </a:lnTo>
                      <a:lnTo>
                        <a:pt x="90" y="535"/>
                      </a:lnTo>
                      <a:lnTo>
                        <a:pt x="93" y="535"/>
                      </a:lnTo>
                      <a:lnTo>
                        <a:pt x="93" y="542"/>
                      </a:lnTo>
                      <a:lnTo>
                        <a:pt x="114" y="530"/>
                      </a:lnTo>
                      <a:lnTo>
                        <a:pt x="116" y="537"/>
                      </a:lnTo>
                      <a:lnTo>
                        <a:pt x="121" y="528"/>
                      </a:lnTo>
                      <a:lnTo>
                        <a:pt x="133" y="525"/>
                      </a:lnTo>
                      <a:lnTo>
                        <a:pt x="126" y="513"/>
                      </a:lnTo>
                      <a:lnTo>
                        <a:pt x="130" y="518"/>
                      </a:lnTo>
                      <a:lnTo>
                        <a:pt x="142" y="513"/>
                      </a:lnTo>
                      <a:lnTo>
                        <a:pt x="140" y="511"/>
                      </a:lnTo>
                      <a:lnTo>
                        <a:pt x="147" y="511"/>
                      </a:lnTo>
                      <a:lnTo>
                        <a:pt x="147" y="504"/>
                      </a:lnTo>
                      <a:lnTo>
                        <a:pt x="161" y="499"/>
                      </a:lnTo>
                      <a:lnTo>
                        <a:pt x="163" y="494"/>
                      </a:lnTo>
                      <a:lnTo>
                        <a:pt x="161" y="492"/>
                      </a:lnTo>
                      <a:lnTo>
                        <a:pt x="173" y="485"/>
                      </a:lnTo>
                      <a:lnTo>
                        <a:pt x="173" y="480"/>
                      </a:lnTo>
                      <a:lnTo>
                        <a:pt x="178" y="483"/>
                      </a:lnTo>
                      <a:lnTo>
                        <a:pt x="182" y="476"/>
                      </a:lnTo>
                      <a:lnTo>
                        <a:pt x="194" y="468"/>
                      </a:lnTo>
                      <a:lnTo>
                        <a:pt x="194" y="466"/>
                      </a:lnTo>
                      <a:lnTo>
                        <a:pt x="197" y="461"/>
                      </a:lnTo>
                      <a:lnTo>
                        <a:pt x="206" y="452"/>
                      </a:lnTo>
                      <a:lnTo>
                        <a:pt x="201" y="447"/>
                      </a:lnTo>
                      <a:lnTo>
                        <a:pt x="194" y="447"/>
                      </a:lnTo>
                      <a:lnTo>
                        <a:pt x="197" y="438"/>
                      </a:lnTo>
                      <a:lnTo>
                        <a:pt x="216" y="421"/>
                      </a:lnTo>
                      <a:lnTo>
                        <a:pt x="208" y="412"/>
                      </a:lnTo>
                      <a:lnTo>
                        <a:pt x="216" y="414"/>
                      </a:lnTo>
                      <a:lnTo>
                        <a:pt x="227" y="395"/>
                      </a:lnTo>
                      <a:lnTo>
                        <a:pt x="244" y="383"/>
                      </a:lnTo>
                      <a:lnTo>
                        <a:pt x="251" y="355"/>
                      </a:lnTo>
                      <a:lnTo>
                        <a:pt x="251" y="367"/>
                      </a:lnTo>
                      <a:lnTo>
                        <a:pt x="244" y="383"/>
                      </a:lnTo>
                      <a:lnTo>
                        <a:pt x="251" y="386"/>
                      </a:lnTo>
                      <a:lnTo>
                        <a:pt x="263" y="376"/>
                      </a:lnTo>
                      <a:lnTo>
                        <a:pt x="253" y="390"/>
                      </a:lnTo>
                      <a:lnTo>
                        <a:pt x="268" y="395"/>
                      </a:lnTo>
                      <a:lnTo>
                        <a:pt x="249" y="393"/>
                      </a:lnTo>
                      <a:lnTo>
                        <a:pt x="234" y="400"/>
                      </a:lnTo>
                      <a:lnTo>
                        <a:pt x="234" y="412"/>
                      </a:lnTo>
                      <a:lnTo>
                        <a:pt x="227" y="428"/>
                      </a:lnTo>
                      <a:lnTo>
                        <a:pt x="232" y="431"/>
                      </a:lnTo>
                      <a:lnTo>
                        <a:pt x="239" y="426"/>
                      </a:lnTo>
                      <a:lnTo>
                        <a:pt x="234" y="435"/>
                      </a:lnTo>
                      <a:lnTo>
                        <a:pt x="227" y="435"/>
                      </a:lnTo>
                      <a:lnTo>
                        <a:pt x="227" y="440"/>
                      </a:lnTo>
                      <a:lnTo>
                        <a:pt x="230" y="442"/>
                      </a:lnTo>
                      <a:lnTo>
                        <a:pt x="239" y="440"/>
                      </a:lnTo>
                      <a:lnTo>
                        <a:pt x="249" y="433"/>
                      </a:lnTo>
                      <a:lnTo>
                        <a:pt x="249" y="438"/>
                      </a:lnTo>
                      <a:lnTo>
                        <a:pt x="251" y="431"/>
                      </a:lnTo>
                      <a:lnTo>
                        <a:pt x="256" y="428"/>
                      </a:lnTo>
                      <a:lnTo>
                        <a:pt x="258" y="421"/>
                      </a:lnTo>
                      <a:lnTo>
                        <a:pt x="258" y="428"/>
                      </a:lnTo>
                      <a:lnTo>
                        <a:pt x="260" y="419"/>
                      </a:lnTo>
                      <a:lnTo>
                        <a:pt x="275" y="421"/>
                      </a:lnTo>
                      <a:lnTo>
                        <a:pt x="282" y="405"/>
                      </a:lnTo>
                      <a:lnTo>
                        <a:pt x="272" y="407"/>
                      </a:lnTo>
                      <a:lnTo>
                        <a:pt x="277" y="400"/>
                      </a:lnTo>
                      <a:lnTo>
                        <a:pt x="272" y="397"/>
                      </a:lnTo>
                      <a:lnTo>
                        <a:pt x="284" y="386"/>
                      </a:lnTo>
                      <a:lnTo>
                        <a:pt x="282" y="395"/>
                      </a:lnTo>
                      <a:lnTo>
                        <a:pt x="284" y="393"/>
                      </a:lnTo>
                      <a:lnTo>
                        <a:pt x="284" y="388"/>
                      </a:lnTo>
                      <a:lnTo>
                        <a:pt x="289" y="393"/>
                      </a:lnTo>
                      <a:lnTo>
                        <a:pt x="301" y="390"/>
                      </a:lnTo>
                      <a:lnTo>
                        <a:pt x="298" y="397"/>
                      </a:lnTo>
                      <a:lnTo>
                        <a:pt x="305" y="397"/>
                      </a:lnTo>
                      <a:lnTo>
                        <a:pt x="298" y="400"/>
                      </a:lnTo>
                      <a:lnTo>
                        <a:pt x="308" y="397"/>
                      </a:lnTo>
                      <a:lnTo>
                        <a:pt x="305" y="402"/>
                      </a:lnTo>
                      <a:lnTo>
                        <a:pt x="312" y="402"/>
                      </a:lnTo>
                      <a:lnTo>
                        <a:pt x="312" y="405"/>
                      </a:lnTo>
                      <a:lnTo>
                        <a:pt x="320" y="412"/>
                      </a:lnTo>
                      <a:lnTo>
                        <a:pt x="324" y="407"/>
                      </a:lnTo>
                      <a:lnTo>
                        <a:pt x="336" y="421"/>
                      </a:lnTo>
                      <a:lnTo>
                        <a:pt x="374" y="419"/>
                      </a:lnTo>
                      <a:lnTo>
                        <a:pt x="374" y="423"/>
                      </a:lnTo>
                      <a:lnTo>
                        <a:pt x="386" y="428"/>
                      </a:lnTo>
                      <a:lnTo>
                        <a:pt x="395" y="426"/>
                      </a:lnTo>
                      <a:lnTo>
                        <a:pt x="400" y="419"/>
                      </a:lnTo>
                      <a:lnTo>
                        <a:pt x="407" y="426"/>
                      </a:lnTo>
                      <a:lnTo>
                        <a:pt x="405" y="426"/>
                      </a:lnTo>
                      <a:lnTo>
                        <a:pt x="405" y="433"/>
                      </a:lnTo>
                      <a:lnTo>
                        <a:pt x="402" y="421"/>
                      </a:lnTo>
                      <a:lnTo>
                        <a:pt x="400" y="431"/>
                      </a:lnTo>
                      <a:lnTo>
                        <a:pt x="395" y="433"/>
                      </a:lnTo>
                      <a:lnTo>
                        <a:pt x="414" y="445"/>
                      </a:lnTo>
                      <a:lnTo>
                        <a:pt x="421" y="435"/>
                      </a:lnTo>
                      <a:lnTo>
                        <a:pt x="421" y="438"/>
                      </a:lnTo>
                      <a:lnTo>
                        <a:pt x="419" y="440"/>
                      </a:lnTo>
                      <a:lnTo>
                        <a:pt x="419" y="447"/>
                      </a:lnTo>
                      <a:lnTo>
                        <a:pt x="428" y="457"/>
                      </a:lnTo>
                      <a:lnTo>
                        <a:pt x="428" y="459"/>
                      </a:lnTo>
                      <a:lnTo>
                        <a:pt x="440" y="468"/>
                      </a:lnTo>
                      <a:lnTo>
                        <a:pt x="447" y="464"/>
                      </a:lnTo>
                      <a:lnTo>
                        <a:pt x="447" y="461"/>
                      </a:lnTo>
                      <a:lnTo>
                        <a:pt x="435" y="449"/>
                      </a:lnTo>
                      <a:lnTo>
                        <a:pt x="438" y="447"/>
                      </a:lnTo>
                      <a:lnTo>
                        <a:pt x="447" y="454"/>
                      </a:lnTo>
                      <a:lnTo>
                        <a:pt x="450" y="449"/>
                      </a:lnTo>
                      <a:lnTo>
                        <a:pt x="452" y="459"/>
                      </a:lnTo>
                      <a:lnTo>
                        <a:pt x="452" y="464"/>
                      </a:lnTo>
                      <a:lnTo>
                        <a:pt x="457" y="461"/>
                      </a:lnTo>
                      <a:lnTo>
                        <a:pt x="459" y="468"/>
                      </a:lnTo>
                      <a:lnTo>
                        <a:pt x="461" y="468"/>
                      </a:lnTo>
                      <a:lnTo>
                        <a:pt x="464" y="464"/>
                      </a:lnTo>
                      <a:lnTo>
                        <a:pt x="457" y="442"/>
                      </a:lnTo>
                      <a:lnTo>
                        <a:pt x="459" y="438"/>
                      </a:lnTo>
                      <a:lnTo>
                        <a:pt x="469" y="464"/>
                      </a:lnTo>
                      <a:lnTo>
                        <a:pt x="478" y="468"/>
                      </a:lnTo>
                      <a:lnTo>
                        <a:pt x="480" y="476"/>
                      </a:lnTo>
                      <a:lnTo>
                        <a:pt x="485" y="471"/>
                      </a:lnTo>
                      <a:lnTo>
                        <a:pt x="483" y="473"/>
                      </a:lnTo>
                      <a:lnTo>
                        <a:pt x="480" y="476"/>
                      </a:lnTo>
                      <a:lnTo>
                        <a:pt x="483" y="480"/>
                      </a:lnTo>
                      <a:lnTo>
                        <a:pt x="485" y="480"/>
                      </a:lnTo>
                      <a:lnTo>
                        <a:pt x="492" y="487"/>
                      </a:lnTo>
                      <a:lnTo>
                        <a:pt x="485" y="483"/>
                      </a:lnTo>
                      <a:lnTo>
                        <a:pt x="485" y="487"/>
                      </a:lnTo>
                      <a:lnTo>
                        <a:pt x="488" y="485"/>
                      </a:lnTo>
                      <a:lnTo>
                        <a:pt x="488" y="492"/>
                      </a:lnTo>
                      <a:lnTo>
                        <a:pt x="492" y="492"/>
                      </a:lnTo>
                      <a:lnTo>
                        <a:pt x="488" y="497"/>
                      </a:lnTo>
                      <a:lnTo>
                        <a:pt x="495" y="497"/>
                      </a:lnTo>
                      <a:lnTo>
                        <a:pt x="497" y="504"/>
                      </a:lnTo>
                      <a:lnTo>
                        <a:pt x="492" y="499"/>
                      </a:lnTo>
                      <a:lnTo>
                        <a:pt x="495" y="504"/>
                      </a:lnTo>
                      <a:lnTo>
                        <a:pt x="502" y="509"/>
                      </a:lnTo>
                      <a:lnTo>
                        <a:pt x="506" y="516"/>
                      </a:lnTo>
                      <a:lnTo>
                        <a:pt x="514" y="521"/>
                      </a:lnTo>
                      <a:lnTo>
                        <a:pt x="509" y="523"/>
                      </a:lnTo>
                      <a:lnTo>
                        <a:pt x="504" y="532"/>
                      </a:lnTo>
                      <a:lnTo>
                        <a:pt x="506" y="537"/>
                      </a:lnTo>
                      <a:lnTo>
                        <a:pt x="511" y="530"/>
                      </a:lnTo>
                      <a:lnTo>
                        <a:pt x="521" y="523"/>
                      </a:lnTo>
                      <a:lnTo>
                        <a:pt x="523" y="544"/>
                      </a:lnTo>
                      <a:lnTo>
                        <a:pt x="528" y="544"/>
                      </a:lnTo>
                      <a:lnTo>
                        <a:pt x="528" y="547"/>
                      </a:lnTo>
                      <a:lnTo>
                        <a:pt x="523" y="551"/>
                      </a:lnTo>
                      <a:lnTo>
                        <a:pt x="523" y="556"/>
                      </a:lnTo>
                      <a:lnTo>
                        <a:pt x="535" y="551"/>
                      </a:lnTo>
                      <a:lnTo>
                        <a:pt x="535" y="558"/>
                      </a:lnTo>
                      <a:lnTo>
                        <a:pt x="530" y="558"/>
                      </a:lnTo>
                      <a:lnTo>
                        <a:pt x="530" y="565"/>
                      </a:lnTo>
                      <a:lnTo>
                        <a:pt x="537" y="570"/>
                      </a:lnTo>
                      <a:lnTo>
                        <a:pt x="535" y="577"/>
                      </a:lnTo>
                      <a:lnTo>
                        <a:pt x="544" y="589"/>
                      </a:lnTo>
                      <a:lnTo>
                        <a:pt x="549" y="587"/>
                      </a:lnTo>
                      <a:lnTo>
                        <a:pt x="549" y="599"/>
                      </a:lnTo>
                      <a:lnTo>
                        <a:pt x="554" y="610"/>
                      </a:lnTo>
                      <a:lnTo>
                        <a:pt x="558" y="608"/>
                      </a:lnTo>
                      <a:lnTo>
                        <a:pt x="558" y="615"/>
                      </a:lnTo>
                      <a:lnTo>
                        <a:pt x="566" y="613"/>
                      </a:lnTo>
                      <a:lnTo>
                        <a:pt x="568" y="629"/>
                      </a:lnTo>
                      <a:lnTo>
                        <a:pt x="573" y="627"/>
                      </a:lnTo>
                      <a:lnTo>
                        <a:pt x="573" y="632"/>
                      </a:lnTo>
                      <a:lnTo>
                        <a:pt x="575" y="634"/>
                      </a:lnTo>
                      <a:lnTo>
                        <a:pt x="568" y="637"/>
                      </a:lnTo>
                      <a:lnTo>
                        <a:pt x="573" y="637"/>
                      </a:lnTo>
                      <a:lnTo>
                        <a:pt x="568" y="639"/>
                      </a:lnTo>
                      <a:lnTo>
                        <a:pt x="568" y="644"/>
                      </a:lnTo>
                      <a:lnTo>
                        <a:pt x="575" y="646"/>
                      </a:lnTo>
                      <a:lnTo>
                        <a:pt x="589" y="644"/>
                      </a:lnTo>
                      <a:lnTo>
                        <a:pt x="587" y="648"/>
                      </a:lnTo>
                      <a:lnTo>
                        <a:pt x="594" y="651"/>
                      </a:lnTo>
                      <a:lnTo>
                        <a:pt x="589" y="655"/>
                      </a:lnTo>
                      <a:lnTo>
                        <a:pt x="613" y="658"/>
                      </a:lnTo>
                      <a:lnTo>
                        <a:pt x="611" y="665"/>
                      </a:lnTo>
                      <a:lnTo>
                        <a:pt x="613" y="667"/>
                      </a:lnTo>
                      <a:lnTo>
                        <a:pt x="618" y="672"/>
                      </a:lnTo>
                      <a:lnTo>
                        <a:pt x="620" y="670"/>
                      </a:lnTo>
                      <a:lnTo>
                        <a:pt x="620" y="665"/>
                      </a:lnTo>
                      <a:lnTo>
                        <a:pt x="627" y="674"/>
                      </a:lnTo>
                      <a:lnTo>
                        <a:pt x="627" y="679"/>
                      </a:lnTo>
                      <a:lnTo>
                        <a:pt x="632" y="674"/>
                      </a:lnTo>
                      <a:lnTo>
                        <a:pt x="632" y="682"/>
                      </a:lnTo>
                      <a:lnTo>
                        <a:pt x="641" y="684"/>
                      </a:lnTo>
                      <a:lnTo>
                        <a:pt x="634" y="686"/>
                      </a:lnTo>
                      <a:lnTo>
                        <a:pt x="637" y="689"/>
                      </a:lnTo>
                      <a:lnTo>
                        <a:pt x="644" y="696"/>
                      </a:lnTo>
                      <a:lnTo>
                        <a:pt x="641" y="700"/>
                      </a:lnTo>
                      <a:lnTo>
                        <a:pt x="644" y="703"/>
                      </a:lnTo>
                      <a:lnTo>
                        <a:pt x="646" y="712"/>
                      </a:lnTo>
                      <a:lnTo>
                        <a:pt x="637" y="722"/>
                      </a:lnTo>
                      <a:lnTo>
                        <a:pt x="634" y="719"/>
                      </a:lnTo>
                      <a:lnTo>
                        <a:pt x="639" y="712"/>
                      </a:lnTo>
                      <a:lnTo>
                        <a:pt x="639" y="708"/>
                      </a:lnTo>
                      <a:lnTo>
                        <a:pt x="613" y="700"/>
                      </a:lnTo>
                      <a:lnTo>
                        <a:pt x="613" y="705"/>
                      </a:lnTo>
                      <a:lnTo>
                        <a:pt x="620" y="729"/>
                      </a:lnTo>
                      <a:lnTo>
                        <a:pt x="620" y="729"/>
                      </a:lnTo>
                      <a:lnTo>
                        <a:pt x="620" y="736"/>
                      </a:lnTo>
                      <a:lnTo>
                        <a:pt x="622" y="736"/>
                      </a:lnTo>
                      <a:lnTo>
                        <a:pt x="622" y="741"/>
                      </a:lnTo>
                      <a:lnTo>
                        <a:pt x="620" y="738"/>
                      </a:lnTo>
                      <a:lnTo>
                        <a:pt x="620" y="743"/>
                      </a:lnTo>
                      <a:lnTo>
                        <a:pt x="632" y="748"/>
                      </a:lnTo>
                      <a:lnTo>
                        <a:pt x="622" y="750"/>
                      </a:lnTo>
                      <a:lnTo>
                        <a:pt x="620" y="802"/>
                      </a:lnTo>
                      <a:lnTo>
                        <a:pt x="615" y="812"/>
                      </a:lnTo>
                      <a:lnTo>
                        <a:pt x="620" y="833"/>
                      </a:lnTo>
                      <a:lnTo>
                        <a:pt x="620" y="840"/>
                      </a:lnTo>
                      <a:lnTo>
                        <a:pt x="618" y="861"/>
                      </a:lnTo>
                      <a:lnTo>
                        <a:pt x="625" y="871"/>
                      </a:lnTo>
                      <a:lnTo>
                        <a:pt x="627" y="887"/>
                      </a:lnTo>
                      <a:lnTo>
                        <a:pt x="637" y="902"/>
                      </a:lnTo>
                      <a:lnTo>
                        <a:pt x="641" y="904"/>
                      </a:lnTo>
                      <a:lnTo>
                        <a:pt x="641" y="899"/>
                      </a:lnTo>
                      <a:lnTo>
                        <a:pt x="651" y="899"/>
                      </a:lnTo>
                      <a:lnTo>
                        <a:pt x="644" y="904"/>
                      </a:lnTo>
                      <a:lnTo>
                        <a:pt x="648" y="911"/>
                      </a:lnTo>
                      <a:lnTo>
                        <a:pt x="644" y="906"/>
                      </a:lnTo>
                      <a:lnTo>
                        <a:pt x="641" y="909"/>
                      </a:lnTo>
                      <a:lnTo>
                        <a:pt x="646" y="918"/>
                      </a:lnTo>
                      <a:lnTo>
                        <a:pt x="653" y="923"/>
                      </a:lnTo>
                      <a:lnTo>
                        <a:pt x="651" y="932"/>
                      </a:lnTo>
                      <a:lnTo>
                        <a:pt x="670" y="954"/>
                      </a:lnTo>
                      <a:lnTo>
                        <a:pt x="670" y="961"/>
                      </a:lnTo>
                      <a:lnTo>
                        <a:pt x="698" y="970"/>
                      </a:lnTo>
                      <a:lnTo>
                        <a:pt x="700" y="975"/>
                      </a:lnTo>
                      <a:lnTo>
                        <a:pt x="707" y="977"/>
                      </a:lnTo>
                      <a:lnTo>
                        <a:pt x="715" y="987"/>
                      </a:lnTo>
                      <a:lnTo>
                        <a:pt x="717" y="996"/>
                      </a:lnTo>
                      <a:lnTo>
                        <a:pt x="726" y="1008"/>
                      </a:lnTo>
                      <a:lnTo>
                        <a:pt x="733" y="1032"/>
                      </a:lnTo>
                      <a:lnTo>
                        <a:pt x="736" y="1032"/>
                      </a:lnTo>
                      <a:lnTo>
                        <a:pt x="738" y="1044"/>
                      </a:lnTo>
                      <a:lnTo>
                        <a:pt x="748" y="1048"/>
                      </a:lnTo>
                      <a:lnTo>
                        <a:pt x="762" y="1063"/>
                      </a:lnTo>
                      <a:lnTo>
                        <a:pt x="760" y="1075"/>
                      </a:lnTo>
                      <a:lnTo>
                        <a:pt x="748" y="1072"/>
                      </a:lnTo>
                      <a:lnTo>
                        <a:pt x="748" y="1075"/>
                      </a:lnTo>
                      <a:lnTo>
                        <a:pt x="769" y="1089"/>
                      </a:lnTo>
                      <a:lnTo>
                        <a:pt x="771" y="1091"/>
                      </a:lnTo>
                      <a:lnTo>
                        <a:pt x="774" y="1086"/>
                      </a:lnTo>
                      <a:lnTo>
                        <a:pt x="776" y="1093"/>
                      </a:lnTo>
                      <a:lnTo>
                        <a:pt x="786" y="1098"/>
                      </a:lnTo>
                      <a:lnTo>
                        <a:pt x="788" y="1108"/>
                      </a:lnTo>
                      <a:lnTo>
                        <a:pt x="788" y="1122"/>
                      </a:lnTo>
                      <a:lnTo>
                        <a:pt x="793" y="1122"/>
                      </a:lnTo>
                      <a:lnTo>
                        <a:pt x="812" y="1138"/>
                      </a:lnTo>
                      <a:lnTo>
                        <a:pt x="819" y="1150"/>
                      </a:lnTo>
                      <a:lnTo>
                        <a:pt x="826" y="1146"/>
                      </a:lnTo>
                      <a:lnTo>
                        <a:pt x="826" y="1141"/>
                      </a:lnTo>
                      <a:lnTo>
                        <a:pt x="816" y="1129"/>
                      </a:lnTo>
                      <a:lnTo>
                        <a:pt x="814" y="1131"/>
                      </a:lnTo>
                      <a:lnTo>
                        <a:pt x="809" y="1129"/>
                      </a:lnTo>
                      <a:lnTo>
                        <a:pt x="797" y="1091"/>
                      </a:lnTo>
                      <a:lnTo>
                        <a:pt x="793" y="1089"/>
                      </a:lnTo>
                      <a:lnTo>
                        <a:pt x="795" y="1093"/>
                      </a:lnTo>
                      <a:lnTo>
                        <a:pt x="793" y="1093"/>
                      </a:lnTo>
                      <a:lnTo>
                        <a:pt x="774" y="1058"/>
                      </a:lnTo>
                      <a:lnTo>
                        <a:pt x="769" y="1058"/>
                      </a:lnTo>
                      <a:lnTo>
                        <a:pt x="767" y="1051"/>
                      </a:lnTo>
                      <a:lnTo>
                        <a:pt x="757" y="1044"/>
                      </a:lnTo>
                      <a:lnTo>
                        <a:pt x="755" y="1037"/>
                      </a:lnTo>
                      <a:lnTo>
                        <a:pt x="748" y="1006"/>
                      </a:lnTo>
                      <a:lnTo>
                        <a:pt x="760" y="1013"/>
                      </a:lnTo>
                      <a:lnTo>
                        <a:pt x="764" y="1013"/>
                      </a:lnTo>
                      <a:lnTo>
                        <a:pt x="774" y="1020"/>
                      </a:lnTo>
                      <a:lnTo>
                        <a:pt x="781" y="1039"/>
                      </a:lnTo>
                      <a:lnTo>
                        <a:pt x="793" y="1060"/>
                      </a:lnTo>
                      <a:lnTo>
                        <a:pt x="802" y="1072"/>
                      </a:lnTo>
                      <a:lnTo>
                        <a:pt x="809" y="1072"/>
                      </a:lnTo>
                      <a:lnTo>
                        <a:pt x="812" y="1082"/>
                      </a:lnTo>
                      <a:lnTo>
                        <a:pt x="830" y="1096"/>
                      </a:lnTo>
                      <a:lnTo>
                        <a:pt x="828" y="1103"/>
                      </a:lnTo>
                      <a:lnTo>
                        <a:pt x="830" y="1108"/>
                      </a:lnTo>
                      <a:lnTo>
                        <a:pt x="833" y="1108"/>
                      </a:lnTo>
                      <a:lnTo>
                        <a:pt x="833" y="1110"/>
                      </a:lnTo>
                      <a:lnTo>
                        <a:pt x="842" y="1115"/>
                      </a:lnTo>
                      <a:lnTo>
                        <a:pt x="847" y="1117"/>
                      </a:lnTo>
                      <a:lnTo>
                        <a:pt x="849" y="1124"/>
                      </a:lnTo>
                      <a:lnTo>
                        <a:pt x="861" y="1136"/>
                      </a:lnTo>
                      <a:lnTo>
                        <a:pt x="871" y="1148"/>
                      </a:lnTo>
                      <a:lnTo>
                        <a:pt x="880" y="1155"/>
                      </a:lnTo>
                      <a:lnTo>
                        <a:pt x="887" y="1174"/>
                      </a:lnTo>
                      <a:lnTo>
                        <a:pt x="882" y="1181"/>
                      </a:lnTo>
                      <a:lnTo>
                        <a:pt x="887" y="1186"/>
                      </a:lnTo>
                      <a:lnTo>
                        <a:pt x="880" y="1188"/>
                      </a:lnTo>
                      <a:lnTo>
                        <a:pt x="882" y="1198"/>
                      </a:lnTo>
                      <a:lnTo>
                        <a:pt x="892" y="1202"/>
                      </a:lnTo>
                      <a:lnTo>
                        <a:pt x="904" y="1212"/>
                      </a:lnTo>
                      <a:lnTo>
                        <a:pt x="913" y="1219"/>
                      </a:lnTo>
                      <a:lnTo>
                        <a:pt x="932" y="1224"/>
                      </a:lnTo>
                      <a:lnTo>
                        <a:pt x="946" y="1236"/>
                      </a:lnTo>
                      <a:lnTo>
                        <a:pt x="977" y="1245"/>
                      </a:lnTo>
                      <a:lnTo>
                        <a:pt x="991" y="1252"/>
                      </a:lnTo>
                      <a:lnTo>
                        <a:pt x="1013" y="1257"/>
                      </a:lnTo>
                      <a:lnTo>
                        <a:pt x="1029" y="1250"/>
                      </a:lnTo>
                      <a:lnTo>
                        <a:pt x="1034" y="1250"/>
                      </a:lnTo>
                      <a:lnTo>
                        <a:pt x="1050" y="1254"/>
                      </a:lnTo>
                      <a:lnTo>
                        <a:pt x="1067" y="1271"/>
                      </a:lnTo>
                      <a:lnTo>
                        <a:pt x="1079" y="1283"/>
                      </a:lnTo>
                      <a:lnTo>
                        <a:pt x="1098" y="1285"/>
                      </a:lnTo>
                      <a:lnTo>
                        <a:pt x="1117" y="1292"/>
                      </a:lnTo>
                      <a:lnTo>
                        <a:pt x="1124" y="1292"/>
                      </a:lnTo>
                      <a:lnTo>
                        <a:pt x="1128" y="1290"/>
                      </a:lnTo>
                      <a:lnTo>
                        <a:pt x="1133" y="1290"/>
                      </a:lnTo>
                      <a:lnTo>
                        <a:pt x="1136" y="1295"/>
                      </a:lnTo>
                      <a:lnTo>
                        <a:pt x="1133" y="1295"/>
                      </a:lnTo>
                      <a:lnTo>
                        <a:pt x="1133" y="1297"/>
                      </a:lnTo>
                      <a:lnTo>
                        <a:pt x="1159" y="1323"/>
                      </a:lnTo>
                      <a:lnTo>
                        <a:pt x="1157" y="1333"/>
                      </a:lnTo>
                      <a:lnTo>
                        <a:pt x="1159" y="1337"/>
                      </a:lnTo>
                      <a:lnTo>
                        <a:pt x="1169" y="1342"/>
                      </a:lnTo>
                      <a:lnTo>
                        <a:pt x="1169" y="1340"/>
                      </a:lnTo>
                      <a:lnTo>
                        <a:pt x="1166" y="1337"/>
                      </a:lnTo>
                      <a:lnTo>
                        <a:pt x="1169" y="1337"/>
                      </a:lnTo>
                      <a:lnTo>
                        <a:pt x="1176" y="1344"/>
                      </a:lnTo>
                      <a:lnTo>
                        <a:pt x="1188" y="1352"/>
                      </a:lnTo>
                      <a:lnTo>
                        <a:pt x="1188" y="1359"/>
                      </a:lnTo>
                      <a:lnTo>
                        <a:pt x="1192" y="1361"/>
                      </a:lnTo>
                      <a:lnTo>
                        <a:pt x="1192" y="1356"/>
                      </a:lnTo>
                      <a:lnTo>
                        <a:pt x="1197" y="1361"/>
                      </a:lnTo>
                      <a:lnTo>
                        <a:pt x="1197" y="1366"/>
                      </a:lnTo>
                      <a:lnTo>
                        <a:pt x="1199" y="1361"/>
                      </a:lnTo>
                      <a:lnTo>
                        <a:pt x="1214" y="1363"/>
                      </a:lnTo>
                      <a:lnTo>
                        <a:pt x="1221" y="1373"/>
                      </a:lnTo>
                      <a:lnTo>
                        <a:pt x="1225" y="1370"/>
                      </a:lnTo>
                      <a:lnTo>
                        <a:pt x="1228" y="1378"/>
                      </a:lnTo>
                      <a:lnTo>
                        <a:pt x="1230" y="1378"/>
                      </a:lnTo>
                      <a:lnTo>
                        <a:pt x="1237" y="1373"/>
                      </a:lnTo>
                      <a:lnTo>
                        <a:pt x="1233" y="1368"/>
                      </a:lnTo>
                      <a:lnTo>
                        <a:pt x="1233" y="1363"/>
                      </a:lnTo>
                      <a:lnTo>
                        <a:pt x="1249" y="1352"/>
                      </a:lnTo>
                      <a:lnTo>
                        <a:pt x="1261" y="1361"/>
                      </a:lnTo>
                      <a:lnTo>
                        <a:pt x="1266" y="1361"/>
                      </a:lnTo>
                      <a:lnTo>
                        <a:pt x="1263" y="1368"/>
                      </a:lnTo>
                      <a:lnTo>
                        <a:pt x="1268" y="1375"/>
                      </a:lnTo>
                      <a:lnTo>
                        <a:pt x="1275" y="1387"/>
                      </a:lnTo>
                      <a:lnTo>
                        <a:pt x="1275" y="1425"/>
                      </a:lnTo>
                      <a:lnTo>
                        <a:pt x="1282" y="1425"/>
                      </a:lnTo>
                      <a:lnTo>
                        <a:pt x="1273" y="1434"/>
                      </a:lnTo>
                      <a:lnTo>
                        <a:pt x="1273" y="1442"/>
                      </a:lnTo>
                      <a:lnTo>
                        <a:pt x="1259" y="1444"/>
                      </a:lnTo>
                      <a:lnTo>
                        <a:pt x="1259" y="1453"/>
                      </a:lnTo>
                      <a:lnTo>
                        <a:pt x="1254" y="1456"/>
                      </a:lnTo>
                      <a:lnTo>
                        <a:pt x="1256" y="1460"/>
                      </a:lnTo>
                      <a:lnTo>
                        <a:pt x="1237" y="1470"/>
                      </a:lnTo>
                      <a:lnTo>
                        <a:pt x="1237" y="1477"/>
                      </a:lnTo>
                      <a:lnTo>
                        <a:pt x="1235" y="1489"/>
                      </a:lnTo>
                      <a:lnTo>
                        <a:pt x="1228" y="1494"/>
                      </a:lnTo>
                      <a:lnTo>
                        <a:pt x="1228" y="1513"/>
                      </a:lnTo>
                      <a:lnTo>
                        <a:pt x="1235" y="1517"/>
                      </a:lnTo>
                      <a:lnTo>
                        <a:pt x="1240" y="1510"/>
                      </a:lnTo>
                      <a:lnTo>
                        <a:pt x="1242" y="1515"/>
                      </a:lnTo>
                      <a:lnTo>
                        <a:pt x="1242" y="1522"/>
                      </a:lnTo>
                      <a:lnTo>
                        <a:pt x="1235" y="1529"/>
                      </a:lnTo>
                      <a:lnTo>
                        <a:pt x="1221" y="1541"/>
                      </a:lnTo>
                      <a:lnTo>
                        <a:pt x="1223" y="1553"/>
                      </a:lnTo>
                      <a:lnTo>
                        <a:pt x="1228" y="1558"/>
                      </a:lnTo>
                      <a:lnTo>
                        <a:pt x="1223" y="1562"/>
                      </a:lnTo>
                      <a:lnTo>
                        <a:pt x="1240" y="1574"/>
                      </a:lnTo>
                      <a:lnTo>
                        <a:pt x="1247" y="1588"/>
                      </a:lnTo>
                      <a:lnTo>
                        <a:pt x="1256" y="1595"/>
                      </a:lnTo>
                      <a:lnTo>
                        <a:pt x="1273" y="1640"/>
                      </a:lnTo>
                      <a:lnTo>
                        <a:pt x="1289" y="1666"/>
                      </a:lnTo>
                      <a:lnTo>
                        <a:pt x="1292" y="1681"/>
                      </a:lnTo>
                      <a:lnTo>
                        <a:pt x="1308" y="1697"/>
                      </a:lnTo>
                      <a:lnTo>
                        <a:pt x="1327" y="1709"/>
                      </a:lnTo>
                      <a:lnTo>
                        <a:pt x="1346" y="1719"/>
                      </a:lnTo>
                      <a:lnTo>
                        <a:pt x="1372" y="1737"/>
                      </a:lnTo>
                      <a:lnTo>
                        <a:pt x="1377" y="1763"/>
                      </a:lnTo>
                      <a:lnTo>
                        <a:pt x="1377" y="1787"/>
                      </a:lnTo>
                      <a:lnTo>
                        <a:pt x="1377" y="1808"/>
                      </a:lnTo>
                      <a:lnTo>
                        <a:pt x="1372" y="1816"/>
                      </a:lnTo>
                      <a:lnTo>
                        <a:pt x="1372" y="1844"/>
                      </a:lnTo>
                      <a:lnTo>
                        <a:pt x="1370" y="1853"/>
                      </a:lnTo>
                      <a:lnTo>
                        <a:pt x="1370" y="1868"/>
                      </a:lnTo>
                      <a:lnTo>
                        <a:pt x="1358" y="1901"/>
                      </a:lnTo>
                      <a:lnTo>
                        <a:pt x="1360" y="1917"/>
                      </a:lnTo>
                      <a:lnTo>
                        <a:pt x="1356" y="1924"/>
                      </a:lnTo>
                      <a:lnTo>
                        <a:pt x="1356" y="1929"/>
                      </a:lnTo>
                      <a:lnTo>
                        <a:pt x="1358" y="1960"/>
                      </a:lnTo>
                      <a:lnTo>
                        <a:pt x="1356" y="1981"/>
                      </a:lnTo>
                      <a:lnTo>
                        <a:pt x="1339" y="2031"/>
                      </a:lnTo>
                      <a:lnTo>
                        <a:pt x="1334" y="2031"/>
                      </a:lnTo>
                      <a:lnTo>
                        <a:pt x="1337" y="2040"/>
                      </a:lnTo>
                      <a:lnTo>
                        <a:pt x="1330" y="2043"/>
                      </a:lnTo>
                      <a:lnTo>
                        <a:pt x="1330" y="2064"/>
                      </a:lnTo>
                      <a:lnTo>
                        <a:pt x="1332" y="2083"/>
                      </a:lnTo>
                      <a:lnTo>
                        <a:pt x="1330" y="2090"/>
                      </a:lnTo>
                      <a:lnTo>
                        <a:pt x="1325" y="2116"/>
                      </a:lnTo>
                      <a:lnTo>
                        <a:pt x="1332" y="2123"/>
                      </a:lnTo>
                      <a:lnTo>
                        <a:pt x="1339" y="2121"/>
                      </a:lnTo>
                      <a:lnTo>
                        <a:pt x="1348" y="2121"/>
                      </a:lnTo>
                      <a:lnTo>
                        <a:pt x="1341" y="2128"/>
                      </a:lnTo>
                      <a:lnTo>
                        <a:pt x="1346" y="2128"/>
                      </a:lnTo>
                      <a:lnTo>
                        <a:pt x="1346" y="2138"/>
                      </a:lnTo>
                      <a:lnTo>
                        <a:pt x="1344" y="2135"/>
                      </a:lnTo>
                      <a:lnTo>
                        <a:pt x="1341" y="2135"/>
                      </a:lnTo>
                      <a:lnTo>
                        <a:pt x="1344" y="2140"/>
                      </a:lnTo>
                      <a:lnTo>
                        <a:pt x="1341" y="2142"/>
                      </a:lnTo>
                      <a:lnTo>
                        <a:pt x="1341" y="2147"/>
                      </a:lnTo>
                      <a:lnTo>
                        <a:pt x="1337" y="2157"/>
                      </a:lnTo>
                      <a:lnTo>
                        <a:pt x="1339" y="2164"/>
                      </a:lnTo>
                      <a:lnTo>
                        <a:pt x="1334" y="2171"/>
                      </a:lnTo>
                      <a:lnTo>
                        <a:pt x="1341" y="2175"/>
                      </a:lnTo>
                      <a:lnTo>
                        <a:pt x="1344" y="2183"/>
                      </a:lnTo>
                      <a:lnTo>
                        <a:pt x="1332" y="2187"/>
                      </a:lnTo>
                      <a:lnTo>
                        <a:pt x="1332" y="2192"/>
                      </a:lnTo>
                      <a:lnTo>
                        <a:pt x="1337" y="2194"/>
                      </a:lnTo>
                      <a:lnTo>
                        <a:pt x="1332" y="2197"/>
                      </a:lnTo>
                      <a:lnTo>
                        <a:pt x="1330" y="2199"/>
                      </a:lnTo>
                      <a:lnTo>
                        <a:pt x="1337" y="2197"/>
                      </a:lnTo>
                      <a:lnTo>
                        <a:pt x="1332" y="2201"/>
                      </a:lnTo>
                      <a:lnTo>
                        <a:pt x="1334" y="2201"/>
                      </a:lnTo>
                      <a:lnTo>
                        <a:pt x="1330" y="2204"/>
                      </a:lnTo>
                      <a:lnTo>
                        <a:pt x="1330" y="2211"/>
                      </a:lnTo>
                      <a:lnTo>
                        <a:pt x="1334" y="2206"/>
                      </a:lnTo>
                      <a:lnTo>
                        <a:pt x="1332" y="2211"/>
                      </a:lnTo>
                      <a:lnTo>
                        <a:pt x="1327" y="2218"/>
                      </a:lnTo>
                      <a:lnTo>
                        <a:pt x="1327" y="2211"/>
                      </a:lnTo>
                      <a:lnTo>
                        <a:pt x="1325" y="2216"/>
                      </a:lnTo>
                      <a:lnTo>
                        <a:pt x="1322" y="2213"/>
                      </a:lnTo>
                      <a:lnTo>
                        <a:pt x="1322" y="2211"/>
                      </a:lnTo>
                      <a:lnTo>
                        <a:pt x="1320" y="2204"/>
                      </a:lnTo>
                      <a:lnTo>
                        <a:pt x="1311" y="2204"/>
                      </a:lnTo>
                      <a:lnTo>
                        <a:pt x="1313" y="2211"/>
                      </a:lnTo>
                      <a:lnTo>
                        <a:pt x="1303" y="2218"/>
                      </a:lnTo>
                      <a:lnTo>
                        <a:pt x="1301" y="2223"/>
                      </a:lnTo>
                      <a:lnTo>
                        <a:pt x="1306" y="2225"/>
                      </a:lnTo>
                      <a:lnTo>
                        <a:pt x="1303" y="2220"/>
                      </a:lnTo>
                      <a:lnTo>
                        <a:pt x="1308" y="2218"/>
                      </a:lnTo>
                      <a:lnTo>
                        <a:pt x="1315" y="2223"/>
                      </a:lnTo>
                      <a:lnTo>
                        <a:pt x="1320" y="2223"/>
                      </a:lnTo>
                      <a:lnTo>
                        <a:pt x="1325" y="2228"/>
                      </a:lnTo>
                      <a:lnTo>
                        <a:pt x="1322" y="2230"/>
                      </a:lnTo>
                      <a:lnTo>
                        <a:pt x="1325" y="2232"/>
                      </a:lnTo>
                      <a:lnTo>
                        <a:pt x="1318" y="2237"/>
                      </a:lnTo>
                      <a:lnTo>
                        <a:pt x="1325" y="2239"/>
                      </a:lnTo>
                      <a:lnTo>
                        <a:pt x="1322" y="2244"/>
                      </a:lnTo>
                      <a:lnTo>
                        <a:pt x="1327" y="2242"/>
                      </a:lnTo>
                      <a:lnTo>
                        <a:pt x="1332" y="2251"/>
                      </a:lnTo>
                      <a:lnTo>
                        <a:pt x="1322" y="2249"/>
                      </a:lnTo>
                      <a:lnTo>
                        <a:pt x="1322" y="2254"/>
                      </a:lnTo>
                      <a:lnTo>
                        <a:pt x="1318" y="2246"/>
                      </a:lnTo>
                      <a:lnTo>
                        <a:pt x="1318" y="2256"/>
                      </a:lnTo>
                      <a:lnTo>
                        <a:pt x="1325" y="2256"/>
                      </a:lnTo>
                      <a:lnTo>
                        <a:pt x="1327" y="2261"/>
                      </a:lnTo>
                      <a:lnTo>
                        <a:pt x="1320" y="2258"/>
                      </a:lnTo>
                      <a:lnTo>
                        <a:pt x="1320" y="2277"/>
                      </a:lnTo>
                      <a:lnTo>
                        <a:pt x="1327" y="2273"/>
                      </a:lnTo>
                      <a:lnTo>
                        <a:pt x="1325" y="2280"/>
                      </a:lnTo>
                      <a:lnTo>
                        <a:pt x="1327" y="2282"/>
                      </a:lnTo>
                      <a:lnTo>
                        <a:pt x="1320" y="2284"/>
                      </a:lnTo>
                      <a:lnTo>
                        <a:pt x="1315" y="2294"/>
                      </a:lnTo>
                      <a:lnTo>
                        <a:pt x="1325" y="2301"/>
                      </a:lnTo>
                      <a:lnTo>
                        <a:pt x="1322" y="2303"/>
                      </a:lnTo>
                      <a:lnTo>
                        <a:pt x="1322" y="2306"/>
                      </a:lnTo>
                      <a:lnTo>
                        <a:pt x="1327" y="2306"/>
                      </a:lnTo>
                      <a:lnTo>
                        <a:pt x="1330" y="2308"/>
                      </a:lnTo>
                      <a:lnTo>
                        <a:pt x="1322" y="2310"/>
                      </a:lnTo>
                      <a:lnTo>
                        <a:pt x="1322" y="2315"/>
                      </a:lnTo>
                      <a:lnTo>
                        <a:pt x="1330" y="2322"/>
                      </a:lnTo>
                      <a:lnTo>
                        <a:pt x="1332" y="2336"/>
                      </a:lnTo>
                      <a:lnTo>
                        <a:pt x="1334" y="2336"/>
                      </a:lnTo>
                      <a:lnTo>
                        <a:pt x="1332" y="2327"/>
                      </a:lnTo>
                      <a:lnTo>
                        <a:pt x="1337" y="2336"/>
                      </a:lnTo>
                      <a:lnTo>
                        <a:pt x="1339" y="2332"/>
                      </a:lnTo>
                      <a:lnTo>
                        <a:pt x="1337" y="2329"/>
                      </a:lnTo>
                      <a:lnTo>
                        <a:pt x="1344" y="2329"/>
                      </a:lnTo>
                      <a:lnTo>
                        <a:pt x="1339" y="2325"/>
                      </a:lnTo>
                      <a:lnTo>
                        <a:pt x="1346" y="2329"/>
                      </a:lnTo>
                      <a:lnTo>
                        <a:pt x="1344" y="2334"/>
                      </a:lnTo>
                      <a:lnTo>
                        <a:pt x="1346" y="2341"/>
                      </a:lnTo>
                      <a:lnTo>
                        <a:pt x="1341" y="2348"/>
                      </a:lnTo>
                      <a:lnTo>
                        <a:pt x="1358" y="2348"/>
                      </a:lnTo>
                      <a:lnTo>
                        <a:pt x="1365" y="2355"/>
                      </a:lnTo>
                      <a:lnTo>
                        <a:pt x="1363" y="2362"/>
                      </a:lnTo>
                      <a:lnTo>
                        <a:pt x="1351" y="2370"/>
                      </a:lnTo>
                      <a:lnTo>
                        <a:pt x="1351" y="2365"/>
                      </a:lnTo>
                      <a:lnTo>
                        <a:pt x="1348" y="2365"/>
                      </a:lnTo>
                      <a:lnTo>
                        <a:pt x="1348" y="2372"/>
                      </a:lnTo>
                      <a:lnTo>
                        <a:pt x="1358" y="2377"/>
                      </a:lnTo>
                      <a:lnTo>
                        <a:pt x="1365" y="2377"/>
                      </a:lnTo>
                      <a:lnTo>
                        <a:pt x="1370" y="2353"/>
                      </a:lnTo>
                      <a:lnTo>
                        <a:pt x="1391" y="2341"/>
                      </a:lnTo>
                      <a:lnTo>
                        <a:pt x="1403" y="2341"/>
                      </a:lnTo>
                      <a:lnTo>
                        <a:pt x="1393" y="2327"/>
                      </a:lnTo>
                      <a:lnTo>
                        <a:pt x="1389" y="2327"/>
                      </a:lnTo>
                      <a:lnTo>
                        <a:pt x="1393" y="2325"/>
                      </a:lnTo>
                      <a:lnTo>
                        <a:pt x="1391" y="2313"/>
                      </a:lnTo>
                      <a:lnTo>
                        <a:pt x="1389" y="2315"/>
                      </a:lnTo>
                      <a:lnTo>
                        <a:pt x="1393" y="2301"/>
                      </a:lnTo>
                      <a:lnTo>
                        <a:pt x="1400" y="2294"/>
                      </a:lnTo>
                      <a:lnTo>
                        <a:pt x="1400" y="2287"/>
                      </a:lnTo>
                      <a:lnTo>
                        <a:pt x="1403" y="2294"/>
                      </a:lnTo>
                      <a:lnTo>
                        <a:pt x="1410" y="2289"/>
                      </a:lnTo>
                      <a:lnTo>
                        <a:pt x="1415" y="2270"/>
                      </a:lnTo>
                      <a:lnTo>
                        <a:pt x="1436" y="2251"/>
                      </a:lnTo>
                      <a:lnTo>
                        <a:pt x="1441" y="2239"/>
                      </a:lnTo>
                      <a:lnTo>
                        <a:pt x="1438" y="2230"/>
                      </a:lnTo>
                      <a:lnTo>
                        <a:pt x="1426" y="2228"/>
                      </a:lnTo>
                      <a:lnTo>
                        <a:pt x="1419" y="2218"/>
                      </a:lnTo>
                      <a:lnTo>
                        <a:pt x="1415" y="2211"/>
                      </a:lnTo>
                      <a:lnTo>
                        <a:pt x="1415" y="2206"/>
                      </a:lnTo>
                      <a:lnTo>
                        <a:pt x="1424" y="2192"/>
                      </a:lnTo>
                      <a:lnTo>
                        <a:pt x="1434" y="2187"/>
                      </a:lnTo>
                      <a:lnTo>
                        <a:pt x="1443" y="2187"/>
                      </a:lnTo>
                      <a:lnTo>
                        <a:pt x="1443" y="2183"/>
                      </a:lnTo>
                      <a:lnTo>
                        <a:pt x="1448" y="2175"/>
                      </a:lnTo>
                      <a:lnTo>
                        <a:pt x="1448" y="2159"/>
                      </a:lnTo>
                      <a:lnTo>
                        <a:pt x="1453" y="2154"/>
                      </a:lnTo>
                      <a:lnTo>
                        <a:pt x="1460" y="2149"/>
                      </a:lnTo>
                      <a:lnTo>
                        <a:pt x="1450" y="2142"/>
                      </a:lnTo>
                      <a:lnTo>
                        <a:pt x="1457" y="2138"/>
                      </a:lnTo>
                      <a:lnTo>
                        <a:pt x="1462" y="2145"/>
                      </a:lnTo>
                      <a:lnTo>
                        <a:pt x="1469" y="2145"/>
                      </a:lnTo>
                      <a:lnTo>
                        <a:pt x="1471" y="2140"/>
                      </a:lnTo>
                      <a:lnTo>
                        <a:pt x="1469" y="2133"/>
                      </a:lnTo>
                      <a:lnTo>
                        <a:pt x="1467" y="2130"/>
                      </a:lnTo>
                      <a:lnTo>
                        <a:pt x="1460" y="2133"/>
                      </a:lnTo>
                      <a:lnTo>
                        <a:pt x="1464" y="2135"/>
                      </a:lnTo>
                      <a:lnTo>
                        <a:pt x="1457" y="2138"/>
                      </a:lnTo>
                      <a:lnTo>
                        <a:pt x="1450" y="2130"/>
                      </a:lnTo>
                      <a:lnTo>
                        <a:pt x="1448" y="2107"/>
                      </a:lnTo>
                      <a:lnTo>
                        <a:pt x="1453" y="2104"/>
                      </a:lnTo>
                      <a:lnTo>
                        <a:pt x="1467" y="2114"/>
                      </a:lnTo>
                      <a:lnTo>
                        <a:pt x="1479" y="2114"/>
                      </a:lnTo>
                      <a:lnTo>
                        <a:pt x="1486" y="2109"/>
                      </a:lnTo>
                      <a:lnTo>
                        <a:pt x="1488" y="2104"/>
                      </a:lnTo>
                      <a:lnTo>
                        <a:pt x="1488" y="2093"/>
                      </a:lnTo>
                      <a:lnTo>
                        <a:pt x="1493" y="2081"/>
                      </a:lnTo>
                      <a:lnTo>
                        <a:pt x="1488" y="2078"/>
                      </a:lnTo>
                      <a:lnTo>
                        <a:pt x="1488" y="2069"/>
                      </a:lnTo>
                      <a:lnTo>
                        <a:pt x="1493" y="2071"/>
                      </a:lnTo>
                      <a:lnTo>
                        <a:pt x="1507" y="2071"/>
                      </a:lnTo>
                      <a:lnTo>
                        <a:pt x="1547" y="2064"/>
                      </a:lnTo>
                      <a:lnTo>
                        <a:pt x="1554" y="2057"/>
                      </a:lnTo>
                      <a:lnTo>
                        <a:pt x="1557" y="2052"/>
                      </a:lnTo>
                      <a:lnTo>
                        <a:pt x="1566" y="2038"/>
                      </a:lnTo>
                      <a:lnTo>
                        <a:pt x="1566" y="2026"/>
                      </a:lnTo>
                      <a:lnTo>
                        <a:pt x="1561" y="2024"/>
                      </a:lnTo>
                      <a:lnTo>
                        <a:pt x="1557" y="2017"/>
                      </a:lnTo>
                      <a:lnTo>
                        <a:pt x="1559" y="2007"/>
                      </a:lnTo>
                      <a:lnTo>
                        <a:pt x="1542" y="1996"/>
                      </a:lnTo>
                      <a:lnTo>
                        <a:pt x="1542" y="1986"/>
                      </a:lnTo>
                      <a:lnTo>
                        <a:pt x="1549" y="1993"/>
                      </a:lnTo>
                      <a:lnTo>
                        <a:pt x="1559" y="1993"/>
                      </a:lnTo>
                      <a:lnTo>
                        <a:pt x="1573" y="2000"/>
                      </a:lnTo>
                      <a:lnTo>
                        <a:pt x="1592" y="2003"/>
                      </a:lnTo>
                      <a:lnTo>
                        <a:pt x="1604" y="1996"/>
                      </a:lnTo>
                      <a:lnTo>
                        <a:pt x="1613" y="1981"/>
                      </a:lnTo>
                      <a:lnTo>
                        <a:pt x="1625" y="1967"/>
                      </a:lnTo>
                      <a:lnTo>
                        <a:pt x="1630" y="1958"/>
                      </a:lnTo>
                      <a:lnTo>
                        <a:pt x="1646" y="1943"/>
                      </a:lnTo>
                      <a:lnTo>
                        <a:pt x="1656" y="1929"/>
                      </a:lnTo>
                      <a:lnTo>
                        <a:pt x="1663" y="1910"/>
                      </a:lnTo>
                      <a:lnTo>
                        <a:pt x="1680" y="1894"/>
                      </a:lnTo>
                      <a:lnTo>
                        <a:pt x="1682" y="1877"/>
                      </a:lnTo>
                      <a:lnTo>
                        <a:pt x="1684" y="1875"/>
                      </a:lnTo>
                      <a:lnTo>
                        <a:pt x="1682" y="1870"/>
                      </a:lnTo>
                      <a:lnTo>
                        <a:pt x="1680" y="1858"/>
                      </a:lnTo>
                      <a:lnTo>
                        <a:pt x="1684" y="1846"/>
                      </a:lnTo>
                      <a:lnTo>
                        <a:pt x="1708" y="1825"/>
                      </a:lnTo>
                      <a:lnTo>
                        <a:pt x="1736" y="1813"/>
                      </a:lnTo>
                      <a:lnTo>
                        <a:pt x="1739" y="1808"/>
                      </a:lnTo>
                      <a:lnTo>
                        <a:pt x="1772" y="1808"/>
                      </a:lnTo>
                      <a:lnTo>
                        <a:pt x="1774" y="1801"/>
                      </a:lnTo>
                      <a:lnTo>
                        <a:pt x="1786" y="1794"/>
                      </a:lnTo>
                      <a:lnTo>
                        <a:pt x="1788" y="1782"/>
                      </a:lnTo>
                      <a:lnTo>
                        <a:pt x="1805" y="1756"/>
                      </a:lnTo>
                      <a:lnTo>
                        <a:pt x="1807" y="1737"/>
                      </a:lnTo>
                      <a:lnTo>
                        <a:pt x="1812" y="1730"/>
                      </a:lnTo>
                      <a:lnTo>
                        <a:pt x="1817" y="1704"/>
                      </a:lnTo>
                      <a:lnTo>
                        <a:pt x="1814" y="1683"/>
                      </a:lnTo>
                      <a:lnTo>
                        <a:pt x="1817" y="1666"/>
                      </a:lnTo>
                      <a:lnTo>
                        <a:pt x="1829" y="1659"/>
                      </a:lnTo>
                      <a:lnTo>
                        <a:pt x="1840" y="1638"/>
                      </a:lnTo>
                      <a:lnTo>
                        <a:pt x="1855" y="1626"/>
                      </a:lnTo>
                      <a:lnTo>
                        <a:pt x="1869" y="1605"/>
                      </a:lnTo>
                      <a:lnTo>
                        <a:pt x="1874" y="1579"/>
                      </a:lnTo>
                      <a:lnTo>
                        <a:pt x="1871" y="1560"/>
                      </a:lnTo>
                      <a:lnTo>
                        <a:pt x="1866" y="1553"/>
                      </a:lnTo>
                      <a:lnTo>
                        <a:pt x="1843" y="1550"/>
                      </a:lnTo>
                      <a:lnTo>
                        <a:pt x="1810" y="1522"/>
                      </a:lnTo>
                      <a:lnTo>
                        <a:pt x="1805" y="1520"/>
                      </a:lnTo>
                      <a:lnTo>
                        <a:pt x="1777" y="1520"/>
                      </a:lnTo>
                      <a:lnTo>
                        <a:pt x="1753" y="1513"/>
                      </a:lnTo>
                      <a:lnTo>
                        <a:pt x="1741" y="1517"/>
                      </a:lnTo>
                      <a:lnTo>
                        <a:pt x="1743" y="1510"/>
                      </a:lnTo>
                      <a:lnTo>
                        <a:pt x="1736" y="1510"/>
                      </a:lnTo>
                      <a:lnTo>
                        <a:pt x="1739" y="1505"/>
                      </a:lnTo>
                      <a:lnTo>
                        <a:pt x="1734" y="1501"/>
                      </a:lnTo>
                      <a:lnTo>
                        <a:pt x="1729" y="1503"/>
                      </a:lnTo>
                      <a:lnTo>
                        <a:pt x="1727" y="1498"/>
                      </a:lnTo>
                      <a:lnTo>
                        <a:pt x="1703" y="1489"/>
                      </a:lnTo>
                      <a:lnTo>
                        <a:pt x="1689" y="1489"/>
                      </a:lnTo>
                      <a:lnTo>
                        <a:pt x="1684" y="1501"/>
                      </a:lnTo>
                      <a:lnTo>
                        <a:pt x="1677" y="1503"/>
                      </a:lnTo>
                      <a:lnTo>
                        <a:pt x="1672" y="1515"/>
                      </a:lnTo>
                      <a:lnTo>
                        <a:pt x="1670" y="1505"/>
                      </a:lnTo>
                      <a:lnTo>
                        <a:pt x="1644" y="1505"/>
                      </a:lnTo>
                      <a:lnTo>
                        <a:pt x="1642" y="1508"/>
                      </a:lnTo>
                      <a:lnTo>
                        <a:pt x="1642" y="1503"/>
                      </a:lnTo>
                      <a:lnTo>
                        <a:pt x="1654" y="1503"/>
                      </a:lnTo>
                      <a:lnTo>
                        <a:pt x="1654" y="1496"/>
                      </a:lnTo>
                      <a:lnTo>
                        <a:pt x="1649" y="1494"/>
                      </a:lnTo>
                      <a:lnTo>
                        <a:pt x="1654" y="1491"/>
                      </a:lnTo>
                      <a:lnTo>
                        <a:pt x="1644" y="1496"/>
                      </a:lnTo>
                      <a:lnTo>
                        <a:pt x="1642" y="1486"/>
                      </a:lnTo>
                      <a:lnTo>
                        <a:pt x="1661" y="1465"/>
                      </a:lnTo>
                      <a:lnTo>
                        <a:pt x="1663" y="1456"/>
                      </a:lnTo>
                      <a:lnTo>
                        <a:pt x="1656" y="1453"/>
                      </a:lnTo>
                      <a:lnTo>
                        <a:pt x="1646" y="1425"/>
                      </a:lnTo>
                      <a:lnTo>
                        <a:pt x="1642" y="1420"/>
                      </a:lnTo>
                      <a:lnTo>
                        <a:pt x="1639" y="1423"/>
                      </a:lnTo>
                      <a:lnTo>
                        <a:pt x="1637" y="1418"/>
                      </a:lnTo>
                      <a:lnTo>
                        <a:pt x="1625" y="1408"/>
                      </a:lnTo>
                      <a:lnTo>
                        <a:pt x="1609" y="1401"/>
                      </a:lnTo>
                      <a:lnTo>
                        <a:pt x="1606" y="1404"/>
                      </a:lnTo>
                      <a:lnTo>
                        <a:pt x="1606" y="1399"/>
                      </a:lnTo>
                      <a:lnTo>
                        <a:pt x="1592" y="1397"/>
                      </a:lnTo>
                      <a:lnTo>
                        <a:pt x="1564" y="1397"/>
                      </a:lnTo>
                      <a:lnTo>
                        <a:pt x="1554" y="1387"/>
                      </a:lnTo>
                      <a:lnTo>
                        <a:pt x="1542" y="1382"/>
                      </a:lnTo>
                      <a:lnTo>
                        <a:pt x="1540" y="1373"/>
                      </a:lnTo>
                      <a:lnTo>
                        <a:pt x="1528" y="1363"/>
                      </a:lnTo>
                      <a:lnTo>
                        <a:pt x="1523" y="1363"/>
                      </a:lnTo>
                      <a:lnTo>
                        <a:pt x="1519" y="1359"/>
                      </a:lnTo>
                      <a:lnTo>
                        <a:pt x="1514" y="1361"/>
                      </a:lnTo>
                      <a:lnTo>
                        <a:pt x="1507" y="1361"/>
                      </a:lnTo>
                      <a:lnTo>
                        <a:pt x="1512" y="1356"/>
                      </a:lnTo>
                      <a:lnTo>
                        <a:pt x="1507" y="1347"/>
                      </a:lnTo>
                      <a:lnTo>
                        <a:pt x="1497" y="1342"/>
                      </a:lnTo>
                      <a:lnTo>
                        <a:pt x="1488" y="1342"/>
                      </a:lnTo>
                      <a:lnTo>
                        <a:pt x="1486" y="1335"/>
                      </a:lnTo>
                      <a:lnTo>
                        <a:pt x="1481" y="1333"/>
                      </a:lnTo>
                      <a:lnTo>
                        <a:pt x="1493" y="1328"/>
                      </a:lnTo>
                      <a:lnTo>
                        <a:pt x="1464" y="1328"/>
                      </a:lnTo>
                      <a:lnTo>
                        <a:pt x="1462" y="1330"/>
                      </a:lnTo>
                      <a:lnTo>
                        <a:pt x="1467" y="1333"/>
                      </a:lnTo>
                      <a:lnTo>
                        <a:pt x="1450" y="1335"/>
                      </a:lnTo>
                      <a:lnTo>
                        <a:pt x="1443" y="1335"/>
                      </a:lnTo>
                      <a:lnTo>
                        <a:pt x="1436" y="1330"/>
                      </a:lnTo>
                      <a:lnTo>
                        <a:pt x="1408" y="1333"/>
                      </a:lnTo>
                      <a:lnTo>
                        <a:pt x="1403" y="1321"/>
                      </a:lnTo>
                      <a:lnTo>
                        <a:pt x="1386" y="1318"/>
                      </a:lnTo>
                      <a:lnTo>
                        <a:pt x="1382" y="1307"/>
                      </a:lnTo>
                      <a:lnTo>
                        <a:pt x="1377" y="1314"/>
                      </a:lnTo>
                      <a:lnTo>
                        <a:pt x="1384" y="1316"/>
                      </a:lnTo>
                      <a:lnTo>
                        <a:pt x="1384" y="1318"/>
                      </a:lnTo>
                      <a:lnTo>
                        <a:pt x="1370" y="1321"/>
                      </a:lnTo>
                      <a:lnTo>
                        <a:pt x="1360" y="1328"/>
                      </a:lnTo>
                      <a:lnTo>
                        <a:pt x="1360" y="1333"/>
                      </a:lnTo>
                      <a:lnTo>
                        <a:pt x="1365" y="1342"/>
                      </a:lnTo>
                      <a:lnTo>
                        <a:pt x="1365" y="1347"/>
                      </a:lnTo>
                      <a:lnTo>
                        <a:pt x="1358" y="1352"/>
                      </a:lnTo>
                      <a:lnTo>
                        <a:pt x="1353" y="1342"/>
                      </a:lnTo>
                      <a:lnTo>
                        <a:pt x="1353" y="1337"/>
                      </a:lnTo>
                      <a:lnTo>
                        <a:pt x="1358" y="1328"/>
                      </a:lnTo>
                      <a:lnTo>
                        <a:pt x="1356" y="1316"/>
                      </a:lnTo>
                      <a:lnTo>
                        <a:pt x="1363" y="1311"/>
                      </a:lnTo>
                      <a:lnTo>
                        <a:pt x="1363" y="1307"/>
                      </a:lnTo>
                      <a:lnTo>
                        <a:pt x="1358" y="1304"/>
                      </a:lnTo>
                      <a:lnTo>
                        <a:pt x="1351" y="1307"/>
                      </a:lnTo>
                      <a:lnTo>
                        <a:pt x="1348" y="1314"/>
                      </a:lnTo>
                      <a:lnTo>
                        <a:pt x="1334" y="1318"/>
                      </a:lnTo>
                      <a:lnTo>
                        <a:pt x="1322" y="1321"/>
                      </a:lnTo>
                      <a:lnTo>
                        <a:pt x="1318" y="1328"/>
                      </a:lnTo>
                      <a:lnTo>
                        <a:pt x="1315" y="1325"/>
                      </a:lnTo>
                      <a:lnTo>
                        <a:pt x="1311" y="1325"/>
                      </a:lnTo>
                      <a:lnTo>
                        <a:pt x="1301" y="1333"/>
                      </a:lnTo>
                      <a:lnTo>
                        <a:pt x="1301" y="1344"/>
                      </a:lnTo>
                      <a:lnTo>
                        <a:pt x="1285" y="1359"/>
                      </a:lnTo>
                      <a:lnTo>
                        <a:pt x="1285" y="1366"/>
                      </a:lnTo>
                      <a:lnTo>
                        <a:pt x="1275" y="1359"/>
                      </a:lnTo>
                      <a:lnTo>
                        <a:pt x="1266" y="1347"/>
                      </a:lnTo>
                      <a:lnTo>
                        <a:pt x="1249" y="1344"/>
                      </a:lnTo>
                      <a:lnTo>
                        <a:pt x="1244" y="1344"/>
                      </a:lnTo>
                      <a:lnTo>
                        <a:pt x="1240" y="1352"/>
                      </a:lnTo>
                      <a:lnTo>
                        <a:pt x="1237" y="1349"/>
                      </a:lnTo>
                      <a:lnTo>
                        <a:pt x="1223" y="1354"/>
                      </a:lnTo>
                      <a:lnTo>
                        <a:pt x="1209" y="1352"/>
                      </a:lnTo>
                      <a:lnTo>
                        <a:pt x="1207" y="1347"/>
                      </a:lnTo>
                      <a:lnTo>
                        <a:pt x="1202" y="1342"/>
                      </a:lnTo>
                      <a:lnTo>
                        <a:pt x="1192" y="1335"/>
                      </a:lnTo>
                      <a:lnTo>
                        <a:pt x="1188" y="1325"/>
                      </a:lnTo>
                      <a:lnTo>
                        <a:pt x="1185" y="1318"/>
                      </a:lnTo>
                      <a:lnTo>
                        <a:pt x="1192" y="1266"/>
                      </a:lnTo>
                      <a:lnTo>
                        <a:pt x="1181" y="1257"/>
                      </a:lnTo>
                      <a:lnTo>
                        <a:pt x="1169" y="1252"/>
                      </a:lnTo>
                      <a:lnTo>
                        <a:pt x="1121" y="1254"/>
                      </a:lnTo>
                      <a:lnTo>
                        <a:pt x="1114" y="1252"/>
                      </a:lnTo>
                      <a:lnTo>
                        <a:pt x="1121" y="1238"/>
                      </a:lnTo>
                      <a:lnTo>
                        <a:pt x="1126" y="1219"/>
                      </a:lnTo>
                      <a:lnTo>
                        <a:pt x="1121" y="1214"/>
                      </a:lnTo>
                      <a:lnTo>
                        <a:pt x="1124" y="1209"/>
                      </a:lnTo>
                      <a:lnTo>
                        <a:pt x="1126" y="1209"/>
                      </a:lnTo>
                      <a:lnTo>
                        <a:pt x="1126" y="1214"/>
                      </a:lnTo>
                      <a:lnTo>
                        <a:pt x="1128" y="1221"/>
                      </a:lnTo>
                      <a:lnTo>
                        <a:pt x="1133" y="1202"/>
                      </a:lnTo>
                      <a:lnTo>
                        <a:pt x="1131" y="1200"/>
                      </a:lnTo>
                      <a:lnTo>
                        <a:pt x="1133" y="1200"/>
                      </a:lnTo>
                      <a:lnTo>
                        <a:pt x="1131" y="1198"/>
                      </a:lnTo>
                      <a:lnTo>
                        <a:pt x="1143" y="1174"/>
                      </a:lnTo>
                      <a:lnTo>
                        <a:pt x="1140" y="1169"/>
                      </a:lnTo>
                      <a:lnTo>
                        <a:pt x="1133" y="1169"/>
                      </a:lnTo>
                      <a:lnTo>
                        <a:pt x="1128" y="1172"/>
                      </a:lnTo>
                      <a:lnTo>
                        <a:pt x="1128" y="1169"/>
                      </a:lnTo>
                      <a:lnTo>
                        <a:pt x="1126" y="1167"/>
                      </a:lnTo>
                      <a:lnTo>
                        <a:pt x="1093" y="1176"/>
                      </a:lnTo>
                      <a:lnTo>
                        <a:pt x="1086" y="1202"/>
                      </a:lnTo>
                      <a:lnTo>
                        <a:pt x="1079" y="1207"/>
                      </a:lnTo>
                      <a:lnTo>
                        <a:pt x="1081" y="1212"/>
                      </a:lnTo>
                      <a:lnTo>
                        <a:pt x="1076" y="1214"/>
                      </a:lnTo>
                      <a:lnTo>
                        <a:pt x="1065" y="1212"/>
                      </a:lnTo>
                      <a:lnTo>
                        <a:pt x="1036" y="1219"/>
                      </a:lnTo>
                      <a:lnTo>
                        <a:pt x="1029" y="1214"/>
                      </a:lnTo>
                      <a:lnTo>
                        <a:pt x="1020" y="1209"/>
                      </a:lnTo>
                      <a:lnTo>
                        <a:pt x="1013" y="1205"/>
                      </a:lnTo>
                      <a:lnTo>
                        <a:pt x="1008" y="1193"/>
                      </a:lnTo>
                      <a:lnTo>
                        <a:pt x="996" y="1179"/>
                      </a:lnTo>
                      <a:lnTo>
                        <a:pt x="998" y="1169"/>
                      </a:lnTo>
                      <a:lnTo>
                        <a:pt x="991" y="1160"/>
                      </a:lnTo>
                      <a:lnTo>
                        <a:pt x="991" y="1141"/>
                      </a:lnTo>
                      <a:lnTo>
                        <a:pt x="989" y="1122"/>
                      </a:lnTo>
                      <a:lnTo>
                        <a:pt x="994" y="1112"/>
                      </a:lnTo>
                      <a:lnTo>
                        <a:pt x="1001" y="1110"/>
                      </a:lnTo>
                      <a:lnTo>
                        <a:pt x="1001" y="1103"/>
                      </a:lnTo>
                      <a:lnTo>
                        <a:pt x="994" y="1091"/>
                      </a:lnTo>
                      <a:lnTo>
                        <a:pt x="996" y="1084"/>
                      </a:lnTo>
                      <a:lnTo>
                        <a:pt x="994" y="1082"/>
                      </a:lnTo>
                      <a:lnTo>
                        <a:pt x="996" y="1082"/>
                      </a:lnTo>
                      <a:lnTo>
                        <a:pt x="996" y="1072"/>
                      </a:lnTo>
                      <a:lnTo>
                        <a:pt x="1008" y="1065"/>
                      </a:lnTo>
                      <a:lnTo>
                        <a:pt x="1008" y="1058"/>
                      </a:lnTo>
                      <a:lnTo>
                        <a:pt x="1020" y="1058"/>
                      </a:lnTo>
                      <a:lnTo>
                        <a:pt x="1027" y="1056"/>
                      </a:lnTo>
                      <a:lnTo>
                        <a:pt x="1029" y="1041"/>
                      </a:lnTo>
                      <a:lnTo>
                        <a:pt x="1034" y="1044"/>
                      </a:lnTo>
                      <a:lnTo>
                        <a:pt x="1032" y="1046"/>
                      </a:lnTo>
                      <a:lnTo>
                        <a:pt x="1043" y="1041"/>
                      </a:lnTo>
                      <a:lnTo>
                        <a:pt x="1067" y="1044"/>
                      </a:lnTo>
                      <a:lnTo>
                        <a:pt x="1072" y="1041"/>
                      </a:lnTo>
                      <a:lnTo>
                        <a:pt x="1086" y="1051"/>
                      </a:lnTo>
                      <a:lnTo>
                        <a:pt x="1095" y="1051"/>
                      </a:lnTo>
                      <a:lnTo>
                        <a:pt x="1098" y="1046"/>
                      </a:lnTo>
                      <a:lnTo>
                        <a:pt x="1107" y="1053"/>
                      </a:lnTo>
                      <a:lnTo>
                        <a:pt x="1110" y="1051"/>
                      </a:lnTo>
                      <a:lnTo>
                        <a:pt x="1102" y="1044"/>
                      </a:lnTo>
                      <a:lnTo>
                        <a:pt x="1107" y="1037"/>
                      </a:lnTo>
                      <a:lnTo>
                        <a:pt x="1093" y="1037"/>
                      </a:lnTo>
                      <a:lnTo>
                        <a:pt x="1093" y="1032"/>
                      </a:lnTo>
                      <a:lnTo>
                        <a:pt x="1121" y="1032"/>
                      </a:lnTo>
                      <a:lnTo>
                        <a:pt x="1126" y="1022"/>
                      </a:lnTo>
                      <a:lnTo>
                        <a:pt x="1126" y="1034"/>
                      </a:lnTo>
                      <a:lnTo>
                        <a:pt x="1140" y="1030"/>
                      </a:lnTo>
                      <a:lnTo>
                        <a:pt x="1140" y="1030"/>
                      </a:lnTo>
                      <a:lnTo>
                        <a:pt x="1150" y="1030"/>
                      </a:lnTo>
                      <a:lnTo>
                        <a:pt x="1164" y="1044"/>
                      </a:lnTo>
                      <a:lnTo>
                        <a:pt x="1183" y="1037"/>
                      </a:lnTo>
                      <a:lnTo>
                        <a:pt x="1199" y="1051"/>
                      </a:lnTo>
                      <a:lnTo>
                        <a:pt x="1199" y="1072"/>
                      </a:lnTo>
                      <a:lnTo>
                        <a:pt x="1204" y="1072"/>
                      </a:lnTo>
                      <a:lnTo>
                        <a:pt x="1202" y="1079"/>
                      </a:lnTo>
                      <a:lnTo>
                        <a:pt x="1207" y="1089"/>
                      </a:lnTo>
                      <a:lnTo>
                        <a:pt x="1209" y="1086"/>
                      </a:lnTo>
                      <a:lnTo>
                        <a:pt x="1214" y="1103"/>
                      </a:lnTo>
                      <a:lnTo>
                        <a:pt x="1221" y="1105"/>
                      </a:lnTo>
                      <a:lnTo>
                        <a:pt x="1223" y="1115"/>
                      </a:lnTo>
                      <a:lnTo>
                        <a:pt x="1235" y="1110"/>
                      </a:lnTo>
                      <a:lnTo>
                        <a:pt x="1237" y="1101"/>
                      </a:lnTo>
                      <a:lnTo>
                        <a:pt x="1237" y="1086"/>
                      </a:lnTo>
                      <a:lnTo>
                        <a:pt x="1216" y="1027"/>
                      </a:lnTo>
                      <a:lnTo>
                        <a:pt x="1225" y="1003"/>
                      </a:lnTo>
                      <a:lnTo>
                        <a:pt x="1230" y="1001"/>
                      </a:lnTo>
                      <a:lnTo>
                        <a:pt x="1230" y="996"/>
                      </a:lnTo>
                      <a:lnTo>
                        <a:pt x="1237" y="996"/>
                      </a:lnTo>
                      <a:lnTo>
                        <a:pt x="1249" y="987"/>
                      </a:lnTo>
                      <a:lnTo>
                        <a:pt x="1256" y="977"/>
                      </a:lnTo>
                      <a:lnTo>
                        <a:pt x="1270" y="970"/>
                      </a:lnTo>
                      <a:lnTo>
                        <a:pt x="1275" y="963"/>
                      </a:lnTo>
                      <a:lnTo>
                        <a:pt x="1289" y="959"/>
                      </a:lnTo>
                      <a:lnTo>
                        <a:pt x="1289" y="954"/>
                      </a:lnTo>
                      <a:lnTo>
                        <a:pt x="1287" y="954"/>
                      </a:lnTo>
                      <a:lnTo>
                        <a:pt x="1289" y="951"/>
                      </a:lnTo>
                      <a:lnTo>
                        <a:pt x="1285" y="947"/>
                      </a:lnTo>
                      <a:lnTo>
                        <a:pt x="1289" y="947"/>
                      </a:lnTo>
                      <a:lnTo>
                        <a:pt x="1294" y="949"/>
                      </a:lnTo>
                      <a:lnTo>
                        <a:pt x="1301" y="944"/>
                      </a:lnTo>
                      <a:lnTo>
                        <a:pt x="1299" y="940"/>
                      </a:lnTo>
                      <a:lnTo>
                        <a:pt x="1296" y="944"/>
                      </a:lnTo>
                      <a:lnTo>
                        <a:pt x="1294" y="940"/>
                      </a:lnTo>
                      <a:lnTo>
                        <a:pt x="1287" y="940"/>
                      </a:lnTo>
                      <a:lnTo>
                        <a:pt x="1287" y="932"/>
                      </a:lnTo>
                      <a:lnTo>
                        <a:pt x="1289" y="937"/>
                      </a:lnTo>
                      <a:lnTo>
                        <a:pt x="1294" y="935"/>
                      </a:lnTo>
                      <a:lnTo>
                        <a:pt x="1299" y="937"/>
                      </a:lnTo>
                      <a:lnTo>
                        <a:pt x="1296" y="923"/>
                      </a:lnTo>
                      <a:lnTo>
                        <a:pt x="1289" y="921"/>
                      </a:lnTo>
                      <a:lnTo>
                        <a:pt x="1294" y="918"/>
                      </a:lnTo>
                      <a:lnTo>
                        <a:pt x="1289" y="909"/>
                      </a:lnTo>
                      <a:lnTo>
                        <a:pt x="1292" y="906"/>
                      </a:lnTo>
                      <a:lnTo>
                        <a:pt x="1277" y="895"/>
                      </a:lnTo>
                      <a:lnTo>
                        <a:pt x="1277" y="892"/>
                      </a:lnTo>
                      <a:lnTo>
                        <a:pt x="1292" y="899"/>
                      </a:lnTo>
                      <a:lnTo>
                        <a:pt x="1287" y="895"/>
                      </a:lnTo>
                      <a:lnTo>
                        <a:pt x="1287" y="880"/>
                      </a:lnTo>
                      <a:lnTo>
                        <a:pt x="1296" y="876"/>
                      </a:lnTo>
                      <a:lnTo>
                        <a:pt x="1292" y="885"/>
                      </a:lnTo>
                      <a:lnTo>
                        <a:pt x="1294" y="887"/>
                      </a:lnTo>
                      <a:lnTo>
                        <a:pt x="1294" y="895"/>
                      </a:lnTo>
                      <a:lnTo>
                        <a:pt x="1301" y="904"/>
                      </a:lnTo>
                      <a:lnTo>
                        <a:pt x="1296" y="911"/>
                      </a:lnTo>
                      <a:lnTo>
                        <a:pt x="1299" y="918"/>
                      </a:lnTo>
                      <a:lnTo>
                        <a:pt x="1311" y="892"/>
                      </a:lnTo>
                      <a:lnTo>
                        <a:pt x="1303" y="873"/>
                      </a:lnTo>
                      <a:lnTo>
                        <a:pt x="1311" y="880"/>
                      </a:lnTo>
                      <a:lnTo>
                        <a:pt x="1313" y="885"/>
                      </a:lnTo>
                      <a:lnTo>
                        <a:pt x="1322" y="873"/>
                      </a:lnTo>
                      <a:lnTo>
                        <a:pt x="1325" y="864"/>
                      </a:lnTo>
                      <a:lnTo>
                        <a:pt x="1322" y="857"/>
                      </a:lnTo>
                      <a:lnTo>
                        <a:pt x="1322" y="854"/>
                      </a:lnTo>
                      <a:lnTo>
                        <a:pt x="1339" y="843"/>
                      </a:lnTo>
                      <a:lnTo>
                        <a:pt x="1358" y="840"/>
                      </a:lnTo>
                      <a:lnTo>
                        <a:pt x="1363" y="835"/>
                      </a:lnTo>
                      <a:lnTo>
                        <a:pt x="1365" y="838"/>
                      </a:lnTo>
                      <a:lnTo>
                        <a:pt x="1382" y="835"/>
                      </a:lnTo>
                      <a:lnTo>
                        <a:pt x="1382" y="831"/>
                      </a:lnTo>
                      <a:lnTo>
                        <a:pt x="1379" y="835"/>
                      </a:lnTo>
                      <a:lnTo>
                        <a:pt x="1377" y="835"/>
                      </a:lnTo>
                      <a:lnTo>
                        <a:pt x="1367" y="824"/>
                      </a:lnTo>
                      <a:lnTo>
                        <a:pt x="1377" y="798"/>
                      </a:lnTo>
                      <a:lnTo>
                        <a:pt x="1393" y="790"/>
                      </a:lnTo>
                      <a:lnTo>
                        <a:pt x="1398" y="781"/>
                      </a:lnTo>
                      <a:lnTo>
                        <a:pt x="1405" y="786"/>
                      </a:lnTo>
                      <a:lnTo>
                        <a:pt x="1422" y="779"/>
                      </a:lnTo>
                      <a:lnTo>
                        <a:pt x="1422" y="776"/>
                      </a:lnTo>
                      <a:lnTo>
                        <a:pt x="1422" y="774"/>
                      </a:lnTo>
                      <a:lnTo>
                        <a:pt x="1422" y="767"/>
                      </a:lnTo>
                      <a:lnTo>
                        <a:pt x="1443" y="764"/>
                      </a:lnTo>
                      <a:lnTo>
                        <a:pt x="1457" y="753"/>
                      </a:lnTo>
                      <a:lnTo>
                        <a:pt x="1460" y="755"/>
                      </a:lnTo>
                      <a:lnTo>
                        <a:pt x="1453" y="762"/>
                      </a:lnTo>
                      <a:lnTo>
                        <a:pt x="1455" y="764"/>
                      </a:lnTo>
                      <a:lnTo>
                        <a:pt x="1474" y="764"/>
                      </a:lnTo>
                      <a:lnTo>
                        <a:pt x="1464" y="769"/>
                      </a:lnTo>
                      <a:lnTo>
                        <a:pt x="1460" y="764"/>
                      </a:lnTo>
                      <a:lnTo>
                        <a:pt x="1436" y="781"/>
                      </a:lnTo>
                      <a:lnTo>
                        <a:pt x="1438" y="779"/>
                      </a:lnTo>
                      <a:lnTo>
                        <a:pt x="1436" y="788"/>
                      </a:lnTo>
                      <a:lnTo>
                        <a:pt x="1436" y="795"/>
                      </a:lnTo>
                      <a:lnTo>
                        <a:pt x="1445" y="800"/>
                      </a:lnTo>
                      <a:lnTo>
                        <a:pt x="1462" y="786"/>
                      </a:lnTo>
                      <a:lnTo>
                        <a:pt x="1464" y="779"/>
                      </a:lnTo>
                      <a:lnTo>
                        <a:pt x="1471" y="781"/>
                      </a:lnTo>
                      <a:lnTo>
                        <a:pt x="1471" y="776"/>
                      </a:lnTo>
                      <a:lnTo>
                        <a:pt x="1481" y="776"/>
                      </a:lnTo>
                      <a:lnTo>
                        <a:pt x="1507" y="764"/>
                      </a:lnTo>
                      <a:lnTo>
                        <a:pt x="1502" y="764"/>
                      </a:lnTo>
                      <a:lnTo>
                        <a:pt x="1505" y="760"/>
                      </a:lnTo>
                      <a:lnTo>
                        <a:pt x="1495" y="757"/>
                      </a:lnTo>
                      <a:lnTo>
                        <a:pt x="1495" y="753"/>
                      </a:lnTo>
                      <a:lnTo>
                        <a:pt x="1483" y="757"/>
                      </a:lnTo>
                      <a:lnTo>
                        <a:pt x="1467" y="750"/>
                      </a:lnTo>
                      <a:lnTo>
                        <a:pt x="1469" y="750"/>
                      </a:lnTo>
                      <a:lnTo>
                        <a:pt x="1457" y="745"/>
                      </a:lnTo>
                      <a:lnTo>
                        <a:pt x="1455" y="741"/>
                      </a:lnTo>
                      <a:lnTo>
                        <a:pt x="1453" y="729"/>
                      </a:lnTo>
                      <a:lnTo>
                        <a:pt x="1448" y="729"/>
                      </a:lnTo>
                      <a:lnTo>
                        <a:pt x="1455" y="715"/>
                      </a:lnTo>
                      <a:lnTo>
                        <a:pt x="1450" y="712"/>
                      </a:lnTo>
                      <a:lnTo>
                        <a:pt x="1443" y="715"/>
                      </a:lnTo>
                      <a:lnTo>
                        <a:pt x="1441" y="712"/>
                      </a:lnTo>
                      <a:lnTo>
                        <a:pt x="1429" y="710"/>
                      </a:lnTo>
                      <a:lnTo>
                        <a:pt x="1438" y="705"/>
                      </a:lnTo>
                      <a:lnTo>
                        <a:pt x="1448" y="708"/>
                      </a:lnTo>
                      <a:lnTo>
                        <a:pt x="1462" y="698"/>
                      </a:lnTo>
                      <a:lnTo>
                        <a:pt x="1460" y="689"/>
                      </a:lnTo>
                      <a:lnTo>
                        <a:pt x="1450" y="684"/>
                      </a:lnTo>
                      <a:lnTo>
                        <a:pt x="1429" y="684"/>
                      </a:lnTo>
                      <a:lnTo>
                        <a:pt x="1403" y="698"/>
                      </a:lnTo>
                      <a:lnTo>
                        <a:pt x="1386" y="710"/>
                      </a:lnTo>
                      <a:lnTo>
                        <a:pt x="1370" y="731"/>
                      </a:lnTo>
                      <a:lnTo>
                        <a:pt x="1365" y="734"/>
                      </a:lnTo>
                      <a:lnTo>
                        <a:pt x="1377" y="719"/>
                      </a:lnTo>
                      <a:lnTo>
                        <a:pt x="1384" y="705"/>
                      </a:lnTo>
                      <a:lnTo>
                        <a:pt x="1389" y="703"/>
                      </a:lnTo>
                      <a:lnTo>
                        <a:pt x="1396" y="691"/>
                      </a:lnTo>
                      <a:lnTo>
                        <a:pt x="1408" y="682"/>
                      </a:lnTo>
                      <a:lnTo>
                        <a:pt x="1419" y="682"/>
                      </a:lnTo>
                      <a:lnTo>
                        <a:pt x="1424" y="667"/>
                      </a:lnTo>
                      <a:lnTo>
                        <a:pt x="1434" y="660"/>
                      </a:lnTo>
                      <a:lnTo>
                        <a:pt x="1490" y="660"/>
                      </a:lnTo>
                      <a:lnTo>
                        <a:pt x="1500" y="665"/>
                      </a:lnTo>
                      <a:lnTo>
                        <a:pt x="1519" y="658"/>
                      </a:lnTo>
                      <a:lnTo>
                        <a:pt x="1519" y="660"/>
                      </a:lnTo>
                      <a:lnTo>
                        <a:pt x="1521" y="660"/>
                      </a:lnTo>
                      <a:lnTo>
                        <a:pt x="1545" y="637"/>
                      </a:lnTo>
                      <a:lnTo>
                        <a:pt x="1568" y="632"/>
                      </a:lnTo>
                      <a:lnTo>
                        <a:pt x="1583" y="618"/>
                      </a:lnTo>
                      <a:lnTo>
                        <a:pt x="1578" y="613"/>
                      </a:lnTo>
                      <a:lnTo>
                        <a:pt x="1583" y="615"/>
                      </a:lnTo>
                      <a:lnTo>
                        <a:pt x="1578" y="608"/>
                      </a:lnTo>
                      <a:lnTo>
                        <a:pt x="1580" y="608"/>
                      </a:lnTo>
                      <a:lnTo>
                        <a:pt x="1580" y="599"/>
                      </a:lnTo>
                      <a:lnTo>
                        <a:pt x="1573" y="594"/>
                      </a:lnTo>
                      <a:lnTo>
                        <a:pt x="1583" y="594"/>
                      </a:lnTo>
                      <a:lnTo>
                        <a:pt x="1578" y="587"/>
                      </a:lnTo>
                      <a:lnTo>
                        <a:pt x="1580" y="587"/>
                      </a:lnTo>
                      <a:lnTo>
                        <a:pt x="1564" y="580"/>
                      </a:lnTo>
                      <a:lnTo>
                        <a:pt x="1559" y="589"/>
                      </a:lnTo>
                      <a:lnTo>
                        <a:pt x="1559" y="570"/>
                      </a:lnTo>
                      <a:lnTo>
                        <a:pt x="1547" y="573"/>
                      </a:lnTo>
                      <a:lnTo>
                        <a:pt x="1554" y="573"/>
                      </a:lnTo>
                      <a:lnTo>
                        <a:pt x="1540" y="575"/>
                      </a:lnTo>
                      <a:lnTo>
                        <a:pt x="1516" y="594"/>
                      </a:lnTo>
                      <a:lnTo>
                        <a:pt x="1519" y="587"/>
                      </a:lnTo>
                      <a:lnTo>
                        <a:pt x="1507" y="582"/>
                      </a:lnTo>
                      <a:lnTo>
                        <a:pt x="1509" y="580"/>
                      </a:lnTo>
                      <a:lnTo>
                        <a:pt x="1519" y="584"/>
                      </a:lnTo>
                      <a:lnTo>
                        <a:pt x="1523" y="577"/>
                      </a:lnTo>
                      <a:lnTo>
                        <a:pt x="1540" y="573"/>
                      </a:lnTo>
                      <a:lnTo>
                        <a:pt x="1531" y="573"/>
                      </a:lnTo>
                      <a:lnTo>
                        <a:pt x="1557" y="563"/>
                      </a:lnTo>
                      <a:lnTo>
                        <a:pt x="1549" y="551"/>
                      </a:lnTo>
                      <a:lnTo>
                        <a:pt x="1545" y="556"/>
                      </a:lnTo>
                      <a:lnTo>
                        <a:pt x="1538" y="554"/>
                      </a:lnTo>
                      <a:lnTo>
                        <a:pt x="1533" y="547"/>
                      </a:lnTo>
                      <a:lnTo>
                        <a:pt x="1526" y="554"/>
                      </a:lnTo>
                      <a:lnTo>
                        <a:pt x="1528" y="547"/>
                      </a:lnTo>
                      <a:lnTo>
                        <a:pt x="1526" y="544"/>
                      </a:lnTo>
                      <a:lnTo>
                        <a:pt x="1514" y="544"/>
                      </a:lnTo>
                      <a:lnTo>
                        <a:pt x="1519" y="539"/>
                      </a:lnTo>
                      <a:lnTo>
                        <a:pt x="1516" y="532"/>
                      </a:lnTo>
                      <a:lnTo>
                        <a:pt x="1505" y="530"/>
                      </a:lnTo>
                      <a:lnTo>
                        <a:pt x="1502" y="521"/>
                      </a:lnTo>
                      <a:lnTo>
                        <a:pt x="1495" y="523"/>
                      </a:lnTo>
                      <a:lnTo>
                        <a:pt x="1497" y="518"/>
                      </a:lnTo>
                      <a:lnTo>
                        <a:pt x="1493" y="516"/>
                      </a:lnTo>
                      <a:lnTo>
                        <a:pt x="1497" y="511"/>
                      </a:lnTo>
                      <a:lnTo>
                        <a:pt x="1481" y="511"/>
                      </a:lnTo>
                      <a:lnTo>
                        <a:pt x="1490" y="509"/>
                      </a:lnTo>
                      <a:lnTo>
                        <a:pt x="1488" y="506"/>
                      </a:lnTo>
                      <a:lnTo>
                        <a:pt x="1497" y="509"/>
                      </a:lnTo>
                      <a:lnTo>
                        <a:pt x="1497" y="506"/>
                      </a:lnTo>
                      <a:lnTo>
                        <a:pt x="1502" y="502"/>
                      </a:lnTo>
                      <a:lnTo>
                        <a:pt x="1495" y="490"/>
                      </a:lnTo>
                      <a:lnTo>
                        <a:pt x="1488" y="490"/>
                      </a:lnTo>
                      <a:lnTo>
                        <a:pt x="1495" y="485"/>
                      </a:lnTo>
                      <a:lnTo>
                        <a:pt x="1490" y="478"/>
                      </a:lnTo>
                      <a:lnTo>
                        <a:pt x="1486" y="478"/>
                      </a:lnTo>
                      <a:lnTo>
                        <a:pt x="1488" y="476"/>
                      </a:lnTo>
                      <a:lnTo>
                        <a:pt x="1486" y="471"/>
                      </a:lnTo>
                      <a:lnTo>
                        <a:pt x="1476" y="473"/>
                      </a:lnTo>
                      <a:lnTo>
                        <a:pt x="1486" y="464"/>
                      </a:lnTo>
                      <a:lnTo>
                        <a:pt x="1471" y="461"/>
                      </a:lnTo>
                      <a:lnTo>
                        <a:pt x="1481" y="457"/>
                      </a:lnTo>
                      <a:lnTo>
                        <a:pt x="1476" y="454"/>
                      </a:lnTo>
                      <a:lnTo>
                        <a:pt x="1476" y="447"/>
                      </a:lnTo>
                      <a:lnTo>
                        <a:pt x="1462" y="449"/>
                      </a:lnTo>
                      <a:lnTo>
                        <a:pt x="1474" y="442"/>
                      </a:lnTo>
                      <a:lnTo>
                        <a:pt x="1464" y="438"/>
                      </a:lnTo>
                      <a:lnTo>
                        <a:pt x="1469" y="433"/>
                      </a:lnTo>
                      <a:lnTo>
                        <a:pt x="1464" y="433"/>
                      </a:lnTo>
                      <a:lnTo>
                        <a:pt x="1462" y="423"/>
                      </a:lnTo>
                      <a:lnTo>
                        <a:pt x="1457" y="423"/>
                      </a:lnTo>
                      <a:lnTo>
                        <a:pt x="1460" y="419"/>
                      </a:lnTo>
                      <a:lnTo>
                        <a:pt x="1457" y="412"/>
                      </a:lnTo>
                      <a:lnTo>
                        <a:pt x="1453" y="412"/>
                      </a:lnTo>
                      <a:lnTo>
                        <a:pt x="1443" y="428"/>
                      </a:lnTo>
                      <a:lnTo>
                        <a:pt x="1448" y="435"/>
                      </a:lnTo>
                      <a:lnTo>
                        <a:pt x="1441" y="440"/>
                      </a:lnTo>
                      <a:lnTo>
                        <a:pt x="1443" y="442"/>
                      </a:lnTo>
                      <a:lnTo>
                        <a:pt x="1441" y="449"/>
                      </a:lnTo>
                      <a:lnTo>
                        <a:pt x="1436" y="449"/>
                      </a:lnTo>
                      <a:lnTo>
                        <a:pt x="1438" y="457"/>
                      </a:lnTo>
                      <a:lnTo>
                        <a:pt x="1436" y="464"/>
                      </a:lnTo>
                      <a:lnTo>
                        <a:pt x="1436" y="457"/>
                      </a:lnTo>
                      <a:lnTo>
                        <a:pt x="1429" y="452"/>
                      </a:lnTo>
                      <a:lnTo>
                        <a:pt x="1426" y="461"/>
                      </a:lnTo>
                      <a:lnTo>
                        <a:pt x="1412" y="473"/>
                      </a:lnTo>
                      <a:lnTo>
                        <a:pt x="1410" y="464"/>
                      </a:lnTo>
                      <a:lnTo>
                        <a:pt x="1408" y="466"/>
                      </a:lnTo>
                      <a:lnTo>
                        <a:pt x="1410" y="459"/>
                      </a:lnTo>
                      <a:lnTo>
                        <a:pt x="1405" y="473"/>
                      </a:lnTo>
                      <a:lnTo>
                        <a:pt x="1393" y="473"/>
                      </a:lnTo>
                      <a:lnTo>
                        <a:pt x="1405" y="471"/>
                      </a:lnTo>
                      <a:lnTo>
                        <a:pt x="1405" y="464"/>
                      </a:lnTo>
                      <a:lnTo>
                        <a:pt x="1400" y="452"/>
                      </a:lnTo>
                      <a:lnTo>
                        <a:pt x="1374" y="457"/>
                      </a:lnTo>
                      <a:lnTo>
                        <a:pt x="1382" y="454"/>
                      </a:lnTo>
                      <a:lnTo>
                        <a:pt x="1379" y="449"/>
                      </a:lnTo>
                      <a:lnTo>
                        <a:pt x="1384" y="452"/>
                      </a:lnTo>
                      <a:lnTo>
                        <a:pt x="1391" y="449"/>
                      </a:lnTo>
                      <a:lnTo>
                        <a:pt x="1386" y="442"/>
                      </a:lnTo>
                      <a:lnTo>
                        <a:pt x="1391" y="440"/>
                      </a:lnTo>
                      <a:lnTo>
                        <a:pt x="1384" y="440"/>
                      </a:lnTo>
                      <a:lnTo>
                        <a:pt x="1389" y="431"/>
                      </a:lnTo>
                      <a:lnTo>
                        <a:pt x="1384" y="423"/>
                      </a:lnTo>
                      <a:lnTo>
                        <a:pt x="1363" y="419"/>
                      </a:lnTo>
                      <a:lnTo>
                        <a:pt x="1389" y="419"/>
                      </a:lnTo>
                      <a:lnTo>
                        <a:pt x="1384" y="407"/>
                      </a:lnTo>
                      <a:lnTo>
                        <a:pt x="1389" y="395"/>
                      </a:lnTo>
                      <a:lnTo>
                        <a:pt x="1384" y="390"/>
                      </a:lnTo>
                      <a:lnTo>
                        <a:pt x="1379" y="397"/>
                      </a:lnTo>
                      <a:lnTo>
                        <a:pt x="1377" y="390"/>
                      </a:lnTo>
                      <a:lnTo>
                        <a:pt x="1358" y="388"/>
                      </a:lnTo>
                      <a:lnTo>
                        <a:pt x="1353" y="378"/>
                      </a:lnTo>
                      <a:lnTo>
                        <a:pt x="1358" y="374"/>
                      </a:lnTo>
                      <a:lnTo>
                        <a:pt x="1348" y="376"/>
                      </a:lnTo>
                      <a:lnTo>
                        <a:pt x="1351" y="374"/>
                      </a:lnTo>
                      <a:lnTo>
                        <a:pt x="1348" y="364"/>
                      </a:lnTo>
                      <a:lnTo>
                        <a:pt x="1339" y="369"/>
                      </a:lnTo>
                      <a:lnTo>
                        <a:pt x="1344" y="357"/>
                      </a:lnTo>
                      <a:lnTo>
                        <a:pt x="1325" y="348"/>
                      </a:lnTo>
                      <a:lnTo>
                        <a:pt x="1308" y="357"/>
                      </a:lnTo>
                      <a:lnTo>
                        <a:pt x="1273" y="345"/>
                      </a:lnTo>
                      <a:lnTo>
                        <a:pt x="1266" y="355"/>
                      </a:lnTo>
                      <a:lnTo>
                        <a:pt x="1266" y="369"/>
                      </a:lnTo>
                      <a:lnTo>
                        <a:pt x="1275" y="371"/>
                      </a:lnTo>
                      <a:lnTo>
                        <a:pt x="1266" y="397"/>
                      </a:lnTo>
                      <a:lnTo>
                        <a:pt x="1273" y="400"/>
                      </a:lnTo>
                      <a:lnTo>
                        <a:pt x="1270" y="402"/>
                      </a:lnTo>
                      <a:lnTo>
                        <a:pt x="1270" y="409"/>
                      </a:lnTo>
                      <a:lnTo>
                        <a:pt x="1273" y="416"/>
                      </a:lnTo>
                      <a:lnTo>
                        <a:pt x="1273" y="421"/>
                      </a:lnTo>
                      <a:lnTo>
                        <a:pt x="1280" y="421"/>
                      </a:lnTo>
                      <a:lnTo>
                        <a:pt x="1275" y="428"/>
                      </a:lnTo>
                      <a:lnTo>
                        <a:pt x="1280" y="433"/>
                      </a:lnTo>
                      <a:lnTo>
                        <a:pt x="1273" y="431"/>
                      </a:lnTo>
                      <a:lnTo>
                        <a:pt x="1273" y="440"/>
                      </a:lnTo>
                      <a:lnTo>
                        <a:pt x="1256" y="447"/>
                      </a:lnTo>
                      <a:lnTo>
                        <a:pt x="1256" y="454"/>
                      </a:lnTo>
                      <a:lnTo>
                        <a:pt x="1273" y="468"/>
                      </a:lnTo>
                      <a:lnTo>
                        <a:pt x="1282" y="502"/>
                      </a:lnTo>
                      <a:lnTo>
                        <a:pt x="1285" y="518"/>
                      </a:lnTo>
                      <a:lnTo>
                        <a:pt x="1289" y="511"/>
                      </a:lnTo>
                      <a:lnTo>
                        <a:pt x="1294" y="521"/>
                      </a:lnTo>
                      <a:lnTo>
                        <a:pt x="1285" y="523"/>
                      </a:lnTo>
                      <a:lnTo>
                        <a:pt x="1273" y="544"/>
                      </a:lnTo>
                      <a:lnTo>
                        <a:pt x="1244" y="563"/>
                      </a:lnTo>
                      <a:lnTo>
                        <a:pt x="1254" y="577"/>
                      </a:lnTo>
                      <a:lnTo>
                        <a:pt x="1256" y="610"/>
                      </a:lnTo>
                      <a:lnTo>
                        <a:pt x="1263" y="615"/>
                      </a:lnTo>
                      <a:lnTo>
                        <a:pt x="1268" y="618"/>
                      </a:lnTo>
                      <a:lnTo>
                        <a:pt x="1261" y="618"/>
                      </a:lnTo>
                      <a:lnTo>
                        <a:pt x="1251" y="627"/>
                      </a:lnTo>
                      <a:lnTo>
                        <a:pt x="1259" y="634"/>
                      </a:lnTo>
                      <a:lnTo>
                        <a:pt x="1256" y="639"/>
                      </a:lnTo>
                      <a:lnTo>
                        <a:pt x="1247" y="634"/>
                      </a:lnTo>
                      <a:lnTo>
                        <a:pt x="1244" y="637"/>
                      </a:lnTo>
                      <a:lnTo>
                        <a:pt x="1242" y="637"/>
                      </a:lnTo>
                      <a:lnTo>
                        <a:pt x="1244" y="644"/>
                      </a:lnTo>
                      <a:lnTo>
                        <a:pt x="1235" y="637"/>
                      </a:lnTo>
                      <a:lnTo>
                        <a:pt x="1223" y="644"/>
                      </a:lnTo>
                      <a:lnTo>
                        <a:pt x="1230" y="637"/>
                      </a:lnTo>
                      <a:lnTo>
                        <a:pt x="1230" y="629"/>
                      </a:lnTo>
                      <a:lnTo>
                        <a:pt x="1223" y="622"/>
                      </a:lnTo>
                      <a:lnTo>
                        <a:pt x="1209" y="622"/>
                      </a:lnTo>
                      <a:lnTo>
                        <a:pt x="1218" y="615"/>
                      </a:lnTo>
                      <a:lnTo>
                        <a:pt x="1207" y="599"/>
                      </a:lnTo>
                      <a:lnTo>
                        <a:pt x="1209" y="594"/>
                      </a:lnTo>
                      <a:lnTo>
                        <a:pt x="1204" y="573"/>
                      </a:lnTo>
                      <a:lnTo>
                        <a:pt x="1207" y="549"/>
                      </a:lnTo>
                      <a:lnTo>
                        <a:pt x="1164" y="544"/>
                      </a:lnTo>
                      <a:lnTo>
                        <a:pt x="1159" y="556"/>
                      </a:lnTo>
                      <a:lnTo>
                        <a:pt x="1164" y="542"/>
                      </a:lnTo>
                      <a:lnTo>
                        <a:pt x="1154" y="535"/>
                      </a:lnTo>
                      <a:lnTo>
                        <a:pt x="1133" y="528"/>
                      </a:lnTo>
                      <a:lnTo>
                        <a:pt x="1124" y="516"/>
                      </a:lnTo>
                      <a:lnTo>
                        <a:pt x="1110" y="506"/>
                      </a:lnTo>
                      <a:lnTo>
                        <a:pt x="1084" y="494"/>
                      </a:lnTo>
                      <a:lnTo>
                        <a:pt x="1058" y="504"/>
                      </a:lnTo>
                      <a:lnTo>
                        <a:pt x="1065" y="497"/>
                      </a:lnTo>
                      <a:lnTo>
                        <a:pt x="1065" y="490"/>
                      </a:lnTo>
                      <a:lnTo>
                        <a:pt x="1053" y="457"/>
                      </a:lnTo>
                      <a:lnTo>
                        <a:pt x="1039" y="454"/>
                      </a:lnTo>
                      <a:lnTo>
                        <a:pt x="1039" y="452"/>
                      </a:lnTo>
                      <a:lnTo>
                        <a:pt x="1032" y="442"/>
                      </a:lnTo>
                      <a:lnTo>
                        <a:pt x="1032" y="407"/>
                      </a:lnTo>
                      <a:lnTo>
                        <a:pt x="1039" y="388"/>
                      </a:lnTo>
                      <a:lnTo>
                        <a:pt x="1034" y="381"/>
                      </a:lnTo>
                      <a:lnTo>
                        <a:pt x="1048" y="374"/>
                      </a:lnTo>
                      <a:lnTo>
                        <a:pt x="1050" y="369"/>
                      </a:lnTo>
                      <a:lnTo>
                        <a:pt x="1050" y="364"/>
                      </a:lnTo>
                      <a:lnTo>
                        <a:pt x="1053" y="364"/>
                      </a:lnTo>
                      <a:lnTo>
                        <a:pt x="1058" y="357"/>
                      </a:lnTo>
                      <a:lnTo>
                        <a:pt x="1062" y="360"/>
                      </a:lnTo>
                      <a:lnTo>
                        <a:pt x="1062" y="345"/>
                      </a:lnTo>
                      <a:lnTo>
                        <a:pt x="1072" y="345"/>
                      </a:lnTo>
                      <a:lnTo>
                        <a:pt x="1065" y="343"/>
                      </a:lnTo>
                      <a:lnTo>
                        <a:pt x="1065" y="336"/>
                      </a:lnTo>
                      <a:lnTo>
                        <a:pt x="1079" y="338"/>
                      </a:lnTo>
                      <a:lnTo>
                        <a:pt x="1091" y="331"/>
                      </a:lnTo>
                      <a:lnTo>
                        <a:pt x="1086" y="317"/>
                      </a:lnTo>
                      <a:lnTo>
                        <a:pt x="1074" y="310"/>
                      </a:lnTo>
                      <a:lnTo>
                        <a:pt x="1067" y="315"/>
                      </a:lnTo>
                      <a:lnTo>
                        <a:pt x="1069" y="310"/>
                      </a:lnTo>
                      <a:lnTo>
                        <a:pt x="1053" y="303"/>
                      </a:lnTo>
                      <a:lnTo>
                        <a:pt x="1050" y="307"/>
                      </a:lnTo>
                      <a:lnTo>
                        <a:pt x="1048" y="303"/>
                      </a:lnTo>
                      <a:lnTo>
                        <a:pt x="1050" y="300"/>
                      </a:lnTo>
                      <a:lnTo>
                        <a:pt x="1069" y="307"/>
                      </a:lnTo>
                      <a:lnTo>
                        <a:pt x="1076" y="307"/>
                      </a:lnTo>
                      <a:lnTo>
                        <a:pt x="1091" y="317"/>
                      </a:lnTo>
                      <a:lnTo>
                        <a:pt x="1098" y="310"/>
                      </a:lnTo>
                      <a:lnTo>
                        <a:pt x="1098" y="300"/>
                      </a:lnTo>
                      <a:lnTo>
                        <a:pt x="1100" y="300"/>
                      </a:lnTo>
                      <a:lnTo>
                        <a:pt x="1100" y="296"/>
                      </a:lnTo>
                      <a:lnTo>
                        <a:pt x="1112" y="300"/>
                      </a:lnTo>
                      <a:lnTo>
                        <a:pt x="1126" y="296"/>
                      </a:lnTo>
                      <a:lnTo>
                        <a:pt x="1143" y="260"/>
                      </a:lnTo>
                      <a:lnTo>
                        <a:pt x="1112" y="255"/>
                      </a:lnTo>
                      <a:lnTo>
                        <a:pt x="1095" y="239"/>
                      </a:lnTo>
                      <a:lnTo>
                        <a:pt x="1098" y="236"/>
                      </a:lnTo>
                      <a:lnTo>
                        <a:pt x="1117" y="244"/>
                      </a:lnTo>
                      <a:lnTo>
                        <a:pt x="1126" y="255"/>
                      </a:lnTo>
                      <a:lnTo>
                        <a:pt x="1138" y="255"/>
                      </a:lnTo>
                      <a:lnTo>
                        <a:pt x="1154" y="232"/>
                      </a:lnTo>
                      <a:lnTo>
                        <a:pt x="1154" y="225"/>
                      </a:lnTo>
                      <a:lnTo>
                        <a:pt x="1145" y="222"/>
                      </a:lnTo>
                      <a:lnTo>
                        <a:pt x="1147" y="215"/>
                      </a:lnTo>
                      <a:lnTo>
                        <a:pt x="1164" y="215"/>
                      </a:lnTo>
                      <a:lnTo>
                        <a:pt x="1166" y="225"/>
                      </a:lnTo>
                      <a:lnTo>
                        <a:pt x="1176" y="227"/>
                      </a:lnTo>
                      <a:lnTo>
                        <a:pt x="1176" y="220"/>
                      </a:lnTo>
                      <a:lnTo>
                        <a:pt x="1188" y="227"/>
                      </a:lnTo>
                      <a:lnTo>
                        <a:pt x="1181" y="215"/>
                      </a:lnTo>
                      <a:lnTo>
                        <a:pt x="1183" y="210"/>
                      </a:lnTo>
                      <a:lnTo>
                        <a:pt x="1192" y="220"/>
                      </a:lnTo>
                      <a:lnTo>
                        <a:pt x="1202" y="213"/>
                      </a:lnTo>
                      <a:lnTo>
                        <a:pt x="1221" y="191"/>
                      </a:lnTo>
                      <a:lnTo>
                        <a:pt x="1221" y="180"/>
                      </a:lnTo>
                      <a:lnTo>
                        <a:pt x="1209" y="165"/>
                      </a:lnTo>
                      <a:lnTo>
                        <a:pt x="1211" y="154"/>
                      </a:lnTo>
                      <a:lnTo>
                        <a:pt x="1207" y="156"/>
                      </a:lnTo>
                      <a:lnTo>
                        <a:pt x="1207" y="149"/>
                      </a:lnTo>
                      <a:lnTo>
                        <a:pt x="1202" y="144"/>
                      </a:lnTo>
                      <a:lnTo>
                        <a:pt x="1209" y="142"/>
                      </a:lnTo>
                      <a:lnTo>
                        <a:pt x="1211" y="146"/>
                      </a:lnTo>
                      <a:lnTo>
                        <a:pt x="1221" y="139"/>
                      </a:lnTo>
                      <a:lnTo>
                        <a:pt x="1221" y="130"/>
                      </a:lnTo>
                      <a:lnTo>
                        <a:pt x="1211" y="130"/>
                      </a:lnTo>
                      <a:lnTo>
                        <a:pt x="1221" y="120"/>
                      </a:lnTo>
                      <a:lnTo>
                        <a:pt x="1207" y="116"/>
                      </a:lnTo>
                      <a:lnTo>
                        <a:pt x="1202" y="106"/>
                      </a:lnTo>
                      <a:lnTo>
                        <a:pt x="1204" y="104"/>
                      </a:lnTo>
                      <a:lnTo>
                        <a:pt x="1202" y="97"/>
                      </a:lnTo>
                      <a:lnTo>
                        <a:pt x="1162" y="92"/>
                      </a:lnTo>
                      <a:lnTo>
                        <a:pt x="1162" y="111"/>
                      </a:lnTo>
                      <a:lnTo>
                        <a:pt x="1173" y="123"/>
                      </a:lnTo>
                      <a:lnTo>
                        <a:pt x="1166" y="130"/>
                      </a:lnTo>
                      <a:lnTo>
                        <a:pt x="1173" y="132"/>
                      </a:lnTo>
                      <a:lnTo>
                        <a:pt x="1159" y="137"/>
                      </a:lnTo>
                      <a:lnTo>
                        <a:pt x="1157" y="149"/>
                      </a:lnTo>
                      <a:lnTo>
                        <a:pt x="1147" y="172"/>
                      </a:lnTo>
                      <a:lnTo>
                        <a:pt x="1147" y="184"/>
                      </a:lnTo>
                      <a:lnTo>
                        <a:pt x="1136" y="189"/>
                      </a:lnTo>
                      <a:lnTo>
                        <a:pt x="1121" y="165"/>
                      </a:lnTo>
                      <a:lnTo>
                        <a:pt x="1124" y="146"/>
                      </a:lnTo>
                      <a:lnTo>
                        <a:pt x="1124" y="151"/>
                      </a:lnTo>
                      <a:lnTo>
                        <a:pt x="1128" y="151"/>
                      </a:lnTo>
                      <a:lnTo>
                        <a:pt x="1124" y="127"/>
                      </a:lnTo>
                      <a:lnTo>
                        <a:pt x="1112" y="113"/>
                      </a:lnTo>
                      <a:lnTo>
                        <a:pt x="1105" y="113"/>
                      </a:lnTo>
                      <a:lnTo>
                        <a:pt x="1100" y="123"/>
                      </a:lnTo>
                      <a:lnTo>
                        <a:pt x="1100" y="135"/>
                      </a:lnTo>
                      <a:lnTo>
                        <a:pt x="1093" y="151"/>
                      </a:lnTo>
                      <a:lnTo>
                        <a:pt x="1091" y="142"/>
                      </a:lnTo>
                      <a:lnTo>
                        <a:pt x="1093" y="130"/>
                      </a:lnTo>
                      <a:lnTo>
                        <a:pt x="1079" y="109"/>
                      </a:lnTo>
                      <a:lnTo>
                        <a:pt x="1086" y="111"/>
                      </a:lnTo>
                      <a:lnTo>
                        <a:pt x="1086" y="104"/>
                      </a:lnTo>
                      <a:lnTo>
                        <a:pt x="1060" y="97"/>
                      </a:lnTo>
                      <a:lnTo>
                        <a:pt x="1072" y="85"/>
                      </a:lnTo>
                      <a:lnTo>
                        <a:pt x="1065" y="75"/>
                      </a:lnTo>
                      <a:lnTo>
                        <a:pt x="1076" y="78"/>
                      </a:lnTo>
                      <a:lnTo>
                        <a:pt x="1058" y="49"/>
                      </a:lnTo>
                      <a:lnTo>
                        <a:pt x="1055" y="28"/>
                      </a:lnTo>
                      <a:lnTo>
                        <a:pt x="1048" y="19"/>
                      </a:lnTo>
                      <a:lnTo>
                        <a:pt x="1046" y="7"/>
                      </a:lnTo>
                      <a:lnTo>
                        <a:pt x="1036" y="11"/>
                      </a:lnTo>
                      <a:lnTo>
                        <a:pt x="1034" y="7"/>
                      </a:lnTo>
                      <a:lnTo>
                        <a:pt x="1036" y="2"/>
                      </a:lnTo>
                      <a:lnTo>
                        <a:pt x="1029"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 name="Freeform 714"/>
                <p:cNvSpPr>
                  <a:spLocks/>
                </p:cNvSpPr>
                <p:nvPr/>
              </p:nvSpPr>
              <p:spPr bwMode="black">
                <a:xfrm>
                  <a:off x="2720605" y="5583356"/>
                  <a:ext cx="18626" cy="4854"/>
                </a:xfrm>
                <a:custGeom>
                  <a:avLst/>
                  <a:gdLst>
                    <a:gd name="T0" fmla="*/ 12 w 12"/>
                    <a:gd name="T1" fmla="*/ 0 h 3"/>
                    <a:gd name="T2" fmla="*/ 3 w 12"/>
                    <a:gd name="T3" fmla="*/ 0 h 3"/>
                    <a:gd name="T4" fmla="*/ 0 w 12"/>
                    <a:gd name="T5" fmla="*/ 3 h 3"/>
                    <a:gd name="T6" fmla="*/ 3 w 12"/>
                    <a:gd name="T7" fmla="*/ 3 h 3"/>
                    <a:gd name="T8" fmla="*/ 12 w 12"/>
                    <a:gd name="T9" fmla="*/ 0 h 3"/>
                  </a:gdLst>
                  <a:ahLst/>
                  <a:cxnLst>
                    <a:cxn ang="0">
                      <a:pos x="T0" y="T1"/>
                    </a:cxn>
                    <a:cxn ang="0">
                      <a:pos x="T2" y="T3"/>
                    </a:cxn>
                    <a:cxn ang="0">
                      <a:pos x="T4" y="T5"/>
                    </a:cxn>
                    <a:cxn ang="0">
                      <a:pos x="T6" y="T7"/>
                    </a:cxn>
                    <a:cxn ang="0">
                      <a:pos x="T8" y="T9"/>
                    </a:cxn>
                  </a:cxnLst>
                  <a:rect l="0" t="0" r="r" b="b"/>
                  <a:pathLst>
                    <a:path w="12" h="3">
                      <a:moveTo>
                        <a:pt x="12" y="0"/>
                      </a:moveTo>
                      <a:lnTo>
                        <a:pt x="3" y="0"/>
                      </a:lnTo>
                      <a:lnTo>
                        <a:pt x="0" y="3"/>
                      </a:lnTo>
                      <a:lnTo>
                        <a:pt x="3" y="3"/>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 name="Freeform 715"/>
                <p:cNvSpPr>
                  <a:spLocks/>
                </p:cNvSpPr>
                <p:nvPr/>
              </p:nvSpPr>
              <p:spPr bwMode="black">
                <a:xfrm>
                  <a:off x="2720605" y="5583356"/>
                  <a:ext cx="18626" cy="4854"/>
                </a:xfrm>
                <a:custGeom>
                  <a:avLst/>
                  <a:gdLst>
                    <a:gd name="T0" fmla="*/ 12 w 12"/>
                    <a:gd name="T1" fmla="*/ 0 h 3"/>
                    <a:gd name="T2" fmla="*/ 3 w 12"/>
                    <a:gd name="T3" fmla="*/ 0 h 3"/>
                    <a:gd name="T4" fmla="*/ 0 w 12"/>
                    <a:gd name="T5" fmla="*/ 3 h 3"/>
                    <a:gd name="T6" fmla="*/ 3 w 12"/>
                    <a:gd name="T7" fmla="*/ 3 h 3"/>
                    <a:gd name="T8" fmla="*/ 12 w 12"/>
                    <a:gd name="T9" fmla="*/ 0 h 3"/>
                  </a:gdLst>
                  <a:ahLst/>
                  <a:cxnLst>
                    <a:cxn ang="0">
                      <a:pos x="T0" y="T1"/>
                    </a:cxn>
                    <a:cxn ang="0">
                      <a:pos x="T2" y="T3"/>
                    </a:cxn>
                    <a:cxn ang="0">
                      <a:pos x="T4" y="T5"/>
                    </a:cxn>
                    <a:cxn ang="0">
                      <a:pos x="T6" y="T7"/>
                    </a:cxn>
                    <a:cxn ang="0">
                      <a:pos x="T8" y="T9"/>
                    </a:cxn>
                  </a:cxnLst>
                  <a:rect l="0" t="0" r="r" b="b"/>
                  <a:pathLst>
                    <a:path w="12" h="3">
                      <a:moveTo>
                        <a:pt x="12" y="0"/>
                      </a:moveTo>
                      <a:lnTo>
                        <a:pt x="3" y="0"/>
                      </a:lnTo>
                      <a:lnTo>
                        <a:pt x="0" y="3"/>
                      </a:lnTo>
                      <a:lnTo>
                        <a:pt x="3" y="3"/>
                      </a:lnTo>
                      <a:lnTo>
                        <a:pt x="12"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 name="Freeform 716"/>
                <p:cNvSpPr>
                  <a:spLocks/>
                </p:cNvSpPr>
                <p:nvPr/>
              </p:nvSpPr>
              <p:spPr bwMode="black">
                <a:xfrm>
                  <a:off x="2632133" y="5504070"/>
                  <a:ext cx="77607" cy="90612"/>
                </a:xfrm>
                <a:custGeom>
                  <a:avLst/>
                  <a:gdLst>
                    <a:gd name="T0" fmla="*/ 0 w 50"/>
                    <a:gd name="T1" fmla="*/ 0 h 56"/>
                    <a:gd name="T2" fmla="*/ 0 w 50"/>
                    <a:gd name="T3" fmla="*/ 52 h 56"/>
                    <a:gd name="T4" fmla="*/ 8 w 50"/>
                    <a:gd name="T5" fmla="*/ 49 h 56"/>
                    <a:gd name="T6" fmla="*/ 31 w 50"/>
                    <a:gd name="T7" fmla="*/ 56 h 56"/>
                    <a:gd name="T8" fmla="*/ 43 w 50"/>
                    <a:gd name="T9" fmla="*/ 54 h 56"/>
                    <a:gd name="T10" fmla="*/ 50 w 50"/>
                    <a:gd name="T11" fmla="*/ 49 h 56"/>
                    <a:gd name="T12" fmla="*/ 36 w 50"/>
                    <a:gd name="T13" fmla="*/ 45 h 56"/>
                    <a:gd name="T14" fmla="*/ 10 w 50"/>
                    <a:gd name="T15" fmla="*/ 23 h 56"/>
                    <a:gd name="T16" fmla="*/ 0 w 50"/>
                    <a:gd name="T17" fmla="*/ 11 h 56"/>
                    <a:gd name="T18" fmla="*/ 8 w 50"/>
                    <a:gd name="T19" fmla="*/ 9 h 56"/>
                    <a:gd name="T20" fmla="*/ 0 w 50"/>
                    <a:gd name="T2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56">
                      <a:moveTo>
                        <a:pt x="0" y="0"/>
                      </a:moveTo>
                      <a:lnTo>
                        <a:pt x="0" y="52"/>
                      </a:lnTo>
                      <a:lnTo>
                        <a:pt x="8" y="49"/>
                      </a:lnTo>
                      <a:lnTo>
                        <a:pt x="31" y="56"/>
                      </a:lnTo>
                      <a:lnTo>
                        <a:pt x="43" y="54"/>
                      </a:lnTo>
                      <a:lnTo>
                        <a:pt x="50" y="49"/>
                      </a:lnTo>
                      <a:lnTo>
                        <a:pt x="36" y="45"/>
                      </a:lnTo>
                      <a:lnTo>
                        <a:pt x="10" y="23"/>
                      </a:lnTo>
                      <a:lnTo>
                        <a:pt x="0" y="11"/>
                      </a:lnTo>
                      <a:lnTo>
                        <a:pt x="8" y="9"/>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 name="Freeform 717"/>
                <p:cNvSpPr>
                  <a:spLocks/>
                </p:cNvSpPr>
                <p:nvPr/>
              </p:nvSpPr>
              <p:spPr bwMode="black">
                <a:xfrm>
                  <a:off x="2632133" y="5504070"/>
                  <a:ext cx="77607" cy="90612"/>
                </a:xfrm>
                <a:custGeom>
                  <a:avLst/>
                  <a:gdLst>
                    <a:gd name="T0" fmla="*/ 0 w 50"/>
                    <a:gd name="T1" fmla="*/ 0 h 56"/>
                    <a:gd name="T2" fmla="*/ 0 w 50"/>
                    <a:gd name="T3" fmla="*/ 52 h 56"/>
                    <a:gd name="T4" fmla="*/ 8 w 50"/>
                    <a:gd name="T5" fmla="*/ 49 h 56"/>
                    <a:gd name="T6" fmla="*/ 31 w 50"/>
                    <a:gd name="T7" fmla="*/ 56 h 56"/>
                    <a:gd name="T8" fmla="*/ 43 w 50"/>
                    <a:gd name="T9" fmla="*/ 54 h 56"/>
                    <a:gd name="T10" fmla="*/ 50 w 50"/>
                    <a:gd name="T11" fmla="*/ 49 h 56"/>
                    <a:gd name="T12" fmla="*/ 36 w 50"/>
                    <a:gd name="T13" fmla="*/ 45 h 56"/>
                    <a:gd name="T14" fmla="*/ 10 w 50"/>
                    <a:gd name="T15" fmla="*/ 23 h 56"/>
                    <a:gd name="T16" fmla="*/ 0 w 50"/>
                    <a:gd name="T17" fmla="*/ 11 h 56"/>
                    <a:gd name="T18" fmla="*/ 8 w 50"/>
                    <a:gd name="T19" fmla="*/ 9 h 56"/>
                    <a:gd name="T20" fmla="*/ 0 w 50"/>
                    <a:gd name="T2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56">
                      <a:moveTo>
                        <a:pt x="0" y="0"/>
                      </a:moveTo>
                      <a:lnTo>
                        <a:pt x="0" y="52"/>
                      </a:lnTo>
                      <a:lnTo>
                        <a:pt x="8" y="49"/>
                      </a:lnTo>
                      <a:lnTo>
                        <a:pt x="31" y="56"/>
                      </a:lnTo>
                      <a:lnTo>
                        <a:pt x="43" y="54"/>
                      </a:lnTo>
                      <a:lnTo>
                        <a:pt x="50" y="49"/>
                      </a:lnTo>
                      <a:lnTo>
                        <a:pt x="36" y="45"/>
                      </a:lnTo>
                      <a:lnTo>
                        <a:pt x="10" y="23"/>
                      </a:lnTo>
                      <a:lnTo>
                        <a:pt x="0" y="11"/>
                      </a:lnTo>
                      <a:lnTo>
                        <a:pt x="8" y="9"/>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 name="Freeform 718"/>
                <p:cNvSpPr>
                  <a:spLocks/>
                </p:cNvSpPr>
                <p:nvPr/>
              </p:nvSpPr>
              <p:spPr bwMode="black">
                <a:xfrm>
                  <a:off x="2570047" y="5495980"/>
                  <a:ext cx="62086" cy="95467"/>
                </a:xfrm>
                <a:custGeom>
                  <a:avLst/>
                  <a:gdLst>
                    <a:gd name="T0" fmla="*/ 29 w 40"/>
                    <a:gd name="T1" fmla="*/ 0 h 59"/>
                    <a:gd name="T2" fmla="*/ 24 w 40"/>
                    <a:gd name="T3" fmla="*/ 5 h 59"/>
                    <a:gd name="T4" fmla="*/ 14 w 40"/>
                    <a:gd name="T5" fmla="*/ 7 h 59"/>
                    <a:gd name="T6" fmla="*/ 19 w 40"/>
                    <a:gd name="T7" fmla="*/ 9 h 59"/>
                    <a:gd name="T8" fmla="*/ 14 w 40"/>
                    <a:gd name="T9" fmla="*/ 12 h 59"/>
                    <a:gd name="T10" fmla="*/ 14 w 40"/>
                    <a:gd name="T11" fmla="*/ 19 h 59"/>
                    <a:gd name="T12" fmla="*/ 31 w 40"/>
                    <a:gd name="T13" fmla="*/ 21 h 59"/>
                    <a:gd name="T14" fmla="*/ 19 w 40"/>
                    <a:gd name="T15" fmla="*/ 31 h 59"/>
                    <a:gd name="T16" fmla="*/ 19 w 40"/>
                    <a:gd name="T17" fmla="*/ 40 h 59"/>
                    <a:gd name="T18" fmla="*/ 29 w 40"/>
                    <a:gd name="T19" fmla="*/ 45 h 59"/>
                    <a:gd name="T20" fmla="*/ 19 w 40"/>
                    <a:gd name="T21" fmla="*/ 40 h 59"/>
                    <a:gd name="T22" fmla="*/ 17 w 40"/>
                    <a:gd name="T23" fmla="*/ 43 h 59"/>
                    <a:gd name="T24" fmla="*/ 19 w 40"/>
                    <a:gd name="T25" fmla="*/ 45 h 59"/>
                    <a:gd name="T26" fmla="*/ 17 w 40"/>
                    <a:gd name="T27" fmla="*/ 47 h 59"/>
                    <a:gd name="T28" fmla="*/ 7 w 40"/>
                    <a:gd name="T29" fmla="*/ 38 h 59"/>
                    <a:gd name="T30" fmla="*/ 10 w 40"/>
                    <a:gd name="T31" fmla="*/ 45 h 59"/>
                    <a:gd name="T32" fmla="*/ 0 w 40"/>
                    <a:gd name="T33" fmla="*/ 47 h 59"/>
                    <a:gd name="T34" fmla="*/ 3 w 40"/>
                    <a:gd name="T35" fmla="*/ 52 h 59"/>
                    <a:gd name="T36" fmla="*/ 10 w 40"/>
                    <a:gd name="T37" fmla="*/ 52 h 59"/>
                    <a:gd name="T38" fmla="*/ 7 w 40"/>
                    <a:gd name="T39" fmla="*/ 54 h 59"/>
                    <a:gd name="T40" fmla="*/ 33 w 40"/>
                    <a:gd name="T41" fmla="*/ 59 h 59"/>
                    <a:gd name="T42" fmla="*/ 40 w 40"/>
                    <a:gd name="T43" fmla="*/ 57 h 59"/>
                    <a:gd name="T44" fmla="*/ 40 w 40"/>
                    <a:gd name="T45" fmla="*/ 5 h 59"/>
                    <a:gd name="T46" fmla="*/ 31 w 40"/>
                    <a:gd name="T47" fmla="*/ 2 h 59"/>
                    <a:gd name="T48" fmla="*/ 29 w 40"/>
                    <a:gd name="T49"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0" h="59">
                      <a:moveTo>
                        <a:pt x="29" y="0"/>
                      </a:moveTo>
                      <a:lnTo>
                        <a:pt x="24" y="5"/>
                      </a:lnTo>
                      <a:lnTo>
                        <a:pt x="14" y="7"/>
                      </a:lnTo>
                      <a:lnTo>
                        <a:pt x="19" y="9"/>
                      </a:lnTo>
                      <a:lnTo>
                        <a:pt x="14" y="12"/>
                      </a:lnTo>
                      <a:lnTo>
                        <a:pt x="14" y="19"/>
                      </a:lnTo>
                      <a:lnTo>
                        <a:pt x="31" y="21"/>
                      </a:lnTo>
                      <a:lnTo>
                        <a:pt x="19" y="31"/>
                      </a:lnTo>
                      <a:lnTo>
                        <a:pt x="19" y="40"/>
                      </a:lnTo>
                      <a:lnTo>
                        <a:pt x="29" y="45"/>
                      </a:lnTo>
                      <a:lnTo>
                        <a:pt x="19" y="40"/>
                      </a:lnTo>
                      <a:lnTo>
                        <a:pt x="17" y="43"/>
                      </a:lnTo>
                      <a:lnTo>
                        <a:pt x="19" y="45"/>
                      </a:lnTo>
                      <a:lnTo>
                        <a:pt x="17" y="47"/>
                      </a:lnTo>
                      <a:lnTo>
                        <a:pt x="7" y="38"/>
                      </a:lnTo>
                      <a:lnTo>
                        <a:pt x="10" y="45"/>
                      </a:lnTo>
                      <a:lnTo>
                        <a:pt x="0" y="47"/>
                      </a:lnTo>
                      <a:lnTo>
                        <a:pt x="3" y="52"/>
                      </a:lnTo>
                      <a:lnTo>
                        <a:pt x="10" y="52"/>
                      </a:lnTo>
                      <a:lnTo>
                        <a:pt x="7" y="54"/>
                      </a:lnTo>
                      <a:lnTo>
                        <a:pt x="33" y="59"/>
                      </a:lnTo>
                      <a:lnTo>
                        <a:pt x="40" y="57"/>
                      </a:lnTo>
                      <a:lnTo>
                        <a:pt x="40" y="5"/>
                      </a:lnTo>
                      <a:lnTo>
                        <a:pt x="31" y="2"/>
                      </a:lnTo>
                      <a:lnTo>
                        <a:pt x="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 name="Freeform 719"/>
                <p:cNvSpPr>
                  <a:spLocks/>
                </p:cNvSpPr>
                <p:nvPr/>
              </p:nvSpPr>
              <p:spPr bwMode="black">
                <a:xfrm>
                  <a:off x="2570047" y="5495980"/>
                  <a:ext cx="62086" cy="95467"/>
                </a:xfrm>
                <a:custGeom>
                  <a:avLst/>
                  <a:gdLst>
                    <a:gd name="T0" fmla="*/ 29 w 40"/>
                    <a:gd name="T1" fmla="*/ 0 h 59"/>
                    <a:gd name="T2" fmla="*/ 24 w 40"/>
                    <a:gd name="T3" fmla="*/ 5 h 59"/>
                    <a:gd name="T4" fmla="*/ 14 w 40"/>
                    <a:gd name="T5" fmla="*/ 7 h 59"/>
                    <a:gd name="T6" fmla="*/ 19 w 40"/>
                    <a:gd name="T7" fmla="*/ 9 h 59"/>
                    <a:gd name="T8" fmla="*/ 14 w 40"/>
                    <a:gd name="T9" fmla="*/ 12 h 59"/>
                    <a:gd name="T10" fmla="*/ 14 w 40"/>
                    <a:gd name="T11" fmla="*/ 19 h 59"/>
                    <a:gd name="T12" fmla="*/ 31 w 40"/>
                    <a:gd name="T13" fmla="*/ 21 h 59"/>
                    <a:gd name="T14" fmla="*/ 19 w 40"/>
                    <a:gd name="T15" fmla="*/ 31 h 59"/>
                    <a:gd name="T16" fmla="*/ 19 w 40"/>
                    <a:gd name="T17" fmla="*/ 40 h 59"/>
                    <a:gd name="T18" fmla="*/ 29 w 40"/>
                    <a:gd name="T19" fmla="*/ 45 h 59"/>
                    <a:gd name="T20" fmla="*/ 19 w 40"/>
                    <a:gd name="T21" fmla="*/ 40 h 59"/>
                    <a:gd name="T22" fmla="*/ 17 w 40"/>
                    <a:gd name="T23" fmla="*/ 43 h 59"/>
                    <a:gd name="T24" fmla="*/ 19 w 40"/>
                    <a:gd name="T25" fmla="*/ 45 h 59"/>
                    <a:gd name="T26" fmla="*/ 17 w 40"/>
                    <a:gd name="T27" fmla="*/ 47 h 59"/>
                    <a:gd name="T28" fmla="*/ 7 w 40"/>
                    <a:gd name="T29" fmla="*/ 38 h 59"/>
                    <a:gd name="T30" fmla="*/ 10 w 40"/>
                    <a:gd name="T31" fmla="*/ 45 h 59"/>
                    <a:gd name="T32" fmla="*/ 0 w 40"/>
                    <a:gd name="T33" fmla="*/ 47 h 59"/>
                    <a:gd name="T34" fmla="*/ 3 w 40"/>
                    <a:gd name="T35" fmla="*/ 52 h 59"/>
                    <a:gd name="T36" fmla="*/ 10 w 40"/>
                    <a:gd name="T37" fmla="*/ 52 h 59"/>
                    <a:gd name="T38" fmla="*/ 7 w 40"/>
                    <a:gd name="T39" fmla="*/ 54 h 59"/>
                    <a:gd name="T40" fmla="*/ 33 w 40"/>
                    <a:gd name="T41" fmla="*/ 59 h 59"/>
                    <a:gd name="T42" fmla="*/ 40 w 40"/>
                    <a:gd name="T43" fmla="*/ 57 h 59"/>
                    <a:gd name="T44" fmla="*/ 40 w 40"/>
                    <a:gd name="T45" fmla="*/ 5 h 59"/>
                    <a:gd name="T46" fmla="*/ 31 w 40"/>
                    <a:gd name="T47" fmla="*/ 2 h 59"/>
                    <a:gd name="T48" fmla="*/ 29 w 40"/>
                    <a:gd name="T49"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0" h="59">
                      <a:moveTo>
                        <a:pt x="29" y="0"/>
                      </a:moveTo>
                      <a:lnTo>
                        <a:pt x="24" y="5"/>
                      </a:lnTo>
                      <a:lnTo>
                        <a:pt x="14" y="7"/>
                      </a:lnTo>
                      <a:lnTo>
                        <a:pt x="19" y="9"/>
                      </a:lnTo>
                      <a:lnTo>
                        <a:pt x="14" y="12"/>
                      </a:lnTo>
                      <a:lnTo>
                        <a:pt x="14" y="19"/>
                      </a:lnTo>
                      <a:lnTo>
                        <a:pt x="31" y="21"/>
                      </a:lnTo>
                      <a:lnTo>
                        <a:pt x="19" y="31"/>
                      </a:lnTo>
                      <a:lnTo>
                        <a:pt x="19" y="40"/>
                      </a:lnTo>
                      <a:lnTo>
                        <a:pt x="29" y="45"/>
                      </a:lnTo>
                      <a:lnTo>
                        <a:pt x="19" y="40"/>
                      </a:lnTo>
                      <a:lnTo>
                        <a:pt x="17" y="43"/>
                      </a:lnTo>
                      <a:lnTo>
                        <a:pt x="19" y="45"/>
                      </a:lnTo>
                      <a:lnTo>
                        <a:pt x="17" y="47"/>
                      </a:lnTo>
                      <a:lnTo>
                        <a:pt x="7" y="38"/>
                      </a:lnTo>
                      <a:lnTo>
                        <a:pt x="10" y="45"/>
                      </a:lnTo>
                      <a:lnTo>
                        <a:pt x="0" y="47"/>
                      </a:lnTo>
                      <a:lnTo>
                        <a:pt x="3" y="52"/>
                      </a:lnTo>
                      <a:lnTo>
                        <a:pt x="10" y="52"/>
                      </a:lnTo>
                      <a:lnTo>
                        <a:pt x="7" y="54"/>
                      </a:lnTo>
                      <a:lnTo>
                        <a:pt x="33" y="59"/>
                      </a:lnTo>
                      <a:lnTo>
                        <a:pt x="40" y="57"/>
                      </a:lnTo>
                      <a:lnTo>
                        <a:pt x="40" y="5"/>
                      </a:lnTo>
                      <a:lnTo>
                        <a:pt x="31" y="2"/>
                      </a:lnTo>
                      <a:lnTo>
                        <a:pt x="29"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 name="Freeform 720"/>
                <p:cNvSpPr>
                  <a:spLocks/>
                </p:cNvSpPr>
                <p:nvPr/>
              </p:nvSpPr>
              <p:spPr bwMode="black">
                <a:xfrm>
                  <a:off x="2588672" y="5599537"/>
                  <a:ext cx="3104" cy="3236"/>
                </a:xfrm>
                <a:custGeom>
                  <a:avLst/>
                  <a:gdLst>
                    <a:gd name="T0" fmla="*/ 2 w 2"/>
                    <a:gd name="T1" fmla="*/ 0 h 2"/>
                    <a:gd name="T2" fmla="*/ 0 w 2"/>
                    <a:gd name="T3" fmla="*/ 0 h 2"/>
                    <a:gd name="T4" fmla="*/ 2 w 2"/>
                    <a:gd name="T5" fmla="*/ 2 h 2"/>
                    <a:gd name="T6" fmla="*/ 2 w 2"/>
                    <a:gd name="T7" fmla="*/ 0 h 2"/>
                  </a:gdLst>
                  <a:ahLst/>
                  <a:cxnLst>
                    <a:cxn ang="0">
                      <a:pos x="T0" y="T1"/>
                    </a:cxn>
                    <a:cxn ang="0">
                      <a:pos x="T2" y="T3"/>
                    </a:cxn>
                    <a:cxn ang="0">
                      <a:pos x="T4" y="T5"/>
                    </a:cxn>
                    <a:cxn ang="0">
                      <a:pos x="T6" y="T7"/>
                    </a:cxn>
                  </a:cxnLst>
                  <a:rect l="0" t="0" r="r" b="b"/>
                  <a:pathLst>
                    <a:path w="2" h="2">
                      <a:moveTo>
                        <a:pt x="2" y="0"/>
                      </a:moveTo>
                      <a:lnTo>
                        <a:pt x="0" y="0"/>
                      </a:lnTo>
                      <a:lnTo>
                        <a:pt x="2" y="2"/>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 name="Freeform 721"/>
                <p:cNvSpPr>
                  <a:spLocks/>
                </p:cNvSpPr>
                <p:nvPr/>
              </p:nvSpPr>
              <p:spPr bwMode="black">
                <a:xfrm>
                  <a:off x="2588672" y="5599537"/>
                  <a:ext cx="3104" cy="3236"/>
                </a:xfrm>
                <a:custGeom>
                  <a:avLst/>
                  <a:gdLst>
                    <a:gd name="T0" fmla="*/ 2 w 2"/>
                    <a:gd name="T1" fmla="*/ 0 h 2"/>
                    <a:gd name="T2" fmla="*/ 0 w 2"/>
                    <a:gd name="T3" fmla="*/ 0 h 2"/>
                    <a:gd name="T4" fmla="*/ 2 w 2"/>
                    <a:gd name="T5" fmla="*/ 2 h 2"/>
                    <a:gd name="T6" fmla="*/ 2 w 2"/>
                    <a:gd name="T7" fmla="*/ 0 h 2"/>
                  </a:gdLst>
                  <a:ahLst/>
                  <a:cxnLst>
                    <a:cxn ang="0">
                      <a:pos x="T0" y="T1"/>
                    </a:cxn>
                    <a:cxn ang="0">
                      <a:pos x="T2" y="T3"/>
                    </a:cxn>
                    <a:cxn ang="0">
                      <a:pos x="T4" y="T5"/>
                    </a:cxn>
                    <a:cxn ang="0">
                      <a:pos x="T6" y="T7"/>
                    </a:cxn>
                  </a:cxnLst>
                  <a:rect l="0" t="0" r="r" b="b"/>
                  <a:pathLst>
                    <a:path w="2" h="2">
                      <a:moveTo>
                        <a:pt x="2" y="0"/>
                      </a:moveTo>
                      <a:lnTo>
                        <a:pt x="0" y="0"/>
                      </a:lnTo>
                      <a:lnTo>
                        <a:pt x="2" y="2"/>
                      </a:lnTo>
                      <a:lnTo>
                        <a:pt x="2"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 name="Freeform 722"/>
                <p:cNvSpPr>
                  <a:spLocks/>
                </p:cNvSpPr>
                <p:nvPr/>
              </p:nvSpPr>
              <p:spPr bwMode="black">
                <a:xfrm>
                  <a:off x="2585568" y="5538050"/>
                  <a:ext cx="6209" cy="22653"/>
                </a:xfrm>
                <a:custGeom>
                  <a:avLst/>
                  <a:gdLst>
                    <a:gd name="T0" fmla="*/ 2 w 4"/>
                    <a:gd name="T1" fmla="*/ 0 h 14"/>
                    <a:gd name="T2" fmla="*/ 0 w 4"/>
                    <a:gd name="T3" fmla="*/ 12 h 14"/>
                    <a:gd name="T4" fmla="*/ 4 w 4"/>
                    <a:gd name="T5" fmla="*/ 14 h 14"/>
                    <a:gd name="T6" fmla="*/ 2 w 4"/>
                    <a:gd name="T7" fmla="*/ 12 h 14"/>
                    <a:gd name="T8" fmla="*/ 4 w 4"/>
                    <a:gd name="T9" fmla="*/ 12 h 14"/>
                    <a:gd name="T10" fmla="*/ 2 w 4"/>
                    <a:gd name="T11" fmla="*/ 0 h 14"/>
                  </a:gdLst>
                  <a:ahLst/>
                  <a:cxnLst>
                    <a:cxn ang="0">
                      <a:pos x="T0" y="T1"/>
                    </a:cxn>
                    <a:cxn ang="0">
                      <a:pos x="T2" y="T3"/>
                    </a:cxn>
                    <a:cxn ang="0">
                      <a:pos x="T4" y="T5"/>
                    </a:cxn>
                    <a:cxn ang="0">
                      <a:pos x="T6" y="T7"/>
                    </a:cxn>
                    <a:cxn ang="0">
                      <a:pos x="T8" y="T9"/>
                    </a:cxn>
                    <a:cxn ang="0">
                      <a:pos x="T10" y="T11"/>
                    </a:cxn>
                  </a:cxnLst>
                  <a:rect l="0" t="0" r="r" b="b"/>
                  <a:pathLst>
                    <a:path w="4" h="14">
                      <a:moveTo>
                        <a:pt x="2" y="0"/>
                      </a:moveTo>
                      <a:lnTo>
                        <a:pt x="0" y="12"/>
                      </a:lnTo>
                      <a:lnTo>
                        <a:pt x="4" y="14"/>
                      </a:lnTo>
                      <a:lnTo>
                        <a:pt x="2" y="12"/>
                      </a:lnTo>
                      <a:lnTo>
                        <a:pt x="4" y="12"/>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 name="Freeform 723"/>
                <p:cNvSpPr>
                  <a:spLocks/>
                </p:cNvSpPr>
                <p:nvPr/>
              </p:nvSpPr>
              <p:spPr bwMode="black">
                <a:xfrm>
                  <a:off x="2585568" y="5538050"/>
                  <a:ext cx="6209" cy="22653"/>
                </a:xfrm>
                <a:custGeom>
                  <a:avLst/>
                  <a:gdLst>
                    <a:gd name="T0" fmla="*/ 2 w 4"/>
                    <a:gd name="T1" fmla="*/ 0 h 14"/>
                    <a:gd name="T2" fmla="*/ 0 w 4"/>
                    <a:gd name="T3" fmla="*/ 12 h 14"/>
                    <a:gd name="T4" fmla="*/ 4 w 4"/>
                    <a:gd name="T5" fmla="*/ 14 h 14"/>
                    <a:gd name="T6" fmla="*/ 2 w 4"/>
                    <a:gd name="T7" fmla="*/ 12 h 14"/>
                    <a:gd name="T8" fmla="*/ 4 w 4"/>
                    <a:gd name="T9" fmla="*/ 12 h 14"/>
                    <a:gd name="T10" fmla="*/ 2 w 4"/>
                    <a:gd name="T11" fmla="*/ 0 h 14"/>
                  </a:gdLst>
                  <a:ahLst/>
                  <a:cxnLst>
                    <a:cxn ang="0">
                      <a:pos x="T0" y="T1"/>
                    </a:cxn>
                    <a:cxn ang="0">
                      <a:pos x="T2" y="T3"/>
                    </a:cxn>
                    <a:cxn ang="0">
                      <a:pos x="T4" y="T5"/>
                    </a:cxn>
                    <a:cxn ang="0">
                      <a:pos x="T6" y="T7"/>
                    </a:cxn>
                    <a:cxn ang="0">
                      <a:pos x="T8" y="T9"/>
                    </a:cxn>
                    <a:cxn ang="0">
                      <a:pos x="T10" y="T11"/>
                    </a:cxn>
                  </a:cxnLst>
                  <a:rect l="0" t="0" r="r" b="b"/>
                  <a:pathLst>
                    <a:path w="4" h="14">
                      <a:moveTo>
                        <a:pt x="2" y="0"/>
                      </a:moveTo>
                      <a:lnTo>
                        <a:pt x="0" y="12"/>
                      </a:lnTo>
                      <a:lnTo>
                        <a:pt x="4" y="14"/>
                      </a:lnTo>
                      <a:lnTo>
                        <a:pt x="2" y="12"/>
                      </a:lnTo>
                      <a:lnTo>
                        <a:pt x="4" y="12"/>
                      </a:lnTo>
                      <a:lnTo>
                        <a:pt x="2"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 name="Freeform 724"/>
                <p:cNvSpPr>
                  <a:spLocks/>
                </p:cNvSpPr>
                <p:nvPr/>
              </p:nvSpPr>
              <p:spPr bwMode="black">
                <a:xfrm>
                  <a:off x="2556077" y="5549376"/>
                  <a:ext cx="21730" cy="16181"/>
                </a:xfrm>
                <a:custGeom>
                  <a:avLst/>
                  <a:gdLst>
                    <a:gd name="T0" fmla="*/ 2 w 14"/>
                    <a:gd name="T1" fmla="*/ 0 h 10"/>
                    <a:gd name="T2" fmla="*/ 0 w 14"/>
                    <a:gd name="T3" fmla="*/ 0 h 10"/>
                    <a:gd name="T4" fmla="*/ 0 w 14"/>
                    <a:gd name="T5" fmla="*/ 7 h 10"/>
                    <a:gd name="T6" fmla="*/ 14 w 14"/>
                    <a:gd name="T7" fmla="*/ 10 h 10"/>
                    <a:gd name="T8" fmla="*/ 2 w 14"/>
                    <a:gd name="T9" fmla="*/ 0 h 10"/>
                  </a:gdLst>
                  <a:ahLst/>
                  <a:cxnLst>
                    <a:cxn ang="0">
                      <a:pos x="T0" y="T1"/>
                    </a:cxn>
                    <a:cxn ang="0">
                      <a:pos x="T2" y="T3"/>
                    </a:cxn>
                    <a:cxn ang="0">
                      <a:pos x="T4" y="T5"/>
                    </a:cxn>
                    <a:cxn ang="0">
                      <a:pos x="T6" y="T7"/>
                    </a:cxn>
                    <a:cxn ang="0">
                      <a:pos x="T8" y="T9"/>
                    </a:cxn>
                  </a:cxnLst>
                  <a:rect l="0" t="0" r="r" b="b"/>
                  <a:pathLst>
                    <a:path w="14" h="10">
                      <a:moveTo>
                        <a:pt x="2" y="0"/>
                      </a:moveTo>
                      <a:lnTo>
                        <a:pt x="0" y="0"/>
                      </a:lnTo>
                      <a:lnTo>
                        <a:pt x="0" y="7"/>
                      </a:lnTo>
                      <a:lnTo>
                        <a:pt x="14" y="10"/>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 name="Freeform 725"/>
                <p:cNvSpPr>
                  <a:spLocks/>
                </p:cNvSpPr>
                <p:nvPr/>
              </p:nvSpPr>
              <p:spPr bwMode="black">
                <a:xfrm>
                  <a:off x="2556077" y="5549376"/>
                  <a:ext cx="21730" cy="16181"/>
                </a:xfrm>
                <a:custGeom>
                  <a:avLst/>
                  <a:gdLst>
                    <a:gd name="T0" fmla="*/ 2 w 14"/>
                    <a:gd name="T1" fmla="*/ 0 h 10"/>
                    <a:gd name="T2" fmla="*/ 0 w 14"/>
                    <a:gd name="T3" fmla="*/ 0 h 10"/>
                    <a:gd name="T4" fmla="*/ 0 w 14"/>
                    <a:gd name="T5" fmla="*/ 7 h 10"/>
                    <a:gd name="T6" fmla="*/ 14 w 14"/>
                    <a:gd name="T7" fmla="*/ 10 h 10"/>
                    <a:gd name="T8" fmla="*/ 2 w 14"/>
                    <a:gd name="T9" fmla="*/ 0 h 10"/>
                  </a:gdLst>
                  <a:ahLst/>
                  <a:cxnLst>
                    <a:cxn ang="0">
                      <a:pos x="T0" y="T1"/>
                    </a:cxn>
                    <a:cxn ang="0">
                      <a:pos x="T2" y="T3"/>
                    </a:cxn>
                    <a:cxn ang="0">
                      <a:pos x="T4" y="T5"/>
                    </a:cxn>
                    <a:cxn ang="0">
                      <a:pos x="T6" y="T7"/>
                    </a:cxn>
                    <a:cxn ang="0">
                      <a:pos x="T8" y="T9"/>
                    </a:cxn>
                  </a:cxnLst>
                  <a:rect l="0" t="0" r="r" b="b"/>
                  <a:pathLst>
                    <a:path w="14" h="10">
                      <a:moveTo>
                        <a:pt x="2" y="0"/>
                      </a:moveTo>
                      <a:lnTo>
                        <a:pt x="0" y="0"/>
                      </a:lnTo>
                      <a:lnTo>
                        <a:pt x="0" y="7"/>
                      </a:lnTo>
                      <a:lnTo>
                        <a:pt x="14" y="10"/>
                      </a:lnTo>
                      <a:lnTo>
                        <a:pt x="2"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 name="Freeform 726"/>
                <p:cNvSpPr>
                  <a:spLocks/>
                </p:cNvSpPr>
                <p:nvPr/>
              </p:nvSpPr>
              <p:spPr bwMode="black">
                <a:xfrm>
                  <a:off x="2523482" y="5529960"/>
                  <a:ext cx="27939" cy="30743"/>
                </a:xfrm>
                <a:custGeom>
                  <a:avLst/>
                  <a:gdLst>
                    <a:gd name="T0" fmla="*/ 0 w 18"/>
                    <a:gd name="T1" fmla="*/ 0 h 19"/>
                    <a:gd name="T2" fmla="*/ 4 w 18"/>
                    <a:gd name="T3" fmla="*/ 14 h 19"/>
                    <a:gd name="T4" fmla="*/ 9 w 18"/>
                    <a:gd name="T5" fmla="*/ 19 h 19"/>
                    <a:gd name="T6" fmla="*/ 16 w 18"/>
                    <a:gd name="T7" fmla="*/ 17 h 19"/>
                    <a:gd name="T8" fmla="*/ 18 w 18"/>
                    <a:gd name="T9" fmla="*/ 12 h 19"/>
                    <a:gd name="T10" fmla="*/ 9 w 18"/>
                    <a:gd name="T11" fmla="*/ 3 h 19"/>
                    <a:gd name="T12" fmla="*/ 0 w 18"/>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18" h="19">
                      <a:moveTo>
                        <a:pt x="0" y="0"/>
                      </a:moveTo>
                      <a:lnTo>
                        <a:pt x="4" y="14"/>
                      </a:lnTo>
                      <a:lnTo>
                        <a:pt x="9" y="19"/>
                      </a:lnTo>
                      <a:lnTo>
                        <a:pt x="16" y="17"/>
                      </a:lnTo>
                      <a:lnTo>
                        <a:pt x="18" y="12"/>
                      </a:lnTo>
                      <a:lnTo>
                        <a:pt x="9" y="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 name="Freeform 727"/>
                <p:cNvSpPr>
                  <a:spLocks/>
                </p:cNvSpPr>
                <p:nvPr/>
              </p:nvSpPr>
              <p:spPr bwMode="black">
                <a:xfrm>
                  <a:off x="2523482" y="5529960"/>
                  <a:ext cx="27939" cy="30743"/>
                </a:xfrm>
                <a:custGeom>
                  <a:avLst/>
                  <a:gdLst>
                    <a:gd name="T0" fmla="*/ 0 w 18"/>
                    <a:gd name="T1" fmla="*/ 0 h 19"/>
                    <a:gd name="T2" fmla="*/ 4 w 18"/>
                    <a:gd name="T3" fmla="*/ 14 h 19"/>
                    <a:gd name="T4" fmla="*/ 9 w 18"/>
                    <a:gd name="T5" fmla="*/ 19 h 19"/>
                    <a:gd name="T6" fmla="*/ 16 w 18"/>
                    <a:gd name="T7" fmla="*/ 17 h 19"/>
                    <a:gd name="T8" fmla="*/ 18 w 18"/>
                    <a:gd name="T9" fmla="*/ 12 h 19"/>
                    <a:gd name="T10" fmla="*/ 9 w 18"/>
                    <a:gd name="T11" fmla="*/ 3 h 19"/>
                    <a:gd name="T12" fmla="*/ 0 w 18"/>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18" h="19">
                      <a:moveTo>
                        <a:pt x="0" y="0"/>
                      </a:moveTo>
                      <a:lnTo>
                        <a:pt x="4" y="14"/>
                      </a:lnTo>
                      <a:lnTo>
                        <a:pt x="9" y="19"/>
                      </a:lnTo>
                      <a:lnTo>
                        <a:pt x="16" y="17"/>
                      </a:lnTo>
                      <a:lnTo>
                        <a:pt x="18" y="12"/>
                      </a:lnTo>
                      <a:lnTo>
                        <a:pt x="9" y="3"/>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 name="Freeform 728"/>
                <p:cNvSpPr>
                  <a:spLocks/>
                </p:cNvSpPr>
                <p:nvPr/>
              </p:nvSpPr>
              <p:spPr bwMode="black">
                <a:xfrm>
                  <a:off x="2500200" y="5507306"/>
                  <a:ext cx="34147" cy="22653"/>
                </a:xfrm>
                <a:custGeom>
                  <a:avLst/>
                  <a:gdLst>
                    <a:gd name="T0" fmla="*/ 0 w 22"/>
                    <a:gd name="T1" fmla="*/ 0 h 14"/>
                    <a:gd name="T2" fmla="*/ 3 w 22"/>
                    <a:gd name="T3" fmla="*/ 5 h 14"/>
                    <a:gd name="T4" fmla="*/ 22 w 22"/>
                    <a:gd name="T5" fmla="*/ 14 h 14"/>
                    <a:gd name="T6" fmla="*/ 0 w 22"/>
                    <a:gd name="T7" fmla="*/ 0 h 14"/>
                  </a:gdLst>
                  <a:ahLst/>
                  <a:cxnLst>
                    <a:cxn ang="0">
                      <a:pos x="T0" y="T1"/>
                    </a:cxn>
                    <a:cxn ang="0">
                      <a:pos x="T2" y="T3"/>
                    </a:cxn>
                    <a:cxn ang="0">
                      <a:pos x="T4" y="T5"/>
                    </a:cxn>
                    <a:cxn ang="0">
                      <a:pos x="T6" y="T7"/>
                    </a:cxn>
                  </a:cxnLst>
                  <a:rect l="0" t="0" r="r" b="b"/>
                  <a:pathLst>
                    <a:path w="22" h="14">
                      <a:moveTo>
                        <a:pt x="0" y="0"/>
                      </a:moveTo>
                      <a:lnTo>
                        <a:pt x="3" y="5"/>
                      </a:lnTo>
                      <a:lnTo>
                        <a:pt x="22" y="1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 name="Freeform 729"/>
                <p:cNvSpPr>
                  <a:spLocks/>
                </p:cNvSpPr>
                <p:nvPr/>
              </p:nvSpPr>
              <p:spPr bwMode="black">
                <a:xfrm>
                  <a:off x="2500200" y="5507306"/>
                  <a:ext cx="34147" cy="22653"/>
                </a:xfrm>
                <a:custGeom>
                  <a:avLst/>
                  <a:gdLst>
                    <a:gd name="T0" fmla="*/ 0 w 22"/>
                    <a:gd name="T1" fmla="*/ 0 h 14"/>
                    <a:gd name="T2" fmla="*/ 3 w 22"/>
                    <a:gd name="T3" fmla="*/ 5 h 14"/>
                    <a:gd name="T4" fmla="*/ 22 w 22"/>
                    <a:gd name="T5" fmla="*/ 14 h 14"/>
                    <a:gd name="T6" fmla="*/ 0 w 22"/>
                    <a:gd name="T7" fmla="*/ 0 h 14"/>
                  </a:gdLst>
                  <a:ahLst/>
                  <a:cxnLst>
                    <a:cxn ang="0">
                      <a:pos x="T0" y="T1"/>
                    </a:cxn>
                    <a:cxn ang="0">
                      <a:pos x="T2" y="T3"/>
                    </a:cxn>
                    <a:cxn ang="0">
                      <a:pos x="T4" y="T5"/>
                    </a:cxn>
                    <a:cxn ang="0">
                      <a:pos x="T6" y="T7"/>
                    </a:cxn>
                  </a:cxnLst>
                  <a:rect l="0" t="0" r="r" b="b"/>
                  <a:pathLst>
                    <a:path w="22" h="14">
                      <a:moveTo>
                        <a:pt x="0" y="0"/>
                      </a:moveTo>
                      <a:lnTo>
                        <a:pt x="3" y="5"/>
                      </a:lnTo>
                      <a:lnTo>
                        <a:pt x="22" y="14"/>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 name="Freeform 730"/>
                <p:cNvSpPr>
                  <a:spLocks/>
                </p:cNvSpPr>
                <p:nvPr/>
              </p:nvSpPr>
              <p:spPr bwMode="black">
                <a:xfrm>
                  <a:off x="2515721" y="5495980"/>
                  <a:ext cx="3104" cy="8090"/>
                </a:xfrm>
                <a:custGeom>
                  <a:avLst/>
                  <a:gdLst>
                    <a:gd name="T0" fmla="*/ 2 w 2"/>
                    <a:gd name="T1" fmla="*/ 0 h 5"/>
                    <a:gd name="T2" fmla="*/ 0 w 2"/>
                    <a:gd name="T3" fmla="*/ 0 h 5"/>
                    <a:gd name="T4" fmla="*/ 0 w 2"/>
                    <a:gd name="T5" fmla="*/ 5 h 5"/>
                    <a:gd name="T6" fmla="*/ 2 w 2"/>
                    <a:gd name="T7" fmla="*/ 0 h 5"/>
                  </a:gdLst>
                  <a:ahLst/>
                  <a:cxnLst>
                    <a:cxn ang="0">
                      <a:pos x="T0" y="T1"/>
                    </a:cxn>
                    <a:cxn ang="0">
                      <a:pos x="T2" y="T3"/>
                    </a:cxn>
                    <a:cxn ang="0">
                      <a:pos x="T4" y="T5"/>
                    </a:cxn>
                    <a:cxn ang="0">
                      <a:pos x="T6" y="T7"/>
                    </a:cxn>
                  </a:cxnLst>
                  <a:rect l="0" t="0" r="r" b="b"/>
                  <a:pathLst>
                    <a:path w="2" h="5">
                      <a:moveTo>
                        <a:pt x="2" y="0"/>
                      </a:moveTo>
                      <a:lnTo>
                        <a:pt x="0" y="0"/>
                      </a:lnTo>
                      <a:lnTo>
                        <a:pt x="0" y="5"/>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 name="Freeform 731"/>
                <p:cNvSpPr>
                  <a:spLocks/>
                </p:cNvSpPr>
                <p:nvPr/>
              </p:nvSpPr>
              <p:spPr bwMode="black">
                <a:xfrm>
                  <a:off x="2515721" y="5495980"/>
                  <a:ext cx="3104" cy="8090"/>
                </a:xfrm>
                <a:custGeom>
                  <a:avLst/>
                  <a:gdLst>
                    <a:gd name="T0" fmla="*/ 2 w 2"/>
                    <a:gd name="T1" fmla="*/ 0 h 5"/>
                    <a:gd name="T2" fmla="*/ 0 w 2"/>
                    <a:gd name="T3" fmla="*/ 0 h 5"/>
                    <a:gd name="T4" fmla="*/ 0 w 2"/>
                    <a:gd name="T5" fmla="*/ 5 h 5"/>
                    <a:gd name="T6" fmla="*/ 2 w 2"/>
                    <a:gd name="T7" fmla="*/ 0 h 5"/>
                  </a:gdLst>
                  <a:ahLst/>
                  <a:cxnLst>
                    <a:cxn ang="0">
                      <a:pos x="T0" y="T1"/>
                    </a:cxn>
                    <a:cxn ang="0">
                      <a:pos x="T2" y="T3"/>
                    </a:cxn>
                    <a:cxn ang="0">
                      <a:pos x="T4" y="T5"/>
                    </a:cxn>
                    <a:cxn ang="0">
                      <a:pos x="T6" y="T7"/>
                    </a:cxn>
                  </a:cxnLst>
                  <a:rect l="0" t="0" r="r" b="b"/>
                  <a:pathLst>
                    <a:path w="2" h="5">
                      <a:moveTo>
                        <a:pt x="2" y="0"/>
                      </a:moveTo>
                      <a:lnTo>
                        <a:pt x="0" y="0"/>
                      </a:lnTo>
                      <a:lnTo>
                        <a:pt x="0" y="5"/>
                      </a:lnTo>
                      <a:lnTo>
                        <a:pt x="2"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 name="Freeform 732"/>
                <p:cNvSpPr>
                  <a:spLocks/>
                </p:cNvSpPr>
                <p:nvPr/>
              </p:nvSpPr>
              <p:spPr bwMode="black">
                <a:xfrm>
                  <a:off x="2599538" y="5591447"/>
                  <a:ext cx="18626" cy="3236"/>
                </a:xfrm>
                <a:custGeom>
                  <a:avLst/>
                  <a:gdLst>
                    <a:gd name="T0" fmla="*/ 0 w 12"/>
                    <a:gd name="T1" fmla="*/ 0 h 2"/>
                    <a:gd name="T2" fmla="*/ 3 w 12"/>
                    <a:gd name="T3" fmla="*/ 2 h 2"/>
                    <a:gd name="T4" fmla="*/ 12 w 12"/>
                    <a:gd name="T5" fmla="*/ 2 h 2"/>
                    <a:gd name="T6" fmla="*/ 0 w 12"/>
                    <a:gd name="T7" fmla="*/ 0 h 2"/>
                  </a:gdLst>
                  <a:ahLst/>
                  <a:cxnLst>
                    <a:cxn ang="0">
                      <a:pos x="T0" y="T1"/>
                    </a:cxn>
                    <a:cxn ang="0">
                      <a:pos x="T2" y="T3"/>
                    </a:cxn>
                    <a:cxn ang="0">
                      <a:pos x="T4" y="T5"/>
                    </a:cxn>
                    <a:cxn ang="0">
                      <a:pos x="T6" y="T7"/>
                    </a:cxn>
                  </a:cxnLst>
                  <a:rect l="0" t="0" r="r" b="b"/>
                  <a:pathLst>
                    <a:path w="12" h="2">
                      <a:moveTo>
                        <a:pt x="0" y="0"/>
                      </a:moveTo>
                      <a:lnTo>
                        <a:pt x="3" y="2"/>
                      </a:lnTo>
                      <a:lnTo>
                        <a:pt x="12" y="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 name="Freeform 733"/>
                <p:cNvSpPr>
                  <a:spLocks/>
                </p:cNvSpPr>
                <p:nvPr/>
              </p:nvSpPr>
              <p:spPr bwMode="black">
                <a:xfrm>
                  <a:off x="2599538" y="5591447"/>
                  <a:ext cx="18626" cy="3236"/>
                </a:xfrm>
                <a:custGeom>
                  <a:avLst/>
                  <a:gdLst>
                    <a:gd name="T0" fmla="*/ 0 w 12"/>
                    <a:gd name="T1" fmla="*/ 0 h 2"/>
                    <a:gd name="T2" fmla="*/ 3 w 12"/>
                    <a:gd name="T3" fmla="*/ 2 h 2"/>
                    <a:gd name="T4" fmla="*/ 12 w 12"/>
                    <a:gd name="T5" fmla="*/ 2 h 2"/>
                    <a:gd name="T6" fmla="*/ 0 w 12"/>
                    <a:gd name="T7" fmla="*/ 0 h 2"/>
                  </a:gdLst>
                  <a:ahLst/>
                  <a:cxnLst>
                    <a:cxn ang="0">
                      <a:pos x="T0" y="T1"/>
                    </a:cxn>
                    <a:cxn ang="0">
                      <a:pos x="T2" y="T3"/>
                    </a:cxn>
                    <a:cxn ang="0">
                      <a:pos x="T4" y="T5"/>
                    </a:cxn>
                    <a:cxn ang="0">
                      <a:pos x="T6" y="T7"/>
                    </a:cxn>
                  </a:cxnLst>
                  <a:rect l="0" t="0" r="r" b="b"/>
                  <a:pathLst>
                    <a:path w="12" h="2">
                      <a:moveTo>
                        <a:pt x="0" y="0"/>
                      </a:moveTo>
                      <a:lnTo>
                        <a:pt x="3" y="2"/>
                      </a:lnTo>
                      <a:lnTo>
                        <a:pt x="12" y="2"/>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 name="Freeform 734"/>
                <p:cNvSpPr>
                  <a:spLocks/>
                </p:cNvSpPr>
                <p:nvPr/>
              </p:nvSpPr>
              <p:spPr bwMode="black">
                <a:xfrm>
                  <a:off x="2604194" y="5591447"/>
                  <a:ext cx="43460" cy="30743"/>
                </a:xfrm>
                <a:custGeom>
                  <a:avLst/>
                  <a:gdLst>
                    <a:gd name="T0" fmla="*/ 21 w 28"/>
                    <a:gd name="T1" fmla="*/ 0 h 19"/>
                    <a:gd name="T2" fmla="*/ 0 w 28"/>
                    <a:gd name="T3" fmla="*/ 5 h 19"/>
                    <a:gd name="T4" fmla="*/ 7 w 28"/>
                    <a:gd name="T5" fmla="*/ 5 h 19"/>
                    <a:gd name="T6" fmla="*/ 4 w 28"/>
                    <a:gd name="T7" fmla="*/ 10 h 19"/>
                    <a:gd name="T8" fmla="*/ 7 w 28"/>
                    <a:gd name="T9" fmla="*/ 14 h 19"/>
                    <a:gd name="T10" fmla="*/ 11 w 28"/>
                    <a:gd name="T11" fmla="*/ 14 h 19"/>
                    <a:gd name="T12" fmla="*/ 9 w 28"/>
                    <a:gd name="T13" fmla="*/ 10 h 19"/>
                    <a:gd name="T14" fmla="*/ 11 w 28"/>
                    <a:gd name="T15" fmla="*/ 7 h 19"/>
                    <a:gd name="T16" fmla="*/ 28 w 28"/>
                    <a:gd name="T17" fmla="*/ 19 h 19"/>
                    <a:gd name="T18" fmla="*/ 26 w 28"/>
                    <a:gd name="T19" fmla="*/ 12 h 19"/>
                    <a:gd name="T20" fmla="*/ 18 w 28"/>
                    <a:gd name="T21" fmla="*/ 10 h 19"/>
                    <a:gd name="T22" fmla="*/ 26 w 28"/>
                    <a:gd name="T23" fmla="*/ 7 h 19"/>
                    <a:gd name="T24" fmla="*/ 14 w 28"/>
                    <a:gd name="T25" fmla="*/ 2 h 19"/>
                    <a:gd name="T26" fmla="*/ 23 w 28"/>
                    <a:gd name="T27" fmla="*/ 5 h 19"/>
                    <a:gd name="T28" fmla="*/ 21 w 28"/>
                    <a:gd name="T2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19">
                      <a:moveTo>
                        <a:pt x="21" y="0"/>
                      </a:moveTo>
                      <a:lnTo>
                        <a:pt x="0" y="5"/>
                      </a:lnTo>
                      <a:lnTo>
                        <a:pt x="7" y="5"/>
                      </a:lnTo>
                      <a:lnTo>
                        <a:pt x="4" y="10"/>
                      </a:lnTo>
                      <a:lnTo>
                        <a:pt x="7" y="14"/>
                      </a:lnTo>
                      <a:lnTo>
                        <a:pt x="11" y="14"/>
                      </a:lnTo>
                      <a:lnTo>
                        <a:pt x="9" y="10"/>
                      </a:lnTo>
                      <a:lnTo>
                        <a:pt x="11" y="7"/>
                      </a:lnTo>
                      <a:lnTo>
                        <a:pt x="28" y="19"/>
                      </a:lnTo>
                      <a:lnTo>
                        <a:pt x="26" y="12"/>
                      </a:lnTo>
                      <a:lnTo>
                        <a:pt x="18" y="10"/>
                      </a:lnTo>
                      <a:lnTo>
                        <a:pt x="26" y="7"/>
                      </a:lnTo>
                      <a:lnTo>
                        <a:pt x="14" y="2"/>
                      </a:lnTo>
                      <a:lnTo>
                        <a:pt x="23" y="5"/>
                      </a:lnTo>
                      <a:lnTo>
                        <a:pt x="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 name="Freeform 735"/>
                <p:cNvSpPr>
                  <a:spLocks/>
                </p:cNvSpPr>
                <p:nvPr/>
              </p:nvSpPr>
              <p:spPr bwMode="black">
                <a:xfrm>
                  <a:off x="2604194" y="5591447"/>
                  <a:ext cx="43460" cy="30743"/>
                </a:xfrm>
                <a:custGeom>
                  <a:avLst/>
                  <a:gdLst>
                    <a:gd name="T0" fmla="*/ 21 w 28"/>
                    <a:gd name="T1" fmla="*/ 0 h 19"/>
                    <a:gd name="T2" fmla="*/ 0 w 28"/>
                    <a:gd name="T3" fmla="*/ 5 h 19"/>
                    <a:gd name="T4" fmla="*/ 7 w 28"/>
                    <a:gd name="T5" fmla="*/ 5 h 19"/>
                    <a:gd name="T6" fmla="*/ 4 w 28"/>
                    <a:gd name="T7" fmla="*/ 10 h 19"/>
                    <a:gd name="T8" fmla="*/ 7 w 28"/>
                    <a:gd name="T9" fmla="*/ 14 h 19"/>
                    <a:gd name="T10" fmla="*/ 11 w 28"/>
                    <a:gd name="T11" fmla="*/ 14 h 19"/>
                    <a:gd name="T12" fmla="*/ 9 w 28"/>
                    <a:gd name="T13" fmla="*/ 10 h 19"/>
                    <a:gd name="T14" fmla="*/ 11 w 28"/>
                    <a:gd name="T15" fmla="*/ 7 h 19"/>
                    <a:gd name="T16" fmla="*/ 28 w 28"/>
                    <a:gd name="T17" fmla="*/ 19 h 19"/>
                    <a:gd name="T18" fmla="*/ 26 w 28"/>
                    <a:gd name="T19" fmla="*/ 12 h 19"/>
                    <a:gd name="T20" fmla="*/ 18 w 28"/>
                    <a:gd name="T21" fmla="*/ 10 h 19"/>
                    <a:gd name="T22" fmla="*/ 26 w 28"/>
                    <a:gd name="T23" fmla="*/ 7 h 19"/>
                    <a:gd name="T24" fmla="*/ 14 w 28"/>
                    <a:gd name="T25" fmla="*/ 2 h 19"/>
                    <a:gd name="T26" fmla="*/ 23 w 28"/>
                    <a:gd name="T27" fmla="*/ 5 h 19"/>
                    <a:gd name="T28" fmla="*/ 21 w 28"/>
                    <a:gd name="T2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19">
                      <a:moveTo>
                        <a:pt x="21" y="0"/>
                      </a:moveTo>
                      <a:lnTo>
                        <a:pt x="0" y="5"/>
                      </a:lnTo>
                      <a:lnTo>
                        <a:pt x="7" y="5"/>
                      </a:lnTo>
                      <a:lnTo>
                        <a:pt x="4" y="10"/>
                      </a:lnTo>
                      <a:lnTo>
                        <a:pt x="7" y="14"/>
                      </a:lnTo>
                      <a:lnTo>
                        <a:pt x="11" y="14"/>
                      </a:lnTo>
                      <a:lnTo>
                        <a:pt x="9" y="10"/>
                      </a:lnTo>
                      <a:lnTo>
                        <a:pt x="11" y="7"/>
                      </a:lnTo>
                      <a:lnTo>
                        <a:pt x="28" y="19"/>
                      </a:lnTo>
                      <a:lnTo>
                        <a:pt x="26" y="12"/>
                      </a:lnTo>
                      <a:lnTo>
                        <a:pt x="18" y="10"/>
                      </a:lnTo>
                      <a:lnTo>
                        <a:pt x="26" y="7"/>
                      </a:lnTo>
                      <a:lnTo>
                        <a:pt x="14" y="2"/>
                      </a:lnTo>
                      <a:lnTo>
                        <a:pt x="23" y="5"/>
                      </a:lnTo>
                      <a:lnTo>
                        <a:pt x="21"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 name="Freeform 736"/>
                <p:cNvSpPr>
                  <a:spLocks/>
                </p:cNvSpPr>
                <p:nvPr/>
              </p:nvSpPr>
              <p:spPr bwMode="black">
                <a:xfrm>
                  <a:off x="2644550" y="5591447"/>
                  <a:ext cx="21730" cy="11327"/>
                </a:xfrm>
                <a:custGeom>
                  <a:avLst/>
                  <a:gdLst>
                    <a:gd name="T0" fmla="*/ 14 w 14"/>
                    <a:gd name="T1" fmla="*/ 0 h 7"/>
                    <a:gd name="T2" fmla="*/ 0 w 14"/>
                    <a:gd name="T3" fmla="*/ 2 h 7"/>
                    <a:gd name="T4" fmla="*/ 0 w 14"/>
                    <a:gd name="T5" fmla="*/ 5 h 7"/>
                    <a:gd name="T6" fmla="*/ 7 w 14"/>
                    <a:gd name="T7" fmla="*/ 7 h 7"/>
                    <a:gd name="T8" fmla="*/ 14 w 14"/>
                    <a:gd name="T9" fmla="*/ 5 h 7"/>
                    <a:gd name="T10" fmla="*/ 14 w 14"/>
                    <a:gd name="T11" fmla="*/ 0 h 7"/>
                  </a:gdLst>
                  <a:ahLst/>
                  <a:cxnLst>
                    <a:cxn ang="0">
                      <a:pos x="T0" y="T1"/>
                    </a:cxn>
                    <a:cxn ang="0">
                      <a:pos x="T2" y="T3"/>
                    </a:cxn>
                    <a:cxn ang="0">
                      <a:pos x="T4" y="T5"/>
                    </a:cxn>
                    <a:cxn ang="0">
                      <a:pos x="T6" y="T7"/>
                    </a:cxn>
                    <a:cxn ang="0">
                      <a:pos x="T8" y="T9"/>
                    </a:cxn>
                    <a:cxn ang="0">
                      <a:pos x="T10" y="T11"/>
                    </a:cxn>
                  </a:cxnLst>
                  <a:rect l="0" t="0" r="r" b="b"/>
                  <a:pathLst>
                    <a:path w="14" h="7">
                      <a:moveTo>
                        <a:pt x="14" y="0"/>
                      </a:moveTo>
                      <a:lnTo>
                        <a:pt x="0" y="2"/>
                      </a:lnTo>
                      <a:lnTo>
                        <a:pt x="0" y="5"/>
                      </a:lnTo>
                      <a:lnTo>
                        <a:pt x="7" y="7"/>
                      </a:lnTo>
                      <a:lnTo>
                        <a:pt x="14" y="5"/>
                      </a:lnTo>
                      <a:lnTo>
                        <a:pt x="1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 name="Freeform 737"/>
                <p:cNvSpPr>
                  <a:spLocks/>
                </p:cNvSpPr>
                <p:nvPr/>
              </p:nvSpPr>
              <p:spPr bwMode="black">
                <a:xfrm>
                  <a:off x="2644550" y="5591447"/>
                  <a:ext cx="21730" cy="11327"/>
                </a:xfrm>
                <a:custGeom>
                  <a:avLst/>
                  <a:gdLst>
                    <a:gd name="T0" fmla="*/ 14 w 14"/>
                    <a:gd name="T1" fmla="*/ 0 h 7"/>
                    <a:gd name="T2" fmla="*/ 0 w 14"/>
                    <a:gd name="T3" fmla="*/ 2 h 7"/>
                    <a:gd name="T4" fmla="*/ 0 w 14"/>
                    <a:gd name="T5" fmla="*/ 5 h 7"/>
                    <a:gd name="T6" fmla="*/ 7 w 14"/>
                    <a:gd name="T7" fmla="*/ 7 h 7"/>
                    <a:gd name="T8" fmla="*/ 14 w 14"/>
                    <a:gd name="T9" fmla="*/ 5 h 7"/>
                    <a:gd name="T10" fmla="*/ 14 w 14"/>
                    <a:gd name="T11" fmla="*/ 0 h 7"/>
                  </a:gdLst>
                  <a:ahLst/>
                  <a:cxnLst>
                    <a:cxn ang="0">
                      <a:pos x="T0" y="T1"/>
                    </a:cxn>
                    <a:cxn ang="0">
                      <a:pos x="T2" y="T3"/>
                    </a:cxn>
                    <a:cxn ang="0">
                      <a:pos x="T4" y="T5"/>
                    </a:cxn>
                    <a:cxn ang="0">
                      <a:pos x="T6" y="T7"/>
                    </a:cxn>
                    <a:cxn ang="0">
                      <a:pos x="T8" y="T9"/>
                    </a:cxn>
                    <a:cxn ang="0">
                      <a:pos x="T10" y="T11"/>
                    </a:cxn>
                  </a:cxnLst>
                  <a:rect l="0" t="0" r="r" b="b"/>
                  <a:pathLst>
                    <a:path w="14" h="7">
                      <a:moveTo>
                        <a:pt x="14" y="0"/>
                      </a:moveTo>
                      <a:lnTo>
                        <a:pt x="0" y="2"/>
                      </a:lnTo>
                      <a:lnTo>
                        <a:pt x="0" y="5"/>
                      </a:lnTo>
                      <a:lnTo>
                        <a:pt x="7" y="7"/>
                      </a:lnTo>
                      <a:lnTo>
                        <a:pt x="14" y="5"/>
                      </a:lnTo>
                      <a:lnTo>
                        <a:pt x="1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 name="Freeform 836"/>
                <p:cNvSpPr>
                  <a:spLocks/>
                </p:cNvSpPr>
                <p:nvPr/>
              </p:nvSpPr>
              <p:spPr bwMode="black">
                <a:xfrm>
                  <a:off x="2523482" y="5479799"/>
                  <a:ext cx="46564" cy="55015"/>
                </a:xfrm>
                <a:custGeom>
                  <a:avLst/>
                  <a:gdLst>
                    <a:gd name="T0" fmla="*/ 11 w 30"/>
                    <a:gd name="T1" fmla="*/ 0 h 34"/>
                    <a:gd name="T2" fmla="*/ 9 w 30"/>
                    <a:gd name="T3" fmla="*/ 8 h 34"/>
                    <a:gd name="T4" fmla="*/ 7 w 30"/>
                    <a:gd name="T5" fmla="*/ 3 h 34"/>
                    <a:gd name="T6" fmla="*/ 0 w 30"/>
                    <a:gd name="T7" fmla="*/ 5 h 34"/>
                    <a:gd name="T8" fmla="*/ 0 w 30"/>
                    <a:gd name="T9" fmla="*/ 17 h 34"/>
                    <a:gd name="T10" fmla="*/ 4 w 30"/>
                    <a:gd name="T11" fmla="*/ 22 h 34"/>
                    <a:gd name="T12" fmla="*/ 9 w 30"/>
                    <a:gd name="T13" fmla="*/ 22 h 34"/>
                    <a:gd name="T14" fmla="*/ 11 w 30"/>
                    <a:gd name="T15" fmla="*/ 26 h 34"/>
                    <a:gd name="T16" fmla="*/ 7 w 30"/>
                    <a:gd name="T17" fmla="*/ 26 h 34"/>
                    <a:gd name="T18" fmla="*/ 14 w 30"/>
                    <a:gd name="T19" fmla="*/ 34 h 34"/>
                    <a:gd name="T20" fmla="*/ 16 w 30"/>
                    <a:gd name="T21" fmla="*/ 34 h 34"/>
                    <a:gd name="T22" fmla="*/ 16 w 30"/>
                    <a:gd name="T23" fmla="*/ 29 h 34"/>
                    <a:gd name="T24" fmla="*/ 30 w 30"/>
                    <a:gd name="T25" fmla="*/ 19 h 34"/>
                    <a:gd name="T26" fmla="*/ 28 w 30"/>
                    <a:gd name="T27" fmla="*/ 15 h 34"/>
                    <a:gd name="T28" fmla="*/ 21 w 30"/>
                    <a:gd name="T29" fmla="*/ 15 h 34"/>
                    <a:gd name="T30" fmla="*/ 16 w 30"/>
                    <a:gd name="T31" fmla="*/ 19 h 34"/>
                    <a:gd name="T32" fmla="*/ 9 w 30"/>
                    <a:gd name="T33" fmla="*/ 15 h 34"/>
                    <a:gd name="T34" fmla="*/ 14 w 30"/>
                    <a:gd name="T35" fmla="*/ 5 h 34"/>
                    <a:gd name="T36" fmla="*/ 11 w 30"/>
                    <a:gd name="T3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 h="34">
                      <a:moveTo>
                        <a:pt x="11" y="0"/>
                      </a:moveTo>
                      <a:lnTo>
                        <a:pt x="9" y="8"/>
                      </a:lnTo>
                      <a:lnTo>
                        <a:pt x="7" y="3"/>
                      </a:lnTo>
                      <a:lnTo>
                        <a:pt x="0" y="5"/>
                      </a:lnTo>
                      <a:lnTo>
                        <a:pt x="0" y="17"/>
                      </a:lnTo>
                      <a:lnTo>
                        <a:pt x="4" y="22"/>
                      </a:lnTo>
                      <a:lnTo>
                        <a:pt x="9" y="22"/>
                      </a:lnTo>
                      <a:lnTo>
                        <a:pt x="11" y="26"/>
                      </a:lnTo>
                      <a:lnTo>
                        <a:pt x="7" y="26"/>
                      </a:lnTo>
                      <a:lnTo>
                        <a:pt x="14" y="34"/>
                      </a:lnTo>
                      <a:lnTo>
                        <a:pt x="16" y="34"/>
                      </a:lnTo>
                      <a:lnTo>
                        <a:pt x="16" y="29"/>
                      </a:lnTo>
                      <a:lnTo>
                        <a:pt x="30" y="19"/>
                      </a:lnTo>
                      <a:lnTo>
                        <a:pt x="28" y="15"/>
                      </a:lnTo>
                      <a:lnTo>
                        <a:pt x="21" y="15"/>
                      </a:lnTo>
                      <a:lnTo>
                        <a:pt x="16" y="19"/>
                      </a:lnTo>
                      <a:lnTo>
                        <a:pt x="9" y="15"/>
                      </a:lnTo>
                      <a:lnTo>
                        <a:pt x="14" y="5"/>
                      </a:lnTo>
                      <a:lnTo>
                        <a:pt x="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7" name="Freeform 837"/>
                <p:cNvSpPr>
                  <a:spLocks/>
                </p:cNvSpPr>
                <p:nvPr/>
              </p:nvSpPr>
              <p:spPr bwMode="black">
                <a:xfrm>
                  <a:off x="2523482" y="5479799"/>
                  <a:ext cx="46564" cy="55015"/>
                </a:xfrm>
                <a:custGeom>
                  <a:avLst/>
                  <a:gdLst>
                    <a:gd name="T0" fmla="*/ 11 w 30"/>
                    <a:gd name="T1" fmla="*/ 0 h 34"/>
                    <a:gd name="T2" fmla="*/ 9 w 30"/>
                    <a:gd name="T3" fmla="*/ 8 h 34"/>
                    <a:gd name="T4" fmla="*/ 7 w 30"/>
                    <a:gd name="T5" fmla="*/ 3 h 34"/>
                    <a:gd name="T6" fmla="*/ 0 w 30"/>
                    <a:gd name="T7" fmla="*/ 5 h 34"/>
                    <a:gd name="T8" fmla="*/ 0 w 30"/>
                    <a:gd name="T9" fmla="*/ 17 h 34"/>
                    <a:gd name="T10" fmla="*/ 4 w 30"/>
                    <a:gd name="T11" fmla="*/ 22 h 34"/>
                    <a:gd name="T12" fmla="*/ 9 w 30"/>
                    <a:gd name="T13" fmla="*/ 22 h 34"/>
                    <a:gd name="T14" fmla="*/ 11 w 30"/>
                    <a:gd name="T15" fmla="*/ 26 h 34"/>
                    <a:gd name="T16" fmla="*/ 7 w 30"/>
                    <a:gd name="T17" fmla="*/ 26 h 34"/>
                    <a:gd name="T18" fmla="*/ 14 w 30"/>
                    <a:gd name="T19" fmla="*/ 34 h 34"/>
                    <a:gd name="T20" fmla="*/ 16 w 30"/>
                    <a:gd name="T21" fmla="*/ 34 h 34"/>
                    <a:gd name="T22" fmla="*/ 16 w 30"/>
                    <a:gd name="T23" fmla="*/ 29 h 34"/>
                    <a:gd name="T24" fmla="*/ 30 w 30"/>
                    <a:gd name="T25" fmla="*/ 19 h 34"/>
                    <a:gd name="T26" fmla="*/ 28 w 30"/>
                    <a:gd name="T27" fmla="*/ 15 h 34"/>
                    <a:gd name="T28" fmla="*/ 21 w 30"/>
                    <a:gd name="T29" fmla="*/ 15 h 34"/>
                    <a:gd name="T30" fmla="*/ 16 w 30"/>
                    <a:gd name="T31" fmla="*/ 19 h 34"/>
                    <a:gd name="T32" fmla="*/ 9 w 30"/>
                    <a:gd name="T33" fmla="*/ 15 h 34"/>
                    <a:gd name="T34" fmla="*/ 14 w 30"/>
                    <a:gd name="T35" fmla="*/ 5 h 34"/>
                    <a:gd name="T36" fmla="*/ 11 w 30"/>
                    <a:gd name="T3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 h="34">
                      <a:moveTo>
                        <a:pt x="11" y="0"/>
                      </a:moveTo>
                      <a:lnTo>
                        <a:pt x="9" y="8"/>
                      </a:lnTo>
                      <a:lnTo>
                        <a:pt x="7" y="3"/>
                      </a:lnTo>
                      <a:lnTo>
                        <a:pt x="0" y="5"/>
                      </a:lnTo>
                      <a:lnTo>
                        <a:pt x="0" y="17"/>
                      </a:lnTo>
                      <a:lnTo>
                        <a:pt x="4" y="22"/>
                      </a:lnTo>
                      <a:lnTo>
                        <a:pt x="9" y="22"/>
                      </a:lnTo>
                      <a:lnTo>
                        <a:pt x="11" y="26"/>
                      </a:lnTo>
                      <a:lnTo>
                        <a:pt x="7" y="26"/>
                      </a:lnTo>
                      <a:lnTo>
                        <a:pt x="14" y="34"/>
                      </a:lnTo>
                      <a:lnTo>
                        <a:pt x="16" y="34"/>
                      </a:lnTo>
                      <a:lnTo>
                        <a:pt x="16" y="29"/>
                      </a:lnTo>
                      <a:lnTo>
                        <a:pt x="30" y="19"/>
                      </a:lnTo>
                      <a:lnTo>
                        <a:pt x="28" y="15"/>
                      </a:lnTo>
                      <a:lnTo>
                        <a:pt x="21" y="15"/>
                      </a:lnTo>
                      <a:lnTo>
                        <a:pt x="16" y="19"/>
                      </a:lnTo>
                      <a:lnTo>
                        <a:pt x="9" y="15"/>
                      </a:lnTo>
                      <a:lnTo>
                        <a:pt x="14" y="5"/>
                      </a:lnTo>
                      <a:lnTo>
                        <a:pt x="11"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8" name="Freeform 838"/>
                <p:cNvSpPr>
                  <a:spLocks/>
                </p:cNvSpPr>
                <p:nvPr/>
              </p:nvSpPr>
              <p:spPr bwMode="black">
                <a:xfrm>
                  <a:off x="2515721" y="5457146"/>
                  <a:ext cx="7761" cy="11327"/>
                </a:xfrm>
                <a:custGeom>
                  <a:avLst/>
                  <a:gdLst>
                    <a:gd name="T0" fmla="*/ 0 w 5"/>
                    <a:gd name="T1" fmla="*/ 0 h 7"/>
                    <a:gd name="T2" fmla="*/ 5 w 5"/>
                    <a:gd name="T3" fmla="*/ 7 h 7"/>
                    <a:gd name="T4" fmla="*/ 2 w 5"/>
                    <a:gd name="T5" fmla="*/ 3 h 7"/>
                    <a:gd name="T6" fmla="*/ 0 w 5"/>
                    <a:gd name="T7" fmla="*/ 0 h 7"/>
                  </a:gdLst>
                  <a:ahLst/>
                  <a:cxnLst>
                    <a:cxn ang="0">
                      <a:pos x="T0" y="T1"/>
                    </a:cxn>
                    <a:cxn ang="0">
                      <a:pos x="T2" y="T3"/>
                    </a:cxn>
                    <a:cxn ang="0">
                      <a:pos x="T4" y="T5"/>
                    </a:cxn>
                    <a:cxn ang="0">
                      <a:pos x="T6" y="T7"/>
                    </a:cxn>
                  </a:cxnLst>
                  <a:rect l="0" t="0" r="r" b="b"/>
                  <a:pathLst>
                    <a:path w="5" h="7">
                      <a:moveTo>
                        <a:pt x="0" y="0"/>
                      </a:moveTo>
                      <a:lnTo>
                        <a:pt x="5" y="7"/>
                      </a:lnTo>
                      <a:lnTo>
                        <a:pt x="2" y="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9" name="Freeform 839"/>
                <p:cNvSpPr>
                  <a:spLocks/>
                </p:cNvSpPr>
                <p:nvPr/>
              </p:nvSpPr>
              <p:spPr bwMode="black">
                <a:xfrm>
                  <a:off x="2515721" y="5457146"/>
                  <a:ext cx="7761" cy="11327"/>
                </a:xfrm>
                <a:custGeom>
                  <a:avLst/>
                  <a:gdLst>
                    <a:gd name="T0" fmla="*/ 0 w 5"/>
                    <a:gd name="T1" fmla="*/ 0 h 7"/>
                    <a:gd name="T2" fmla="*/ 5 w 5"/>
                    <a:gd name="T3" fmla="*/ 7 h 7"/>
                    <a:gd name="T4" fmla="*/ 2 w 5"/>
                    <a:gd name="T5" fmla="*/ 3 h 7"/>
                    <a:gd name="T6" fmla="*/ 0 w 5"/>
                    <a:gd name="T7" fmla="*/ 0 h 7"/>
                  </a:gdLst>
                  <a:ahLst/>
                  <a:cxnLst>
                    <a:cxn ang="0">
                      <a:pos x="T0" y="T1"/>
                    </a:cxn>
                    <a:cxn ang="0">
                      <a:pos x="T2" y="T3"/>
                    </a:cxn>
                    <a:cxn ang="0">
                      <a:pos x="T4" y="T5"/>
                    </a:cxn>
                    <a:cxn ang="0">
                      <a:pos x="T6" y="T7"/>
                    </a:cxn>
                  </a:cxnLst>
                  <a:rect l="0" t="0" r="r" b="b"/>
                  <a:pathLst>
                    <a:path w="5" h="7">
                      <a:moveTo>
                        <a:pt x="0" y="0"/>
                      </a:moveTo>
                      <a:lnTo>
                        <a:pt x="5" y="7"/>
                      </a:lnTo>
                      <a:lnTo>
                        <a:pt x="2" y="3"/>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0" name="Freeform 840"/>
                <p:cNvSpPr>
                  <a:spLocks/>
                </p:cNvSpPr>
                <p:nvPr/>
              </p:nvSpPr>
              <p:spPr bwMode="black">
                <a:xfrm>
                  <a:off x="2511065" y="5465236"/>
                  <a:ext cx="4656" cy="8090"/>
                </a:xfrm>
                <a:custGeom>
                  <a:avLst/>
                  <a:gdLst>
                    <a:gd name="T0" fmla="*/ 0 w 3"/>
                    <a:gd name="T1" fmla="*/ 0 h 5"/>
                    <a:gd name="T2" fmla="*/ 0 w 3"/>
                    <a:gd name="T3" fmla="*/ 2 h 5"/>
                    <a:gd name="T4" fmla="*/ 3 w 3"/>
                    <a:gd name="T5" fmla="*/ 5 h 5"/>
                    <a:gd name="T6" fmla="*/ 0 w 3"/>
                    <a:gd name="T7" fmla="*/ 0 h 5"/>
                    <a:gd name="T8" fmla="*/ 0 w 3"/>
                    <a:gd name="T9" fmla="*/ 0 h 5"/>
                  </a:gdLst>
                  <a:ahLst/>
                  <a:cxnLst>
                    <a:cxn ang="0">
                      <a:pos x="T0" y="T1"/>
                    </a:cxn>
                    <a:cxn ang="0">
                      <a:pos x="T2" y="T3"/>
                    </a:cxn>
                    <a:cxn ang="0">
                      <a:pos x="T4" y="T5"/>
                    </a:cxn>
                    <a:cxn ang="0">
                      <a:pos x="T6" y="T7"/>
                    </a:cxn>
                    <a:cxn ang="0">
                      <a:pos x="T8" y="T9"/>
                    </a:cxn>
                  </a:cxnLst>
                  <a:rect l="0" t="0" r="r" b="b"/>
                  <a:pathLst>
                    <a:path w="3" h="5">
                      <a:moveTo>
                        <a:pt x="0" y="0"/>
                      </a:moveTo>
                      <a:lnTo>
                        <a:pt x="0" y="2"/>
                      </a:lnTo>
                      <a:lnTo>
                        <a:pt x="3" y="5"/>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1" name="Freeform 841"/>
                <p:cNvSpPr>
                  <a:spLocks/>
                </p:cNvSpPr>
                <p:nvPr/>
              </p:nvSpPr>
              <p:spPr bwMode="black">
                <a:xfrm>
                  <a:off x="2511065" y="5465236"/>
                  <a:ext cx="4656" cy="8090"/>
                </a:xfrm>
                <a:custGeom>
                  <a:avLst/>
                  <a:gdLst>
                    <a:gd name="T0" fmla="*/ 0 w 3"/>
                    <a:gd name="T1" fmla="*/ 0 h 5"/>
                    <a:gd name="T2" fmla="*/ 0 w 3"/>
                    <a:gd name="T3" fmla="*/ 2 h 5"/>
                    <a:gd name="T4" fmla="*/ 3 w 3"/>
                    <a:gd name="T5" fmla="*/ 5 h 5"/>
                    <a:gd name="T6" fmla="*/ 0 w 3"/>
                    <a:gd name="T7" fmla="*/ 0 h 5"/>
                    <a:gd name="T8" fmla="*/ 0 w 3"/>
                    <a:gd name="T9" fmla="*/ 0 h 5"/>
                  </a:gdLst>
                  <a:ahLst/>
                  <a:cxnLst>
                    <a:cxn ang="0">
                      <a:pos x="T0" y="T1"/>
                    </a:cxn>
                    <a:cxn ang="0">
                      <a:pos x="T2" y="T3"/>
                    </a:cxn>
                    <a:cxn ang="0">
                      <a:pos x="T4" y="T5"/>
                    </a:cxn>
                    <a:cxn ang="0">
                      <a:pos x="T6" y="T7"/>
                    </a:cxn>
                    <a:cxn ang="0">
                      <a:pos x="T8" y="T9"/>
                    </a:cxn>
                  </a:cxnLst>
                  <a:rect l="0" t="0" r="r" b="b"/>
                  <a:pathLst>
                    <a:path w="3" h="5">
                      <a:moveTo>
                        <a:pt x="0" y="0"/>
                      </a:moveTo>
                      <a:lnTo>
                        <a:pt x="0" y="2"/>
                      </a:lnTo>
                      <a:lnTo>
                        <a:pt x="3" y="5"/>
                      </a:lnTo>
                      <a:lnTo>
                        <a:pt x="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2" name="Freeform 842"/>
                <p:cNvSpPr>
                  <a:spLocks/>
                </p:cNvSpPr>
                <p:nvPr/>
              </p:nvSpPr>
              <p:spPr bwMode="black">
                <a:xfrm>
                  <a:off x="2493991" y="5445819"/>
                  <a:ext cx="6209" cy="11327"/>
                </a:xfrm>
                <a:custGeom>
                  <a:avLst/>
                  <a:gdLst>
                    <a:gd name="T0" fmla="*/ 4 w 4"/>
                    <a:gd name="T1" fmla="*/ 0 h 7"/>
                    <a:gd name="T2" fmla="*/ 0 w 4"/>
                    <a:gd name="T3" fmla="*/ 7 h 7"/>
                    <a:gd name="T4" fmla="*/ 4 w 4"/>
                    <a:gd name="T5" fmla="*/ 7 h 7"/>
                    <a:gd name="T6" fmla="*/ 4 w 4"/>
                    <a:gd name="T7" fmla="*/ 0 h 7"/>
                  </a:gdLst>
                  <a:ahLst/>
                  <a:cxnLst>
                    <a:cxn ang="0">
                      <a:pos x="T0" y="T1"/>
                    </a:cxn>
                    <a:cxn ang="0">
                      <a:pos x="T2" y="T3"/>
                    </a:cxn>
                    <a:cxn ang="0">
                      <a:pos x="T4" y="T5"/>
                    </a:cxn>
                    <a:cxn ang="0">
                      <a:pos x="T6" y="T7"/>
                    </a:cxn>
                  </a:cxnLst>
                  <a:rect l="0" t="0" r="r" b="b"/>
                  <a:pathLst>
                    <a:path w="4" h="7">
                      <a:moveTo>
                        <a:pt x="4" y="0"/>
                      </a:moveTo>
                      <a:lnTo>
                        <a:pt x="0" y="7"/>
                      </a:lnTo>
                      <a:lnTo>
                        <a:pt x="4" y="7"/>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3" name="Freeform 843"/>
                <p:cNvSpPr>
                  <a:spLocks/>
                </p:cNvSpPr>
                <p:nvPr/>
              </p:nvSpPr>
              <p:spPr bwMode="black">
                <a:xfrm>
                  <a:off x="2493991" y="5445819"/>
                  <a:ext cx="6209" cy="11327"/>
                </a:xfrm>
                <a:custGeom>
                  <a:avLst/>
                  <a:gdLst>
                    <a:gd name="T0" fmla="*/ 4 w 4"/>
                    <a:gd name="T1" fmla="*/ 0 h 7"/>
                    <a:gd name="T2" fmla="*/ 0 w 4"/>
                    <a:gd name="T3" fmla="*/ 7 h 7"/>
                    <a:gd name="T4" fmla="*/ 4 w 4"/>
                    <a:gd name="T5" fmla="*/ 7 h 7"/>
                    <a:gd name="T6" fmla="*/ 4 w 4"/>
                    <a:gd name="T7" fmla="*/ 0 h 7"/>
                  </a:gdLst>
                  <a:ahLst/>
                  <a:cxnLst>
                    <a:cxn ang="0">
                      <a:pos x="T0" y="T1"/>
                    </a:cxn>
                    <a:cxn ang="0">
                      <a:pos x="T2" y="T3"/>
                    </a:cxn>
                    <a:cxn ang="0">
                      <a:pos x="T4" y="T5"/>
                    </a:cxn>
                    <a:cxn ang="0">
                      <a:pos x="T6" y="T7"/>
                    </a:cxn>
                  </a:cxnLst>
                  <a:rect l="0" t="0" r="r" b="b"/>
                  <a:pathLst>
                    <a:path w="4" h="7">
                      <a:moveTo>
                        <a:pt x="4" y="0"/>
                      </a:moveTo>
                      <a:lnTo>
                        <a:pt x="0" y="7"/>
                      </a:lnTo>
                      <a:lnTo>
                        <a:pt x="4" y="7"/>
                      </a:lnTo>
                      <a:lnTo>
                        <a:pt x="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4" name="Freeform 844"/>
                <p:cNvSpPr>
                  <a:spLocks/>
                </p:cNvSpPr>
                <p:nvPr/>
              </p:nvSpPr>
              <p:spPr bwMode="black">
                <a:xfrm>
                  <a:off x="2497096" y="5426403"/>
                  <a:ext cx="7761" cy="19417"/>
                </a:xfrm>
                <a:custGeom>
                  <a:avLst/>
                  <a:gdLst>
                    <a:gd name="T0" fmla="*/ 0 w 5"/>
                    <a:gd name="T1" fmla="*/ 0 h 12"/>
                    <a:gd name="T2" fmla="*/ 2 w 5"/>
                    <a:gd name="T3" fmla="*/ 12 h 12"/>
                    <a:gd name="T4" fmla="*/ 5 w 5"/>
                    <a:gd name="T5" fmla="*/ 12 h 12"/>
                    <a:gd name="T6" fmla="*/ 5 w 5"/>
                    <a:gd name="T7" fmla="*/ 7 h 12"/>
                    <a:gd name="T8" fmla="*/ 0 w 5"/>
                    <a:gd name="T9" fmla="*/ 0 h 12"/>
                  </a:gdLst>
                  <a:ahLst/>
                  <a:cxnLst>
                    <a:cxn ang="0">
                      <a:pos x="T0" y="T1"/>
                    </a:cxn>
                    <a:cxn ang="0">
                      <a:pos x="T2" y="T3"/>
                    </a:cxn>
                    <a:cxn ang="0">
                      <a:pos x="T4" y="T5"/>
                    </a:cxn>
                    <a:cxn ang="0">
                      <a:pos x="T6" y="T7"/>
                    </a:cxn>
                    <a:cxn ang="0">
                      <a:pos x="T8" y="T9"/>
                    </a:cxn>
                  </a:cxnLst>
                  <a:rect l="0" t="0" r="r" b="b"/>
                  <a:pathLst>
                    <a:path w="5" h="12">
                      <a:moveTo>
                        <a:pt x="0" y="0"/>
                      </a:moveTo>
                      <a:lnTo>
                        <a:pt x="2" y="12"/>
                      </a:lnTo>
                      <a:lnTo>
                        <a:pt x="5" y="12"/>
                      </a:lnTo>
                      <a:lnTo>
                        <a:pt x="5" y="7"/>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5" name="Freeform 845"/>
                <p:cNvSpPr>
                  <a:spLocks/>
                </p:cNvSpPr>
                <p:nvPr/>
              </p:nvSpPr>
              <p:spPr bwMode="black">
                <a:xfrm>
                  <a:off x="2497096" y="5426403"/>
                  <a:ext cx="7761" cy="19417"/>
                </a:xfrm>
                <a:custGeom>
                  <a:avLst/>
                  <a:gdLst>
                    <a:gd name="T0" fmla="*/ 0 w 5"/>
                    <a:gd name="T1" fmla="*/ 0 h 12"/>
                    <a:gd name="T2" fmla="*/ 2 w 5"/>
                    <a:gd name="T3" fmla="*/ 12 h 12"/>
                    <a:gd name="T4" fmla="*/ 5 w 5"/>
                    <a:gd name="T5" fmla="*/ 12 h 12"/>
                    <a:gd name="T6" fmla="*/ 5 w 5"/>
                    <a:gd name="T7" fmla="*/ 7 h 12"/>
                    <a:gd name="T8" fmla="*/ 0 w 5"/>
                    <a:gd name="T9" fmla="*/ 0 h 12"/>
                  </a:gdLst>
                  <a:ahLst/>
                  <a:cxnLst>
                    <a:cxn ang="0">
                      <a:pos x="T0" y="T1"/>
                    </a:cxn>
                    <a:cxn ang="0">
                      <a:pos x="T2" y="T3"/>
                    </a:cxn>
                    <a:cxn ang="0">
                      <a:pos x="T4" y="T5"/>
                    </a:cxn>
                    <a:cxn ang="0">
                      <a:pos x="T6" y="T7"/>
                    </a:cxn>
                    <a:cxn ang="0">
                      <a:pos x="T8" y="T9"/>
                    </a:cxn>
                  </a:cxnLst>
                  <a:rect l="0" t="0" r="r" b="b"/>
                  <a:pathLst>
                    <a:path w="5" h="12">
                      <a:moveTo>
                        <a:pt x="0" y="0"/>
                      </a:moveTo>
                      <a:lnTo>
                        <a:pt x="2" y="12"/>
                      </a:lnTo>
                      <a:lnTo>
                        <a:pt x="5" y="12"/>
                      </a:lnTo>
                      <a:lnTo>
                        <a:pt x="5" y="7"/>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6" name="Freeform 846"/>
                <p:cNvSpPr>
                  <a:spLocks/>
                </p:cNvSpPr>
                <p:nvPr/>
              </p:nvSpPr>
              <p:spPr bwMode="black">
                <a:xfrm>
                  <a:off x="2500200" y="5419930"/>
                  <a:ext cx="10865" cy="14563"/>
                </a:xfrm>
                <a:custGeom>
                  <a:avLst/>
                  <a:gdLst>
                    <a:gd name="T0" fmla="*/ 0 w 7"/>
                    <a:gd name="T1" fmla="*/ 0 h 9"/>
                    <a:gd name="T2" fmla="*/ 3 w 7"/>
                    <a:gd name="T3" fmla="*/ 7 h 9"/>
                    <a:gd name="T4" fmla="*/ 7 w 7"/>
                    <a:gd name="T5" fmla="*/ 9 h 9"/>
                    <a:gd name="T6" fmla="*/ 5 w 7"/>
                    <a:gd name="T7" fmla="*/ 4 h 9"/>
                    <a:gd name="T8" fmla="*/ 0 w 7"/>
                    <a:gd name="T9" fmla="*/ 0 h 9"/>
                  </a:gdLst>
                  <a:ahLst/>
                  <a:cxnLst>
                    <a:cxn ang="0">
                      <a:pos x="T0" y="T1"/>
                    </a:cxn>
                    <a:cxn ang="0">
                      <a:pos x="T2" y="T3"/>
                    </a:cxn>
                    <a:cxn ang="0">
                      <a:pos x="T4" y="T5"/>
                    </a:cxn>
                    <a:cxn ang="0">
                      <a:pos x="T6" y="T7"/>
                    </a:cxn>
                    <a:cxn ang="0">
                      <a:pos x="T8" y="T9"/>
                    </a:cxn>
                  </a:cxnLst>
                  <a:rect l="0" t="0" r="r" b="b"/>
                  <a:pathLst>
                    <a:path w="7" h="9">
                      <a:moveTo>
                        <a:pt x="0" y="0"/>
                      </a:moveTo>
                      <a:lnTo>
                        <a:pt x="3" y="7"/>
                      </a:lnTo>
                      <a:lnTo>
                        <a:pt x="7" y="9"/>
                      </a:lnTo>
                      <a:lnTo>
                        <a:pt x="5" y="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7" name="Freeform 847"/>
                <p:cNvSpPr>
                  <a:spLocks/>
                </p:cNvSpPr>
                <p:nvPr/>
              </p:nvSpPr>
              <p:spPr bwMode="black">
                <a:xfrm>
                  <a:off x="2500200" y="5419930"/>
                  <a:ext cx="10865" cy="14563"/>
                </a:xfrm>
                <a:custGeom>
                  <a:avLst/>
                  <a:gdLst>
                    <a:gd name="T0" fmla="*/ 0 w 7"/>
                    <a:gd name="T1" fmla="*/ 0 h 9"/>
                    <a:gd name="T2" fmla="*/ 3 w 7"/>
                    <a:gd name="T3" fmla="*/ 7 h 9"/>
                    <a:gd name="T4" fmla="*/ 7 w 7"/>
                    <a:gd name="T5" fmla="*/ 9 h 9"/>
                    <a:gd name="T6" fmla="*/ 5 w 7"/>
                    <a:gd name="T7" fmla="*/ 4 h 9"/>
                    <a:gd name="T8" fmla="*/ 0 w 7"/>
                    <a:gd name="T9" fmla="*/ 0 h 9"/>
                  </a:gdLst>
                  <a:ahLst/>
                  <a:cxnLst>
                    <a:cxn ang="0">
                      <a:pos x="T0" y="T1"/>
                    </a:cxn>
                    <a:cxn ang="0">
                      <a:pos x="T2" y="T3"/>
                    </a:cxn>
                    <a:cxn ang="0">
                      <a:pos x="T4" y="T5"/>
                    </a:cxn>
                    <a:cxn ang="0">
                      <a:pos x="T6" y="T7"/>
                    </a:cxn>
                    <a:cxn ang="0">
                      <a:pos x="T8" y="T9"/>
                    </a:cxn>
                  </a:cxnLst>
                  <a:rect l="0" t="0" r="r" b="b"/>
                  <a:pathLst>
                    <a:path w="7" h="9">
                      <a:moveTo>
                        <a:pt x="0" y="0"/>
                      </a:moveTo>
                      <a:lnTo>
                        <a:pt x="3" y="7"/>
                      </a:lnTo>
                      <a:lnTo>
                        <a:pt x="7" y="9"/>
                      </a:lnTo>
                      <a:lnTo>
                        <a:pt x="5" y="4"/>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8" name="Freeform 848"/>
                <p:cNvSpPr>
                  <a:spLocks/>
                </p:cNvSpPr>
                <p:nvPr/>
              </p:nvSpPr>
              <p:spPr bwMode="black">
                <a:xfrm>
                  <a:off x="2481574" y="5415076"/>
                  <a:ext cx="15521" cy="8090"/>
                </a:xfrm>
                <a:custGeom>
                  <a:avLst/>
                  <a:gdLst>
                    <a:gd name="T0" fmla="*/ 10 w 10"/>
                    <a:gd name="T1" fmla="*/ 0 h 5"/>
                    <a:gd name="T2" fmla="*/ 0 w 10"/>
                    <a:gd name="T3" fmla="*/ 0 h 5"/>
                    <a:gd name="T4" fmla="*/ 8 w 10"/>
                    <a:gd name="T5" fmla="*/ 5 h 5"/>
                    <a:gd name="T6" fmla="*/ 10 w 10"/>
                    <a:gd name="T7" fmla="*/ 0 h 5"/>
                  </a:gdLst>
                  <a:ahLst/>
                  <a:cxnLst>
                    <a:cxn ang="0">
                      <a:pos x="T0" y="T1"/>
                    </a:cxn>
                    <a:cxn ang="0">
                      <a:pos x="T2" y="T3"/>
                    </a:cxn>
                    <a:cxn ang="0">
                      <a:pos x="T4" y="T5"/>
                    </a:cxn>
                    <a:cxn ang="0">
                      <a:pos x="T6" y="T7"/>
                    </a:cxn>
                  </a:cxnLst>
                  <a:rect l="0" t="0" r="r" b="b"/>
                  <a:pathLst>
                    <a:path w="10" h="5">
                      <a:moveTo>
                        <a:pt x="10" y="0"/>
                      </a:moveTo>
                      <a:lnTo>
                        <a:pt x="0" y="0"/>
                      </a:lnTo>
                      <a:lnTo>
                        <a:pt x="8" y="5"/>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9" name="Freeform 849"/>
                <p:cNvSpPr>
                  <a:spLocks/>
                </p:cNvSpPr>
                <p:nvPr/>
              </p:nvSpPr>
              <p:spPr bwMode="black">
                <a:xfrm>
                  <a:off x="2481574" y="5415076"/>
                  <a:ext cx="15521" cy="8090"/>
                </a:xfrm>
                <a:custGeom>
                  <a:avLst/>
                  <a:gdLst>
                    <a:gd name="T0" fmla="*/ 10 w 10"/>
                    <a:gd name="T1" fmla="*/ 0 h 5"/>
                    <a:gd name="T2" fmla="*/ 0 w 10"/>
                    <a:gd name="T3" fmla="*/ 0 h 5"/>
                    <a:gd name="T4" fmla="*/ 8 w 10"/>
                    <a:gd name="T5" fmla="*/ 5 h 5"/>
                    <a:gd name="T6" fmla="*/ 10 w 10"/>
                    <a:gd name="T7" fmla="*/ 0 h 5"/>
                  </a:gdLst>
                  <a:ahLst/>
                  <a:cxnLst>
                    <a:cxn ang="0">
                      <a:pos x="T0" y="T1"/>
                    </a:cxn>
                    <a:cxn ang="0">
                      <a:pos x="T2" y="T3"/>
                    </a:cxn>
                    <a:cxn ang="0">
                      <a:pos x="T4" y="T5"/>
                    </a:cxn>
                    <a:cxn ang="0">
                      <a:pos x="T6" y="T7"/>
                    </a:cxn>
                  </a:cxnLst>
                  <a:rect l="0" t="0" r="r" b="b"/>
                  <a:pathLst>
                    <a:path w="10" h="5">
                      <a:moveTo>
                        <a:pt x="10" y="0"/>
                      </a:moveTo>
                      <a:lnTo>
                        <a:pt x="0" y="0"/>
                      </a:lnTo>
                      <a:lnTo>
                        <a:pt x="8" y="5"/>
                      </a:lnTo>
                      <a:lnTo>
                        <a:pt x="1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0" name="Freeform 850"/>
                <p:cNvSpPr>
                  <a:spLocks/>
                </p:cNvSpPr>
                <p:nvPr/>
              </p:nvSpPr>
              <p:spPr bwMode="black">
                <a:xfrm>
                  <a:off x="2481574" y="5392423"/>
                  <a:ext cx="7761" cy="8090"/>
                </a:xfrm>
                <a:custGeom>
                  <a:avLst/>
                  <a:gdLst>
                    <a:gd name="T0" fmla="*/ 0 w 5"/>
                    <a:gd name="T1" fmla="*/ 0 h 5"/>
                    <a:gd name="T2" fmla="*/ 0 w 5"/>
                    <a:gd name="T3" fmla="*/ 2 h 5"/>
                    <a:gd name="T4" fmla="*/ 5 w 5"/>
                    <a:gd name="T5" fmla="*/ 5 h 5"/>
                    <a:gd name="T6" fmla="*/ 0 w 5"/>
                    <a:gd name="T7" fmla="*/ 0 h 5"/>
                  </a:gdLst>
                  <a:ahLst/>
                  <a:cxnLst>
                    <a:cxn ang="0">
                      <a:pos x="T0" y="T1"/>
                    </a:cxn>
                    <a:cxn ang="0">
                      <a:pos x="T2" y="T3"/>
                    </a:cxn>
                    <a:cxn ang="0">
                      <a:pos x="T4" y="T5"/>
                    </a:cxn>
                    <a:cxn ang="0">
                      <a:pos x="T6" y="T7"/>
                    </a:cxn>
                  </a:cxnLst>
                  <a:rect l="0" t="0" r="r" b="b"/>
                  <a:pathLst>
                    <a:path w="5" h="5">
                      <a:moveTo>
                        <a:pt x="0" y="0"/>
                      </a:moveTo>
                      <a:lnTo>
                        <a:pt x="0" y="2"/>
                      </a:lnTo>
                      <a:lnTo>
                        <a:pt x="5" y="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1" name="Freeform 851"/>
                <p:cNvSpPr>
                  <a:spLocks/>
                </p:cNvSpPr>
                <p:nvPr/>
              </p:nvSpPr>
              <p:spPr bwMode="black">
                <a:xfrm>
                  <a:off x="2481574" y="5392423"/>
                  <a:ext cx="7761" cy="8090"/>
                </a:xfrm>
                <a:custGeom>
                  <a:avLst/>
                  <a:gdLst>
                    <a:gd name="T0" fmla="*/ 0 w 5"/>
                    <a:gd name="T1" fmla="*/ 0 h 5"/>
                    <a:gd name="T2" fmla="*/ 0 w 5"/>
                    <a:gd name="T3" fmla="*/ 2 h 5"/>
                    <a:gd name="T4" fmla="*/ 5 w 5"/>
                    <a:gd name="T5" fmla="*/ 5 h 5"/>
                    <a:gd name="T6" fmla="*/ 0 w 5"/>
                    <a:gd name="T7" fmla="*/ 0 h 5"/>
                  </a:gdLst>
                  <a:ahLst/>
                  <a:cxnLst>
                    <a:cxn ang="0">
                      <a:pos x="T0" y="T1"/>
                    </a:cxn>
                    <a:cxn ang="0">
                      <a:pos x="T2" y="T3"/>
                    </a:cxn>
                    <a:cxn ang="0">
                      <a:pos x="T4" y="T5"/>
                    </a:cxn>
                    <a:cxn ang="0">
                      <a:pos x="T6" y="T7"/>
                    </a:cxn>
                  </a:cxnLst>
                  <a:rect l="0" t="0" r="r" b="b"/>
                  <a:pathLst>
                    <a:path w="5" h="5">
                      <a:moveTo>
                        <a:pt x="0" y="0"/>
                      </a:moveTo>
                      <a:lnTo>
                        <a:pt x="0" y="2"/>
                      </a:lnTo>
                      <a:lnTo>
                        <a:pt x="5" y="5"/>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2" name="Freeform 852"/>
                <p:cNvSpPr>
                  <a:spLocks/>
                </p:cNvSpPr>
                <p:nvPr/>
              </p:nvSpPr>
              <p:spPr bwMode="black">
                <a:xfrm>
                  <a:off x="2486231" y="5358443"/>
                  <a:ext cx="18626" cy="48542"/>
                </a:xfrm>
                <a:custGeom>
                  <a:avLst/>
                  <a:gdLst>
                    <a:gd name="T0" fmla="*/ 7 w 12"/>
                    <a:gd name="T1" fmla="*/ 0 h 30"/>
                    <a:gd name="T2" fmla="*/ 5 w 12"/>
                    <a:gd name="T3" fmla="*/ 7 h 30"/>
                    <a:gd name="T4" fmla="*/ 2 w 12"/>
                    <a:gd name="T5" fmla="*/ 12 h 30"/>
                    <a:gd name="T6" fmla="*/ 5 w 12"/>
                    <a:gd name="T7" fmla="*/ 14 h 30"/>
                    <a:gd name="T8" fmla="*/ 0 w 12"/>
                    <a:gd name="T9" fmla="*/ 14 h 30"/>
                    <a:gd name="T10" fmla="*/ 7 w 12"/>
                    <a:gd name="T11" fmla="*/ 19 h 30"/>
                    <a:gd name="T12" fmla="*/ 7 w 12"/>
                    <a:gd name="T13" fmla="*/ 28 h 30"/>
                    <a:gd name="T14" fmla="*/ 9 w 12"/>
                    <a:gd name="T15" fmla="*/ 30 h 30"/>
                    <a:gd name="T16" fmla="*/ 12 w 12"/>
                    <a:gd name="T17" fmla="*/ 7 h 30"/>
                    <a:gd name="T18" fmla="*/ 7 w 12"/>
                    <a:gd name="T1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30">
                      <a:moveTo>
                        <a:pt x="7" y="0"/>
                      </a:moveTo>
                      <a:lnTo>
                        <a:pt x="5" y="7"/>
                      </a:lnTo>
                      <a:lnTo>
                        <a:pt x="2" y="12"/>
                      </a:lnTo>
                      <a:lnTo>
                        <a:pt x="5" y="14"/>
                      </a:lnTo>
                      <a:lnTo>
                        <a:pt x="0" y="14"/>
                      </a:lnTo>
                      <a:lnTo>
                        <a:pt x="7" y="19"/>
                      </a:lnTo>
                      <a:lnTo>
                        <a:pt x="7" y="28"/>
                      </a:lnTo>
                      <a:lnTo>
                        <a:pt x="9" y="30"/>
                      </a:lnTo>
                      <a:lnTo>
                        <a:pt x="12" y="7"/>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3" name="Freeform 853"/>
                <p:cNvSpPr>
                  <a:spLocks/>
                </p:cNvSpPr>
                <p:nvPr/>
              </p:nvSpPr>
              <p:spPr bwMode="black">
                <a:xfrm>
                  <a:off x="2486231" y="5358443"/>
                  <a:ext cx="18626" cy="48542"/>
                </a:xfrm>
                <a:custGeom>
                  <a:avLst/>
                  <a:gdLst>
                    <a:gd name="T0" fmla="*/ 7 w 12"/>
                    <a:gd name="T1" fmla="*/ 0 h 30"/>
                    <a:gd name="T2" fmla="*/ 5 w 12"/>
                    <a:gd name="T3" fmla="*/ 7 h 30"/>
                    <a:gd name="T4" fmla="*/ 2 w 12"/>
                    <a:gd name="T5" fmla="*/ 12 h 30"/>
                    <a:gd name="T6" fmla="*/ 5 w 12"/>
                    <a:gd name="T7" fmla="*/ 14 h 30"/>
                    <a:gd name="T8" fmla="*/ 0 w 12"/>
                    <a:gd name="T9" fmla="*/ 14 h 30"/>
                    <a:gd name="T10" fmla="*/ 7 w 12"/>
                    <a:gd name="T11" fmla="*/ 19 h 30"/>
                    <a:gd name="T12" fmla="*/ 7 w 12"/>
                    <a:gd name="T13" fmla="*/ 28 h 30"/>
                    <a:gd name="T14" fmla="*/ 9 w 12"/>
                    <a:gd name="T15" fmla="*/ 30 h 30"/>
                    <a:gd name="T16" fmla="*/ 12 w 12"/>
                    <a:gd name="T17" fmla="*/ 7 h 30"/>
                    <a:gd name="T18" fmla="*/ 7 w 12"/>
                    <a:gd name="T1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30">
                      <a:moveTo>
                        <a:pt x="7" y="0"/>
                      </a:moveTo>
                      <a:lnTo>
                        <a:pt x="5" y="7"/>
                      </a:lnTo>
                      <a:lnTo>
                        <a:pt x="2" y="12"/>
                      </a:lnTo>
                      <a:lnTo>
                        <a:pt x="5" y="14"/>
                      </a:lnTo>
                      <a:lnTo>
                        <a:pt x="0" y="14"/>
                      </a:lnTo>
                      <a:lnTo>
                        <a:pt x="7" y="19"/>
                      </a:lnTo>
                      <a:lnTo>
                        <a:pt x="7" y="28"/>
                      </a:lnTo>
                      <a:lnTo>
                        <a:pt x="9" y="30"/>
                      </a:lnTo>
                      <a:lnTo>
                        <a:pt x="12" y="7"/>
                      </a:lnTo>
                      <a:lnTo>
                        <a:pt x="7"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4" name="Freeform 854"/>
                <p:cNvSpPr>
                  <a:spLocks/>
                </p:cNvSpPr>
                <p:nvPr/>
              </p:nvSpPr>
              <p:spPr bwMode="black">
                <a:xfrm>
                  <a:off x="2481574" y="5353589"/>
                  <a:ext cx="4656" cy="8090"/>
                </a:xfrm>
                <a:custGeom>
                  <a:avLst/>
                  <a:gdLst>
                    <a:gd name="T0" fmla="*/ 0 w 3"/>
                    <a:gd name="T1" fmla="*/ 0 h 5"/>
                    <a:gd name="T2" fmla="*/ 0 w 3"/>
                    <a:gd name="T3" fmla="*/ 3 h 5"/>
                    <a:gd name="T4" fmla="*/ 0 w 3"/>
                    <a:gd name="T5" fmla="*/ 5 h 5"/>
                    <a:gd name="T6" fmla="*/ 3 w 3"/>
                    <a:gd name="T7" fmla="*/ 3 h 5"/>
                    <a:gd name="T8" fmla="*/ 0 w 3"/>
                    <a:gd name="T9" fmla="*/ 0 h 5"/>
                  </a:gdLst>
                  <a:ahLst/>
                  <a:cxnLst>
                    <a:cxn ang="0">
                      <a:pos x="T0" y="T1"/>
                    </a:cxn>
                    <a:cxn ang="0">
                      <a:pos x="T2" y="T3"/>
                    </a:cxn>
                    <a:cxn ang="0">
                      <a:pos x="T4" y="T5"/>
                    </a:cxn>
                    <a:cxn ang="0">
                      <a:pos x="T6" y="T7"/>
                    </a:cxn>
                    <a:cxn ang="0">
                      <a:pos x="T8" y="T9"/>
                    </a:cxn>
                  </a:cxnLst>
                  <a:rect l="0" t="0" r="r" b="b"/>
                  <a:pathLst>
                    <a:path w="3" h="5">
                      <a:moveTo>
                        <a:pt x="0" y="0"/>
                      </a:moveTo>
                      <a:lnTo>
                        <a:pt x="0" y="3"/>
                      </a:lnTo>
                      <a:lnTo>
                        <a:pt x="0" y="5"/>
                      </a:lnTo>
                      <a:lnTo>
                        <a:pt x="3" y="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5" name="Freeform 855"/>
                <p:cNvSpPr>
                  <a:spLocks/>
                </p:cNvSpPr>
                <p:nvPr/>
              </p:nvSpPr>
              <p:spPr bwMode="black">
                <a:xfrm>
                  <a:off x="2481574" y="5353589"/>
                  <a:ext cx="4656" cy="8090"/>
                </a:xfrm>
                <a:custGeom>
                  <a:avLst/>
                  <a:gdLst>
                    <a:gd name="T0" fmla="*/ 0 w 3"/>
                    <a:gd name="T1" fmla="*/ 0 h 5"/>
                    <a:gd name="T2" fmla="*/ 0 w 3"/>
                    <a:gd name="T3" fmla="*/ 3 h 5"/>
                    <a:gd name="T4" fmla="*/ 0 w 3"/>
                    <a:gd name="T5" fmla="*/ 5 h 5"/>
                    <a:gd name="T6" fmla="*/ 3 w 3"/>
                    <a:gd name="T7" fmla="*/ 3 h 5"/>
                    <a:gd name="T8" fmla="*/ 0 w 3"/>
                    <a:gd name="T9" fmla="*/ 0 h 5"/>
                  </a:gdLst>
                  <a:ahLst/>
                  <a:cxnLst>
                    <a:cxn ang="0">
                      <a:pos x="T0" y="T1"/>
                    </a:cxn>
                    <a:cxn ang="0">
                      <a:pos x="T2" y="T3"/>
                    </a:cxn>
                    <a:cxn ang="0">
                      <a:pos x="T4" y="T5"/>
                    </a:cxn>
                    <a:cxn ang="0">
                      <a:pos x="T6" y="T7"/>
                    </a:cxn>
                    <a:cxn ang="0">
                      <a:pos x="T8" y="T9"/>
                    </a:cxn>
                  </a:cxnLst>
                  <a:rect l="0" t="0" r="r" b="b"/>
                  <a:pathLst>
                    <a:path w="3" h="5">
                      <a:moveTo>
                        <a:pt x="0" y="0"/>
                      </a:moveTo>
                      <a:lnTo>
                        <a:pt x="0" y="3"/>
                      </a:lnTo>
                      <a:lnTo>
                        <a:pt x="0" y="5"/>
                      </a:lnTo>
                      <a:lnTo>
                        <a:pt x="3" y="3"/>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6" name="Freeform 856"/>
                <p:cNvSpPr>
                  <a:spLocks/>
                </p:cNvSpPr>
                <p:nvPr/>
              </p:nvSpPr>
              <p:spPr bwMode="black">
                <a:xfrm>
                  <a:off x="2481574" y="5339026"/>
                  <a:ext cx="7761" cy="19417"/>
                </a:xfrm>
                <a:custGeom>
                  <a:avLst/>
                  <a:gdLst>
                    <a:gd name="T0" fmla="*/ 3 w 5"/>
                    <a:gd name="T1" fmla="*/ 0 h 12"/>
                    <a:gd name="T2" fmla="*/ 0 w 5"/>
                    <a:gd name="T3" fmla="*/ 2 h 12"/>
                    <a:gd name="T4" fmla="*/ 5 w 5"/>
                    <a:gd name="T5" fmla="*/ 12 h 12"/>
                    <a:gd name="T6" fmla="*/ 3 w 5"/>
                    <a:gd name="T7" fmla="*/ 0 h 12"/>
                  </a:gdLst>
                  <a:ahLst/>
                  <a:cxnLst>
                    <a:cxn ang="0">
                      <a:pos x="T0" y="T1"/>
                    </a:cxn>
                    <a:cxn ang="0">
                      <a:pos x="T2" y="T3"/>
                    </a:cxn>
                    <a:cxn ang="0">
                      <a:pos x="T4" y="T5"/>
                    </a:cxn>
                    <a:cxn ang="0">
                      <a:pos x="T6" y="T7"/>
                    </a:cxn>
                  </a:cxnLst>
                  <a:rect l="0" t="0" r="r" b="b"/>
                  <a:pathLst>
                    <a:path w="5" h="12">
                      <a:moveTo>
                        <a:pt x="3" y="0"/>
                      </a:moveTo>
                      <a:lnTo>
                        <a:pt x="0" y="2"/>
                      </a:lnTo>
                      <a:lnTo>
                        <a:pt x="5" y="12"/>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7" name="Freeform 857"/>
                <p:cNvSpPr>
                  <a:spLocks/>
                </p:cNvSpPr>
                <p:nvPr/>
              </p:nvSpPr>
              <p:spPr bwMode="black">
                <a:xfrm>
                  <a:off x="2481574" y="5339026"/>
                  <a:ext cx="7761" cy="19417"/>
                </a:xfrm>
                <a:custGeom>
                  <a:avLst/>
                  <a:gdLst>
                    <a:gd name="T0" fmla="*/ 3 w 5"/>
                    <a:gd name="T1" fmla="*/ 0 h 12"/>
                    <a:gd name="T2" fmla="*/ 0 w 5"/>
                    <a:gd name="T3" fmla="*/ 2 h 12"/>
                    <a:gd name="T4" fmla="*/ 5 w 5"/>
                    <a:gd name="T5" fmla="*/ 12 h 12"/>
                    <a:gd name="T6" fmla="*/ 3 w 5"/>
                    <a:gd name="T7" fmla="*/ 0 h 12"/>
                  </a:gdLst>
                  <a:ahLst/>
                  <a:cxnLst>
                    <a:cxn ang="0">
                      <a:pos x="T0" y="T1"/>
                    </a:cxn>
                    <a:cxn ang="0">
                      <a:pos x="T2" y="T3"/>
                    </a:cxn>
                    <a:cxn ang="0">
                      <a:pos x="T4" y="T5"/>
                    </a:cxn>
                    <a:cxn ang="0">
                      <a:pos x="T6" y="T7"/>
                    </a:cxn>
                  </a:cxnLst>
                  <a:rect l="0" t="0" r="r" b="b"/>
                  <a:pathLst>
                    <a:path w="5" h="12">
                      <a:moveTo>
                        <a:pt x="3" y="0"/>
                      </a:moveTo>
                      <a:lnTo>
                        <a:pt x="0" y="2"/>
                      </a:lnTo>
                      <a:lnTo>
                        <a:pt x="5" y="12"/>
                      </a:lnTo>
                      <a:lnTo>
                        <a:pt x="3"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8" name="Freeform 858"/>
                <p:cNvSpPr>
                  <a:spLocks/>
                </p:cNvSpPr>
                <p:nvPr/>
              </p:nvSpPr>
              <p:spPr bwMode="black">
                <a:xfrm>
                  <a:off x="2500200" y="5322845"/>
                  <a:ext cx="7761" cy="8090"/>
                </a:xfrm>
                <a:custGeom>
                  <a:avLst/>
                  <a:gdLst>
                    <a:gd name="T0" fmla="*/ 3 w 5"/>
                    <a:gd name="T1" fmla="*/ 0 h 5"/>
                    <a:gd name="T2" fmla="*/ 0 w 5"/>
                    <a:gd name="T3" fmla="*/ 0 h 5"/>
                    <a:gd name="T4" fmla="*/ 5 w 5"/>
                    <a:gd name="T5" fmla="*/ 5 h 5"/>
                    <a:gd name="T6" fmla="*/ 3 w 5"/>
                    <a:gd name="T7" fmla="*/ 0 h 5"/>
                  </a:gdLst>
                  <a:ahLst/>
                  <a:cxnLst>
                    <a:cxn ang="0">
                      <a:pos x="T0" y="T1"/>
                    </a:cxn>
                    <a:cxn ang="0">
                      <a:pos x="T2" y="T3"/>
                    </a:cxn>
                    <a:cxn ang="0">
                      <a:pos x="T4" y="T5"/>
                    </a:cxn>
                    <a:cxn ang="0">
                      <a:pos x="T6" y="T7"/>
                    </a:cxn>
                  </a:cxnLst>
                  <a:rect l="0" t="0" r="r" b="b"/>
                  <a:pathLst>
                    <a:path w="5" h="5">
                      <a:moveTo>
                        <a:pt x="3" y="0"/>
                      </a:moveTo>
                      <a:lnTo>
                        <a:pt x="0" y="0"/>
                      </a:lnTo>
                      <a:lnTo>
                        <a:pt x="5" y="5"/>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9" name="Freeform 859"/>
                <p:cNvSpPr>
                  <a:spLocks/>
                </p:cNvSpPr>
                <p:nvPr/>
              </p:nvSpPr>
              <p:spPr bwMode="black">
                <a:xfrm>
                  <a:off x="2500200" y="5322845"/>
                  <a:ext cx="7761" cy="8090"/>
                </a:xfrm>
                <a:custGeom>
                  <a:avLst/>
                  <a:gdLst>
                    <a:gd name="T0" fmla="*/ 3 w 5"/>
                    <a:gd name="T1" fmla="*/ 0 h 5"/>
                    <a:gd name="T2" fmla="*/ 0 w 5"/>
                    <a:gd name="T3" fmla="*/ 0 h 5"/>
                    <a:gd name="T4" fmla="*/ 5 w 5"/>
                    <a:gd name="T5" fmla="*/ 5 h 5"/>
                    <a:gd name="T6" fmla="*/ 3 w 5"/>
                    <a:gd name="T7" fmla="*/ 0 h 5"/>
                  </a:gdLst>
                  <a:ahLst/>
                  <a:cxnLst>
                    <a:cxn ang="0">
                      <a:pos x="T0" y="T1"/>
                    </a:cxn>
                    <a:cxn ang="0">
                      <a:pos x="T2" y="T3"/>
                    </a:cxn>
                    <a:cxn ang="0">
                      <a:pos x="T4" y="T5"/>
                    </a:cxn>
                    <a:cxn ang="0">
                      <a:pos x="T6" y="T7"/>
                    </a:cxn>
                  </a:cxnLst>
                  <a:rect l="0" t="0" r="r" b="b"/>
                  <a:pathLst>
                    <a:path w="5" h="5">
                      <a:moveTo>
                        <a:pt x="3" y="0"/>
                      </a:moveTo>
                      <a:lnTo>
                        <a:pt x="0" y="0"/>
                      </a:lnTo>
                      <a:lnTo>
                        <a:pt x="5" y="5"/>
                      </a:lnTo>
                      <a:lnTo>
                        <a:pt x="3"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0" name="Freeform 860"/>
                <p:cNvSpPr>
                  <a:spLocks/>
                </p:cNvSpPr>
                <p:nvPr/>
              </p:nvSpPr>
              <p:spPr bwMode="black">
                <a:xfrm>
                  <a:off x="2511065" y="5238705"/>
                  <a:ext cx="7761" cy="8090"/>
                </a:xfrm>
                <a:custGeom>
                  <a:avLst/>
                  <a:gdLst>
                    <a:gd name="T0" fmla="*/ 5 w 5"/>
                    <a:gd name="T1" fmla="*/ 0 h 5"/>
                    <a:gd name="T2" fmla="*/ 0 w 5"/>
                    <a:gd name="T3" fmla="*/ 3 h 5"/>
                    <a:gd name="T4" fmla="*/ 5 w 5"/>
                    <a:gd name="T5" fmla="*/ 5 h 5"/>
                    <a:gd name="T6" fmla="*/ 5 w 5"/>
                    <a:gd name="T7" fmla="*/ 0 h 5"/>
                  </a:gdLst>
                  <a:ahLst/>
                  <a:cxnLst>
                    <a:cxn ang="0">
                      <a:pos x="T0" y="T1"/>
                    </a:cxn>
                    <a:cxn ang="0">
                      <a:pos x="T2" y="T3"/>
                    </a:cxn>
                    <a:cxn ang="0">
                      <a:pos x="T4" y="T5"/>
                    </a:cxn>
                    <a:cxn ang="0">
                      <a:pos x="T6" y="T7"/>
                    </a:cxn>
                  </a:cxnLst>
                  <a:rect l="0" t="0" r="r" b="b"/>
                  <a:pathLst>
                    <a:path w="5" h="5">
                      <a:moveTo>
                        <a:pt x="5" y="0"/>
                      </a:moveTo>
                      <a:lnTo>
                        <a:pt x="0" y="3"/>
                      </a:lnTo>
                      <a:lnTo>
                        <a:pt x="5" y="5"/>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1" name="Freeform 861"/>
                <p:cNvSpPr>
                  <a:spLocks/>
                </p:cNvSpPr>
                <p:nvPr/>
              </p:nvSpPr>
              <p:spPr bwMode="black">
                <a:xfrm>
                  <a:off x="2511065" y="5238705"/>
                  <a:ext cx="7761" cy="8090"/>
                </a:xfrm>
                <a:custGeom>
                  <a:avLst/>
                  <a:gdLst>
                    <a:gd name="T0" fmla="*/ 5 w 5"/>
                    <a:gd name="T1" fmla="*/ 0 h 5"/>
                    <a:gd name="T2" fmla="*/ 0 w 5"/>
                    <a:gd name="T3" fmla="*/ 3 h 5"/>
                    <a:gd name="T4" fmla="*/ 5 w 5"/>
                    <a:gd name="T5" fmla="*/ 5 h 5"/>
                    <a:gd name="T6" fmla="*/ 5 w 5"/>
                    <a:gd name="T7" fmla="*/ 0 h 5"/>
                  </a:gdLst>
                  <a:ahLst/>
                  <a:cxnLst>
                    <a:cxn ang="0">
                      <a:pos x="T0" y="T1"/>
                    </a:cxn>
                    <a:cxn ang="0">
                      <a:pos x="T2" y="T3"/>
                    </a:cxn>
                    <a:cxn ang="0">
                      <a:pos x="T4" y="T5"/>
                    </a:cxn>
                    <a:cxn ang="0">
                      <a:pos x="T6" y="T7"/>
                    </a:cxn>
                  </a:cxnLst>
                  <a:rect l="0" t="0" r="r" b="b"/>
                  <a:pathLst>
                    <a:path w="5" h="5">
                      <a:moveTo>
                        <a:pt x="5" y="0"/>
                      </a:moveTo>
                      <a:lnTo>
                        <a:pt x="0" y="3"/>
                      </a:lnTo>
                      <a:lnTo>
                        <a:pt x="5" y="5"/>
                      </a:lnTo>
                      <a:lnTo>
                        <a:pt x="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2" name="Freeform 862"/>
                <p:cNvSpPr>
                  <a:spLocks/>
                </p:cNvSpPr>
                <p:nvPr/>
              </p:nvSpPr>
              <p:spPr bwMode="black">
                <a:xfrm>
                  <a:off x="2523482" y="5219288"/>
                  <a:ext cx="13969" cy="16181"/>
                </a:xfrm>
                <a:custGeom>
                  <a:avLst/>
                  <a:gdLst>
                    <a:gd name="T0" fmla="*/ 7 w 9"/>
                    <a:gd name="T1" fmla="*/ 0 h 10"/>
                    <a:gd name="T2" fmla="*/ 0 w 9"/>
                    <a:gd name="T3" fmla="*/ 3 h 10"/>
                    <a:gd name="T4" fmla="*/ 2 w 9"/>
                    <a:gd name="T5" fmla="*/ 10 h 10"/>
                    <a:gd name="T6" fmla="*/ 9 w 9"/>
                    <a:gd name="T7" fmla="*/ 8 h 10"/>
                    <a:gd name="T8" fmla="*/ 9 w 9"/>
                    <a:gd name="T9" fmla="*/ 3 h 10"/>
                    <a:gd name="T10" fmla="*/ 7 w 9"/>
                    <a:gd name="T11" fmla="*/ 0 h 10"/>
                  </a:gdLst>
                  <a:ahLst/>
                  <a:cxnLst>
                    <a:cxn ang="0">
                      <a:pos x="T0" y="T1"/>
                    </a:cxn>
                    <a:cxn ang="0">
                      <a:pos x="T2" y="T3"/>
                    </a:cxn>
                    <a:cxn ang="0">
                      <a:pos x="T4" y="T5"/>
                    </a:cxn>
                    <a:cxn ang="0">
                      <a:pos x="T6" y="T7"/>
                    </a:cxn>
                    <a:cxn ang="0">
                      <a:pos x="T8" y="T9"/>
                    </a:cxn>
                    <a:cxn ang="0">
                      <a:pos x="T10" y="T11"/>
                    </a:cxn>
                  </a:cxnLst>
                  <a:rect l="0" t="0" r="r" b="b"/>
                  <a:pathLst>
                    <a:path w="9" h="10">
                      <a:moveTo>
                        <a:pt x="7" y="0"/>
                      </a:moveTo>
                      <a:lnTo>
                        <a:pt x="0" y="3"/>
                      </a:lnTo>
                      <a:lnTo>
                        <a:pt x="2" y="10"/>
                      </a:lnTo>
                      <a:lnTo>
                        <a:pt x="9" y="8"/>
                      </a:lnTo>
                      <a:lnTo>
                        <a:pt x="9" y="3"/>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3" name="Freeform 863"/>
                <p:cNvSpPr>
                  <a:spLocks/>
                </p:cNvSpPr>
                <p:nvPr/>
              </p:nvSpPr>
              <p:spPr bwMode="black">
                <a:xfrm>
                  <a:off x="2523482" y="5219288"/>
                  <a:ext cx="13969" cy="16181"/>
                </a:xfrm>
                <a:custGeom>
                  <a:avLst/>
                  <a:gdLst>
                    <a:gd name="T0" fmla="*/ 7 w 9"/>
                    <a:gd name="T1" fmla="*/ 0 h 10"/>
                    <a:gd name="T2" fmla="*/ 0 w 9"/>
                    <a:gd name="T3" fmla="*/ 3 h 10"/>
                    <a:gd name="T4" fmla="*/ 2 w 9"/>
                    <a:gd name="T5" fmla="*/ 10 h 10"/>
                    <a:gd name="T6" fmla="*/ 9 w 9"/>
                    <a:gd name="T7" fmla="*/ 8 h 10"/>
                    <a:gd name="T8" fmla="*/ 9 w 9"/>
                    <a:gd name="T9" fmla="*/ 3 h 10"/>
                    <a:gd name="T10" fmla="*/ 7 w 9"/>
                    <a:gd name="T11" fmla="*/ 0 h 10"/>
                  </a:gdLst>
                  <a:ahLst/>
                  <a:cxnLst>
                    <a:cxn ang="0">
                      <a:pos x="T0" y="T1"/>
                    </a:cxn>
                    <a:cxn ang="0">
                      <a:pos x="T2" y="T3"/>
                    </a:cxn>
                    <a:cxn ang="0">
                      <a:pos x="T4" y="T5"/>
                    </a:cxn>
                    <a:cxn ang="0">
                      <a:pos x="T6" y="T7"/>
                    </a:cxn>
                    <a:cxn ang="0">
                      <a:pos x="T8" y="T9"/>
                    </a:cxn>
                    <a:cxn ang="0">
                      <a:pos x="T10" y="T11"/>
                    </a:cxn>
                  </a:cxnLst>
                  <a:rect l="0" t="0" r="r" b="b"/>
                  <a:pathLst>
                    <a:path w="9" h="10">
                      <a:moveTo>
                        <a:pt x="7" y="0"/>
                      </a:moveTo>
                      <a:lnTo>
                        <a:pt x="0" y="3"/>
                      </a:lnTo>
                      <a:lnTo>
                        <a:pt x="2" y="10"/>
                      </a:lnTo>
                      <a:lnTo>
                        <a:pt x="9" y="8"/>
                      </a:lnTo>
                      <a:lnTo>
                        <a:pt x="9" y="3"/>
                      </a:lnTo>
                      <a:lnTo>
                        <a:pt x="7"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4" name="Freeform 864"/>
                <p:cNvSpPr>
                  <a:spLocks/>
                </p:cNvSpPr>
                <p:nvPr/>
              </p:nvSpPr>
              <p:spPr bwMode="black">
                <a:xfrm>
                  <a:off x="2504856" y="5135148"/>
                  <a:ext cx="21730" cy="55015"/>
                </a:xfrm>
                <a:custGeom>
                  <a:avLst/>
                  <a:gdLst>
                    <a:gd name="T0" fmla="*/ 7 w 14"/>
                    <a:gd name="T1" fmla="*/ 0 h 34"/>
                    <a:gd name="T2" fmla="*/ 4 w 14"/>
                    <a:gd name="T3" fmla="*/ 5 h 34"/>
                    <a:gd name="T4" fmla="*/ 0 w 14"/>
                    <a:gd name="T5" fmla="*/ 29 h 34"/>
                    <a:gd name="T6" fmla="*/ 2 w 14"/>
                    <a:gd name="T7" fmla="*/ 31 h 34"/>
                    <a:gd name="T8" fmla="*/ 9 w 14"/>
                    <a:gd name="T9" fmla="*/ 34 h 34"/>
                    <a:gd name="T10" fmla="*/ 9 w 14"/>
                    <a:gd name="T11" fmla="*/ 29 h 34"/>
                    <a:gd name="T12" fmla="*/ 12 w 14"/>
                    <a:gd name="T13" fmla="*/ 29 h 34"/>
                    <a:gd name="T14" fmla="*/ 12 w 14"/>
                    <a:gd name="T15" fmla="*/ 22 h 34"/>
                    <a:gd name="T16" fmla="*/ 12 w 14"/>
                    <a:gd name="T17" fmla="*/ 22 h 34"/>
                    <a:gd name="T18" fmla="*/ 9 w 14"/>
                    <a:gd name="T19" fmla="*/ 17 h 34"/>
                    <a:gd name="T20" fmla="*/ 14 w 14"/>
                    <a:gd name="T21" fmla="*/ 12 h 34"/>
                    <a:gd name="T22" fmla="*/ 12 w 14"/>
                    <a:gd name="T23" fmla="*/ 3 h 34"/>
                    <a:gd name="T24" fmla="*/ 7 w 14"/>
                    <a:gd name="T25"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34">
                      <a:moveTo>
                        <a:pt x="7" y="0"/>
                      </a:moveTo>
                      <a:lnTo>
                        <a:pt x="4" y="5"/>
                      </a:lnTo>
                      <a:lnTo>
                        <a:pt x="0" y="29"/>
                      </a:lnTo>
                      <a:lnTo>
                        <a:pt x="2" y="31"/>
                      </a:lnTo>
                      <a:lnTo>
                        <a:pt x="9" y="34"/>
                      </a:lnTo>
                      <a:lnTo>
                        <a:pt x="9" y="29"/>
                      </a:lnTo>
                      <a:lnTo>
                        <a:pt x="12" y="29"/>
                      </a:lnTo>
                      <a:lnTo>
                        <a:pt x="12" y="22"/>
                      </a:lnTo>
                      <a:lnTo>
                        <a:pt x="12" y="22"/>
                      </a:lnTo>
                      <a:lnTo>
                        <a:pt x="9" y="17"/>
                      </a:lnTo>
                      <a:lnTo>
                        <a:pt x="14" y="12"/>
                      </a:lnTo>
                      <a:lnTo>
                        <a:pt x="12" y="3"/>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5" name="Freeform 865"/>
                <p:cNvSpPr>
                  <a:spLocks/>
                </p:cNvSpPr>
                <p:nvPr/>
              </p:nvSpPr>
              <p:spPr bwMode="black">
                <a:xfrm>
                  <a:off x="2504856" y="5135148"/>
                  <a:ext cx="21730" cy="55015"/>
                </a:xfrm>
                <a:custGeom>
                  <a:avLst/>
                  <a:gdLst>
                    <a:gd name="T0" fmla="*/ 7 w 14"/>
                    <a:gd name="T1" fmla="*/ 0 h 34"/>
                    <a:gd name="T2" fmla="*/ 4 w 14"/>
                    <a:gd name="T3" fmla="*/ 5 h 34"/>
                    <a:gd name="T4" fmla="*/ 0 w 14"/>
                    <a:gd name="T5" fmla="*/ 29 h 34"/>
                    <a:gd name="T6" fmla="*/ 2 w 14"/>
                    <a:gd name="T7" fmla="*/ 31 h 34"/>
                    <a:gd name="T8" fmla="*/ 9 w 14"/>
                    <a:gd name="T9" fmla="*/ 34 h 34"/>
                    <a:gd name="T10" fmla="*/ 9 w 14"/>
                    <a:gd name="T11" fmla="*/ 29 h 34"/>
                    <a:gd name="T12" fmla="*/ 12 w 14"/>
                    <a:gd name="T13" fmla="*/ 29 h 34"/>
                    <a:gd name="T14" fmla="*/ 12 w 14"/>
                    <a:gd name="T15" fmla="*/ 22 h 34"/>
                    <a:gd name="T16" fmla="*/ 12 w 14"/>
                    <a:gd name="T17" fmla="*/ 22 h 34"/>
                    <a:gd name="T18" fmla="*/ 9 w 14"/>
                    <a:gd name="T19" fmla="*/ 17 h 34"/>
                    <a:gd name="T20" fmla="*/ 14 w 14"/>
                    <a:gd name="T21" fmla="*/ 12 h 34"/>
                    <a:gd name="T22" fmla="*/ 12 w 14"/>
                    <a:gd name="T23" fmla="*/ 3 h 34"/>
                    <a:gd name="T24" fmla="*/ 7 w 14"/>
                    <a:gd name="T25"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34">
                      <a:moveTo>
                        <a:pt x="7" y="0"/>
                      </a:moveTo>
                      <a:lnTo>
                        <a:pt x="4" y="5"/>
                      </a:lnTo>
                      <a:lnTo>
                        <a:pt x="0" y="29"/>
                      </a:lnTo>
                      <a:lnTo>
                        <a:pt x="2" y="31"/>
                      </a:lnTo>
                      <a:lnTo>
                        <a:pt x="9" y="34"/>
                      </a:lnTo>
                      <a:lnTo>
                        <a:pt x="9" y="29"/>
                      </a:lnTo>
                      <a:lnTo>
                        <a:pt x="12" y="29"/>
                      </a:lnTo>
                      <a:lnTo>
                        <a:pt x="12" y="22"/>
                      </a:lnTo>
                      <a:lnTo>
                        <a:pt x="12" y="22"/>
                      </a:lnTo>
                      <a:lnTo>
                        <a:pt x="9" y="17"/>
                      </a:lnTo>
                      <a:lnTo>
                        <a:pt x="14" y="12"/>
                      </a:lnTo>
                      <a:lnTo>
                        <a:pt x="12" y="3"/>
                      </a:lnTo>
                      <a:lnTo>
                        <a:pt x="7"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86" name="Group 85"/>
              <p:cNvGrpSpPr/>
              <p:nvPr/>
            </p:nvGrpSpPr>
            <p:grpSpPr>
              <a:xfrm>
                <a:off x="2793342" y="2516123"/>
                <a:ext cx="5877601" cy="3004772"/>
                <a:chOff x="463780" y="1052736"/>
                <a:chExt cx="7836801" cy="4006363"/>
              </a:xfrm>
              <a:solidFill>
                <a:schemeClr val="bg1">
                  <a:lumMod val="75000"/>
                </a:schemeClr>
              </a:solidFill>
            </p:grpSpPr>
            <p:sp>
              <p:nvSpPr>
                <p:cNvPr id="87" name="Freeform 1398"/>
                <p:cNvSpPr>
                  <a:spLocks noEditPoints="1"/>
                </p:cNvSpPr>
                <p:nvPr/>
              </p:nvSpPr>
              <p:spPr bwMode="black">
                <a:xfrm>
                  <a:off x="3748128" y="1193509"/>
                  <a:ext cx="4538484" cy="3739380"/>
                </a:xfrm>
                <a:custGeom>
                  <a:avLst/>
                  <a:gdLst>
                    <a:gd name="T0" fmla="*/ 727 w 2924"/>
                    <a:gd name="T1" fmla="*/ 1788 h 2311"/>
                    <a:gd name="T2" fmla="*/ 457 w 2924"/>
                    <a:gd name="T3" fmla="*/ 1608 h 2311"/>
                    <a:gd name="T4" fmla="*/ 989 w 2924"/>
                    <a:gd name="T5" fmla="*/ 1156 h 2311"/>
                    <a:gd name="T6" fmla="*/ 944 w 2924"/>
                    <a:gd name="T7" fmla="*/ 1167 h 2311"/>
                    <a:gd name="T8" fmla="*/ 1597 w 2924"/>
                    <a:gd name="T9" fmla="*/ 100 h 2311"/>
                    <a:gd name="T10" fmla="*/ 1417 w 2924"/>
                    <a:gd name="T11" fmla="*/ 343 h 2311"/>
                    <a:gd name="T12" fmla="*/ 1301 w 2924"/>
                    <a:gd name="T13" fmla="*/ 298 h 2311"/>
                    <a:gd name="T14" fmla="*/ 1259 w 2924"/>
                    <a:gd name="T15" fmla="*/ 514 h 2311"/>
                    <a:gd name="T16" fmla="*/ 1190 w 2924"/>
                    <a:gd name="T17" fmla="*/ 443 h 2311"/>
                    <a:gd name="T18" fmla="*/ 902 w 2924"/>
                    <a:gd name="T19" fmla="*/ 516 h 2311"/>
                    <a:gd name="T20" fmla="*/ 748 w 2924"/>
                    <a:gd name="T21" fmla="*/ 601 h 2311"/>
                    <a:gd name="T22" fmla="*/ 663 w 2924"/>
                    <a:gd name="T23" fmla="*/ 410 h 2311"/>
                    <a:gd name="T24" fmla="*/ 554 w 2924"/>
                    <a:gd name="T25" fmla="*/ 384 h 2311"/>
                    <a:gd name="T26" fmla="*/ 488 w 2924"/>
                    <a:gd name="T27" fmla="*/ 462 h 2311"/>
                    <a:gd name="T28" fmla="*/ 384 w 2924"/>
                    <a:gd name="T29" fmla="*/ 616 h 2311"/>
                    <a:gd name="T30" fmla="*/ 353 w 2924"/>
                    <a:gd name="T31" fmla="*/ 696 h 2311"/>
                    <a:gd name="T32" fmla="*/ 381 w 2924"/>
                    <a:gd name="T33" fmla="*/ 758 h 2311"/>
                    <a:gd name="T34" fmla="*/ 474 w 2924"/>
                    <a:gd name="T35" fmla="*/ 770 h 2311"/>
                    <a:gd name="T36" fmla="*/ 547 w 2924"/>
                    <a:gd name="T37" fmla="*/ 568 h 2311"/>
                    <a:gd name="T38" fmla="*/ 649 w 2924"/>
                    <a:gd name="T39" fmla="*/ 720 h 2311"/>
                    <a:gd name="T40" fmla="*/ 509 w 2924"/>
                    <a:gd name="T41" fmla="*/ 871 h 2311"/>
                    <a:gd name="T42" fmla="*/ 362 w 2924"/>
                    <a:gd name="T43" fmla="*/ 815 h 2311"/>
                    <a:gd name="T44" fmla="*/ 287 w 2924"/>
                    <a:gd name="T45" fmla="*/ 954 h 2311"/>
                    <a:gd name="T46" fmla="*/ 133 w 2924"/>
                    <a:gd name="T47" fmla="*/ 1108 h 2311"/>
                    <a:gd name="T48" fmla="*/ 317 w 2924"/>
                    <a:gd name="T49" fmla="*/ 1115 h 2311"/>
                    <a:gd name="T50" fmla="*/ 471 w 2924"/>
                    <a:gd name="T51" fmla="*/ 1141 h 2311"/>
                    <a:gd name="T52" fmla="*/ 518 w 2924"/>
                    <a:gd name="T53" fmla="*/ 1170 h 2311"/>
                    <a:gd name="T54" fmla="*/ 653 w 2924"/>
                    <a:gd name="T55" fmla="*/ 1160 h 2311"/>
                    <a:gd name="T56" fmla="*/ 741 w 2924"/>
                    <a:gd name="T57" fmla="*/ 1077 h 2311"/>
                    <a:gd name="T58" fmla="*/ 833 w 2924"/>
                    <a:gd name="T59" fmla="*/ 1146 h 2311"/>
                    <a:gd name="T60" fmla="*/ 627 w 2924"/>
                    <a:gd name="T61" fmla="*/ 1219 h 2311"/>
                    <a:gd name="T62" fmla="*/ 698 w 2924"/>
                    <a:gd name="T63" fmla="*/ 1331 h 2311"/>
                    <a:gd name="T64" fmla="*/ 403 w 2924"/>
                    <a:gd name="T65" fmla="*/ 1257 h 2311"/>
                    <a:gd name="T66" fmla="*/ 112 w 2924"/>
                    <a:gd name="T67" fmla="*/ 1350 h 2311"/>
                    <a:gd name="T68" fmla="*/ 38 w 2924"/>
                    <a:gd name="T69" fmla="*/ 1638 h 2311"/>
                    <a:gd name="T70" fmla="*/ 372 w 2924"/>
                    <a:gd name="T71" fmla="*/ 1736 h 2311"/>
                    <a:gd name="T72" fmla="*/ 452 w 2924"/>
                    <a:gd name="T73" fmla="*/ 2152 h 2311"/>
                    <a:gd name="T74" fmla="*/ 743 w 2924"/>
                    <a:gd name="T75" fmla="*/ 2140 h 2311"/>
                    <a:gd name="T76" fmla="*/ 805 w 2924"/>
                    <a:gd name="T77" fmla="*/ 1852 h 2311"/>
                    <a:gd name="T78" fmla="*/ 826 w 2924"/>
                    <a:gd name="T79" fmla="*/ 1586 h 2311"/>
                    <a:gd name="T80" fmla="*/ 795 w 2924"/>
                    <a:gd name="T81" fmla="*/ 1477 h 2311"/>
                    <a:gd name="T82" fmla="*/ 1086 w 2924"/>
                    <a:gd name="T83" fmla="*/ 1468 h 2311"/>
                    <a:gd name="T84" fmla="*/ 932 w 2924"/>
                    <a:gd name="T85" fmla="*/ 1343 h 2311"/>
                    <a:gd name="T86" fmla="*/ 1247 w 2924"/>
                    <a:gd name="T87" fmla="*/ 1492 h 2311"/>
                    <a:gd name="T88" fmla="*/ 1401 w 2924"/>
                    <a:gd name="T89" fmla="*/ 1558 h 2311"/>
                    <a:gd name="T90" fmla="*/ 1571 w 2924"/>
                    <a:gd name="T91" fmla="*/ 1565 h 2311"/>
                    <a:gd name="T92" fmla="*/ 1661 w 2924"/>
                    <a:gd name="T93" fmla="*/ 1688 h 2311"/>
                    <a:gd name="T94" fmla="*/ 1760 w 2924"/>
                    <a:gd name="T95" fmla="*/ 1560 h 2311"/>
                    <a:gd name="T96" fmla="*/ 1883 w 2924"/>
                    <a:gd name="T97" fmla="*/ 1461 h 2311"/>
                    <a:gd name="T98" fmla="*/ 1930 w 2924"/>
                    <a:gd name="T99" fmla="*/ 1260 h 2311"/>
                    <a:gd name="T100" fmla="*/ 1999 w 2924"/>
                    <a:gd name="T101" fmla="*/ 1189 h 2311"/>
                    <a:gd name="T102" fmla="*/ 2070 w 2924"/>
                    <a:gd name="T103" fmla="*/ 1250 h 2311"/>
                    <a:gd name="T104" fmla="*/ 2198 w 2924"/>
                    <a:gd name="T105" fmla="*/ 893 h 2311"/>
                    <a:gd name="T106" fmla="*/ 2387 w 2924"/>
                    <a:gd name="T107" fmla="*/ 753 h 2311"/>
                    <a:gd name="T108" fmla="*/ 2567 w 2924"/>
                    <a:gd name="T109" fmla="*/ 663 h 2311"/>
                    <a:gd name="T110" fmla="*/ 2543 w 2924"/>
                    <a:gd name="T111" fmla="*/ 834 h 2311"/>
                    <a:gd name="T112" fmla="*/ 2737 w 2924"/>
                    <a:gd name="T113" fmla="*/ 658 h 2311"/>
                    <a:gd name="T114" fmla="*/ 2843 w 2924"/>
                    <a:gd name="T115" fmla="*/ 587 h 2311"/>
                    <a:gd name="T116" fmla="*/ 2874 w 2924"/>
                    <a:gd name="T117" fmla="*/ 509 h 2311"/>
                    <a:gd name="T118" fmla="*/ 2645 w 2924"/>
                    <a:gd name="T119" fmla="*/ 414 h 2311"/>
                    <a:gd name="T120" fmla="*/ 2214 w 2924"/>
                    <a:gd name="T121" fmla="*/ 334 h 2311"/>
                    <a:gd name="T122" fmla="*/ 1874 w 2924"/>
                    <a:gd name="T123" fmla="*/ 230 h 2311"/>
                    <a:gd name="T124" fmla="*/ 1819 w 2924"/>
                    <a:gd name="T125" fmla="*/ 180 h 2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24" h="2311">
                      <a:moveTo>
                        <a:pt x="734" y="1994"/>
                      </a:moveTo>
                      <a:lnTo>
                        <a:pt x="734" y="1987"/>
                      </a:lnTo>
                      <a:lnTo>
                        <a:pt x="724" y="1965"/>
                      </a:lnTo>
                      <a:lnTo>
                        <a:pt x="729" y="1956"/>
                      </a:lnTo>
                      <a:lnTo>
                        <a:pt x="729" y="1939"/>
                      </a:lnTo>
                      <a:lnTo>
                        <a:pt x="724" y="1932"/>
                      </a:lnTo>
                      <a:lnTo>
                        <a:pt x="724" y="1927"/>
                      </a:lnTo>
                      <a:lnTo>
                        <a:pt x="731" y="1932"/>
                      </a:lnTo>
                      <a:lnTo>
                        <a:pt x="734" y="1949"/>
                      </a:lnTo>
                      <a:lnTo>
                        <a:pt x="738" y="1956"/>
                      </a:lnTo>
                      <a:lnTo>
                        <a:pt x="734" y="1968"/>
                      </a:lnTo>
                      <a:lnTo>
                        <a:pt x="736" y="1984"/>
                      </a:lnTo>
                      <a:lnTo>
                        <a:pt x="743" y="1996"/>
                      </a:lnTo>
                      <a:lnTo>
                        <a:pt x="736" y="1991"/>
                      </a:lnTo>
                      <a:lnTo>
                        <a:pt x="734" y="1994"/>
                      </a:lnTo>
                      <a:moveTo>
                        <a:pt x="684" y="1915"/>
                      </a:moveTo>
                      <a:lnTo>
                        <a:pt x="677" y="1913"/>
                      </a:lnTo>
                      <a:lnTo>
                        <a:pt x="677" y="1906"/>
                      </a:lnTo>
                      <a:lnTo>
                        <a:pt x="675" y="1897"/>
                      </a:lnTo>
                      <a:lnTo>
                        <a:pt x="665" y="1889"/>
                      </a:lnTo>
                      <a:lnTo>
                        <a:pt x="660" y="1882"/>
                      </a:lnTo>
                      <a:lnTo>
                        <a:pt x="660" y="1871"/>
                      </a:lnTo>
                      <a:lnTo>
                        <a:pt x="658" y="1863"/>
                      </a:lnTo>
                      <a:lnTo>
                        <a:pt x="660" y="1837"/>
                      </a:lnTo>
                      <a:lnTo>
                        <a:pt x="665" y="1854"/>
                      </a:lnTo>
                      <a:lnTo>
                        <a:pt x="667" y="1875"/>
                      </a:lnTo>
                      <a:lnTo>
                        <a:pt x="667" y="1880"/>
                      </a:lnTo>
                      <a:lnTo>
                        <a:pt x="677" y="1889"/>
                      </a:lnTo>
                      <a:lnTo>
                        <a:pt x="677" y="1897"/>
                      </a:lnTo>
                      <a:lnTo>
                        <a:pt x="684" y="1913"/>
                      </a:lnTo>
                      <a:lnTo>
                        <a:pt x="684" y="1915"/>
                      </a:lnTo>
                      <a:moveTo>
                        <a:pt x="712" y="1790"/>
                      </a:moveTo>
                      <a:lnTo>
                        <a:pt x="715" y="1788"/>
                      </a:lnTo>
                      <a:lnTo>
                        <a:pt x="727" y="1788"/>
                      </a:lnTo>
                      <a:lnTo>
                        <a:pt x="727" y="1797"/>
                      </a:lnTo>
                      <a:lnTo>
                        <a:pt x="736" y="1795"/>
                      </a:lnTo>
                      <a:lnTo>
                        <a:pt x="729" y="1799"/>
                      </a:lnTo>
                      <a:lnTo>
                        <a:pt x="727" y="1802"/>
                      </a:lnTo>
                      <a:lnTo>
                        <a:pt x="729" y="1807"/>
                      </a:lnTo>
                      <a:lnTo>
                        <a:pt x="715" y="1821"/>
                      </a:lnTo>
                      <a:lnTo>
                        <a:pt x="722" y="1823"/>
                      </a:lnTo>
                      <a:lnTo>
                        <a:pt x="712" y="1828"/>
                      </a:lnTo>
                      <a:lnTo>
                        <a:pt x="710" y="1833"/>
                      </a:lnTo>
                      <a:lnTo>
                        <a:pt x="708" y="1828"/>
                      </a:lnTo>
                      <a:lnTo>
                        <a:pt x="705" y="1828"/>
                      </a:lnTo>
                      <a:lnTo>
                        <a:pt x="701" y="1823"/>
                      </a:lnTo>
                      <a:lnTo>
                        <a:pt x="701" y="1828"/>
                      </a:lnTo>
                      <a:lnTo>
                        <a:pt x="696" y="1830"/>
                      </a:lnTo>
                      <a:lnTo>
                        <a:pt x="693" y="1821"/>
                      </a:lnTo>
                      <a:lnTo>
                        <a:pt x="693" y="1807"/>
                      </a:lnTo>
                      <a:lnTo>
                        <a:pt x="696" y="1795"/>
                      </a:lnTo>
                      <a:lnTo>
                        <a:pt x="705" y="1790"/>
                      </a:lnTo>
                      <a:lnTo>
                        <a:pt x="712" y="1790"/>
                      </a:lnTo>
                      <a:moveTo>
                        <a:pt x="679" y="1776"/>
                      </a:moveTo>
                      <a:lnTo>
                        <a:pt x="677" y="1776"/>
                      </a:lnTo>
                      <a:lnTo>
                        <a:pt x="677" y="1771"/>
                      </a:lnTo>
                      <a:lnTo>
                        <a:pt x="686" y="1762"/>
                      </a:lnTo>
                      <a:lnTo>
                        <a:pt x="686" y="1769"/>
                      </a:lnTo>
                      <a:lnTo>
                        <a:pt x="679" y="1776"/>
                      </a:lnTo>
                      <a:moveTo>
                        <a:pt x="445" y="1615"/>
                      </a:moveTo>
                      <a:lnTo>
                        <a:pt x="431" y="1596"/>
                      </a:lnTo>
                      <a:lnTo>
                        <a:pt x="429" y="1591"/>
                      </a:lnTo>
                      <a:lnTo>
                        <a:pt x="431" y="1589"/>
                      </a:lnTo>
                      <a:lnTo>
                        <a:pt x="436" y="1589"/>
                      </a:lnTo>
                      <a:lnTo>
                        <a:pt x="443" y="1591"/>
                      </a:lnTo>
                      <a:lnTo>
                        <a:pt x="445" y="1601"/>
                      </a:lnTo>
                      <a:lnTo>
                        <a:pt x="457" y="1601"/>
                      </a:lnTo>
                      <a:lnTo>
                        <a:pt x="457" y="1608"/>
                      </a:lnTo>
                      <a:lnTo>
                        <a:pt x="452" y="1610"/>
                      </a:lnTo>
                      <a:lnTo>
                        <a:pt x="445" y="1615"/>
                      </a:lnTo>
                      <a:moveTo>
                        <a:pt x="698" y="1335"/>
                      </a:moveTo>
                      <a:lnTo>
                        <a:pt x="698" y="1331"/>
                      </a:lnTo>
                      <a:lnTo>
                        <a:pt x="693" y="1328"/>
                      </a:lnTo>
                      <a:lnTo>
                        <a:pt x="693" y="1328"/>
                      </a:lnTo>
                      <a:lnTo>
                        <a:pt x="698" y="1331"/>
                      </a:lnTo>
                      <a:lnTo>
                        <a:pt x="698" y="1333"/>
                      </a:lnTo>
                      <a:lnTo>
                        <a:pt x="698" y="1335"/>
                      </a:lnTo>
                      <a:moveTo>
                        <a:pt x="923" y="1066"/>
                      </a:moveTo>
                      <a:lnTo>
                        <a:pt x="930" y="1058"/>
                      </a:lnTo>
                      <a:lnTo>
                        <a:pt x="937" y="1056"/>
                      </a:lnTo>
                      <a:lnTo>
                        <a:pt x="930" y="1051"/>
                      </a:lnTo>
                      <a:lnTo>
                        <a:pt x="954" y="1047"/>
                      </a:lnTo>
                      <a:lnTo>
                        <a:pt x="963" y="1037"/>
                      </a:lnTo>
                      <a:lnTo>
                        <a:pt x="975" y="1042"/>
                      </a:lnTo>
                      <a:lnTo>
                        <a:pt x="987" y="1039"/>
                      </a:lnTo>
                      <a:lnTo>
                        <a:pt x="994" y="1047"/>
                      </a:lnTo>
                      <a:lnTo>
                        <a:pt x="1006" y="1063"/>
                      </a:lnTo>
                      <a:lnTo>
                        <a:pt x="1015" y="1073"/>
                      </a:lnTo>
                      <a:lnTo>
                        <a:pt x="1018" y="1077"/>
                      </a:lnTo>
                      <a:lnTo>
                        <a:pt x="1015" y="1077"/>
                      </a:lnTo>
                      <a:lnTo>
                        <a:pt x="1015" y="1082"/>
                      </a:lnTo>
                      <a:lnTo>
                        <a:pt x="980" y="1075"/>
                      </a:lnTo>
                      <a:lnTo>
                        <a:pt x="977" y="1080"/>
                      </a:lnTo>
                      <a:lnTo>
                        <a:pt x="968" y="1080"/>
                      </a:lnTo>
                      <a:lnTo>
                        <a:pt x="968" y="1084"/>
                      </a:lnTo>
                      <a:lnTo>
                        <a:pt x="970" y="1092"/>
                      </a:lnTo>
                      <a:lnTo>
                        <a:pt x="951" y="1092"/>
                      </a:lnTo>
                      <a:lnTo>
                        <a:pt x="963" y="1103"/>
                      </a:lnTo>
                      <a:lnTo>
                        <a:pt x="968" y="1120"/>
                      </a:lnTo>
                      <a:lnTo>
                        <a:pt x="987" y="1127"/>
                      </a:lnTo>
                      <a:lnTo>
                        <a:pt x="984" y="1144"/>
                      </a:lnTo>
                      <a:lnTo>
                        <a:pt x="989" y="1156"/>
                      </a:lnTo>
                      <a:lnTo>
                        <a:pt x="987" y="1146"/>
                      </a:lnTo>
                      <a:lnTo>
                        <a:pt x="999" y="1141"/>
                      </a:lnTo>
                      <a:lnTo>
                        <a:pt x="1001" y="1141"/>
                      </a:lnTo>
                      <a:lnTo>
                        <a:pt x="1006" y="1148"/>
                      </a:lnTo>
                      <a:lnTo>
                        <a:pt x="1015" y="1158"/>
                      </a:lnTo>
                      <a:lnTo>
                        <a:pt x="1008" y="1163"/>
                      </a:lnTo>
                      <a:lnTo>
                        <a:pt x="1013" y="1165"/>
                      </a:lnTo>
                      <a:lnTo>
                        <a:pt x="1008" y="1167"/>
                      </a:lnTo>
                      <a:lnTo>
                        <a:pt x="991" y="1165"/>
                      </a:lnTo>
                      <a:lnTo>
                        <a:pt x="989" y="1158"/>
                      </a:lnTo>
                      <a:lnTo>
                        <a:pt x="987" y="1172"/>
                      </a:lnTo>
                      <a:lnTo>
                        <a:pt x="989" y="1179"/>
                      </a:lnTo>
                      <a:lnTo>
                        <a:pt x="996" y="1177"/>
                      </a:lnTo>
                      <a:lnTo>
                        <a:pt x="999" y="1179"/>
                      </a:lnTo>
                      <a:lnTo>
                        <a:pt x="996" y="1182"/>
                      </a:lnTo>
                      <a:lnTo>
                        <a:pt x="1003" y="1186"/>
                      </a:lnTo>
                      <a:lnTo>
                        <a:pt x="996" y="1191"/>
                      </a:lnTo>
                      <a:lnTo>
                        <a:pt x="1006" y="1196"/>
                      </a:lnTo>
                      <a:lnTo>
                        <a:pt x="1003" y="1205"/>
                      </a:lnTo>
                      <a:lnTo>
                        <a:pt x="1006" y="1224"/>
                      </a:lnTo>
                      <a:lnTo>
                        <a:pt x="1006" y="1234"/>
                      </a:lnTo>
                      <a:lnTo>
                        <a:pt x="996" y="1236"/>
                      </a:lnTo>
                      <a:lnTo>
                        <a:pt x="973" y="1238"/>
                      </a:lnTo>
                      <a:lnTo>
                        <a:pt x="958" y="1234"/>
                      </a:lnTo>
                      <a:lnTo>
                        <a:pt x="951" y="1224"/>
                      </a:lnTo>
                      <a:lnTo>
                        <a:pt x="937" y="1222"/>
                      </a:lnTo>
                      <a:lnTo>
                        <a:pt x="932" y="1205"/>
                      </a:lnTo>
                      <a:lnTo>
                        <a:pt x="932" y="1193"/>
                      </a:lnTo>
                      <a:lnTo>
                        <a:pt x="937" y="1196"/>
                      </a:lnTo>
                      <a:lnTo>
                        <a:pt x="944" y="1174"/>
                      </a:lnTo>
                      <a:lnTo>
                        <a:pt x="947" y="1170"/>
                      </a:lnTo>
                      <a:lnTo>
                        <a:pt x="954" y="1172"/>
                      </a:lnTo>
                      <a:lnTo>
                        <a:pt x="951" y="1167"/>
                      </a:lnTo>
                      <a:lnTo>
                        <a:pt x="944" y="1167"/>
                      </a:lnTo>
                      <a:lnTo>
                        <a:pt x="935" y="1151"/>
                      </a:lnTo>
                      <a:lnTo>
                        <a:pt x="928" y="1144"/>
                      </a:lnTo>
                      <a:lnTo>
                        <a:pt x="925" y="1141"/>
                      </a:lnTo>
                      <a:lnTo>
                        <a:pt x="916" y="1120"/>
                      </a:lnTo>
                      <a:lnTo>
                        <a:pt x="916" y="1106"/>
                      </a:lnTo>
                      <a:lnTo>
                        <a:pt x="913" y="1111"/>
                      </a:lnTo>
                      <a:lnTo>
                        <a:pt x="909" y="1099"/>
                      </a:lnTo>
                      <a:lnTo>
                        <a:pt x="902" y="1092"/>
                      </a:lnTo>
                      <a:lnTo>
                        <a:pt x="911" y="1077"/>
                      </a:lnTo>
                      <a:lnTo>
                        <a:pt x="913" y="1068"/>
                      </a:lnTo>
                      <a:lnTo>
                        <a:pt x="916" y="1070"/>
                      </a:lnTo>
                      <a:lnTo>
                        <a:pt x="916" y="1061"/>
                      </a:lnTo>
                      <a:lnTo>
                        <a:pt x="913" y="1056"/>
                      </a:lnTo>
                      <a:lnTo>
                        <a:pt x="918" y="1056"/>
                      </a:lnTo>
                      <a:lnTo>
                        <a:pt x="923" y="1066"/>
                      </a:lnTo>
                      <a:moveTo>
                        <a:pt x="1710" y="0"/>
                      </a:moveTo>
                      <a:lnTo>
                        <a:pt x="1694" y="5"/>
                      </a:lnTo>
                      <a:lnTo>
                        <a:pt x="1670" y="40"/>
                      </a:lnTo>
                      <a:lnTo>
                        <a:pt x="1666" y="57"/>
                      </a:lnTo>
                      <a:lnTo>
                        <a:pt x="1673" y="66"/>
                      </a:lnTo>
                      <a:lnTo>
                        <a:pt x="1668" y="64"/>
                      </a:lnTo>
                      <a:lnTo>
                        <a:pt x="1668" y="71"/>
                      </a:lnTo>
                      <a:lnTo>
                        <a:pt x="1635" y="78"/>
                      </a:lnTo>
                      <a:lnTo>
                        <a:pt x="1649" y="90"/>
                      </a:lnTo>
                      <a:lnTo>
                        <a:pt x="1647" y="104"/>
                      </a:lnTo>
                      <a:lnTo>
                        <a:pt x="1642" y="97"/>
                      </a:lnTo>
                      <a:lnTo>
                        <a:pt x="1632" y="90"/>
                      </a:lnTo>
                      <a:lnTo>
                        <a:pt x="1618" y="100"/>
                      </a:lnTo>
                      <a:lnTo>
                        <a:pt x="1621" y="107"/>
                      </a:lnTo>
                      <a:lnTo>
                        <a:pt x="1604" y="114"/>
                      </a:lnTo>
                      <a:lnTo>
                        <a:pt x="1604" y="107"/>
                      </a:lnTo>
                      <a:lnTo>
                        <a:pt x="1602" y="104"/>
                      </a:lnTo>
                      <a:lnTo>
                        <a:pt x="1592" y="114"/>
                      </a:lnTo>
                      <a:lnTo>
                        <a:pt x="1597" y="100"/>
                      </a:lnTo>
                      <a:lnTo>
                        <a:pt x="1592" y="97"/>
                      </a:lnTo>
                      <a:lnTo>
                        <a:pt x="1552" y="102"/>
                      </a:lnTo>
                      <a:lnTo>
                        <a:pt x="1552" y="109"/>
                      </a:lnTo>
                      <a:lnTo>
                        <a:pt x="1561" y="107"/>
                      </a:lnTo>
                      <a:lnTo>
                        <a:pt x="1559" y="114"/>
                      </a:lnTo>
                      <a:lnTo>
                        <a:pt x="1500" y="135"/>
                      </a:lnTo>
                      <a:lnTo>
                        <a:pt x="1483" y="154"/>
                      </a:lnTo>
                      <a:lnTo>
                        <a:pt x="1469" y="154"/>
                      </a:lnTo>
                      <a:lnTo>
                        <a:pt x="1479" y="161"/>
                      </a:lnTo>
                      <a:lnTo>
                        <a:pt x="1472" y="163"/>
                      </a:lnTo>
                      <a:lnTo>
                        <a:pt x="1467" y="180"/>
                      </a:lnTo>
                      <a:lnTo>
                        <a:pt x="1455" y="171"/>
                      </a:lnTo>
                      <a:lnTo>
                        <a:pt x="1450" y="178"/>
                      </a:lnTo>
                      <a:lnTo>
                        <a:pt x="1465" y="185"/>
                      </a:lnTo>
                      <a:lnTo>
                        <a:pt x="1453" y="194"/>
                      </a:lnTo>
                      <a:lnTo>
                        <a:pt x="1465" y="201"/>
                      </a:lnTo>
                      <a:lnTo>
                        <a:pt x="1469" y="211"/>
                      </a:lnTo>
                      <a:lnTo>
                        <a:pt x="1465" y="213"/>
                      </a:lnTo>
                      <a:lnTo>
                        <a:pt x="1465" y="220"/>
                      </a:lnTo>
                      <a:lnTo>
                        <a:pt x="1386" y="235"/>
                      </a:lnTo>
                      <a:lnTo>
                        <a:pt x="1379" y="237"/>
                      </a:lnTo>
                      <a:lnTo>
                        <a:pt x="1382" y="242"/>
                      </a:lnTo>
                      <a:lnTo>
                        <a:pt x="1375" y="249"/>
                      </a:lnTo>
                      <a:lnTo>
                        <a:pt x="1379" y="251"/>
                      </a:lnTo>
                      <a:lnTo>
                        <a:pt x="1375" y="256"/>
                      </a:lnTo>
                      <a:lnTo>
                        <a:pt x="1386" y="268"/>
                      </a:lnTo>
                      <a:lnTo>
                        <a:pt x="1382" y="277"/>
                      </a:lnTo>
                      <a:lnTo>
                        <a:pt x="1384" y="289"/>
                      </a:lnTo>
                      <a:lnTo>
                        <a:pt x="1403" y="298"/>
                      </a:lnTo>
                      <a:lnTo>
                        <a:pt x="1405" y="303"/>
                      </a:lnTo>
                      <a:lnTo>
                        <a:pt x="1403" y="308"/>
                      </a:lnTo>
                      <a:lnTo>
                        <a:pt x="1420" y="317"/>
                      </a:lnTo>
                      <a:lnTo>
                        <a:pt x="1422" y="327"/>
                      </a:lnTo>
                      <a:lnTo>
                        <a:pt x="1417" y="343"/>
                      </a:lnTo>
                      <a:lnTo>
                        <a:pt x="1424" y="369"/>
                      </a:lnTo>
                      <a:lnTo>
                        <a:pt x="1424" y="381"/>
                      </a:lnTo>
                      <a:lnTo>
                        <a:pt x="1415" y="386"/>
                      </a:lnTo>
                      <a:lnTo>
                        <a:pt x="1417" y="393"/>
                      </a:lnTo>
                      <a:lnTo>
                        <a:pt x="1403" y="386"/>
                      </a:lnTo>
                      <a:lnTo>
                        <a:pt x="1405" y="367"/>
                      </a:lnTo>
                      <a:lnTo>
                        <a:pt x="1403" y="346"/>
                      </a:lnTo>
                      <a:lnTo>
                        <a:pt x="1415" y="339"/>
                      </a:lnTo>
                      <a:lnTo>
                        <a:pt x="1417" y="324"/>
                      </a:lnTo>
                      <a:lnTo>
                        <a:pt x="1394" y="322"/>
                      </a:lnTo>
                      <a:lnTo>
                        <a:pt x="1382" y="308"/>
                      </a:lnTo>
                      <a:lnTo>
                        <a:pt x="1360" y="294"/>
                      </a:lnTo>
                      <a:lnTo>
                        <a:pt x="1334" y="303"/>
                      </a:lnTo>
                      <a:lnTo>
                        <a:pt x="1334" y="308"/>
                      </a:lnTo>
                      <a:lnTo>
                        <a:pt x="1344" y="310"/>
                      </a:lnTo>
                      <a:lnTo>
                        <a:pt x="1332" y="322"/>
                      </a:lnTo>
                      <a:lnTo>
                        <a:pt x="1327" y="324"/>
                      </a:lnTo>
                      <a:lnTo>
                        <a:pt x="1320" y="313"/>
                      </a:lnTo>
                      <a:lnTo>
                        <a:pt x="1316" y="315"/>
                      </a:lnTo>
                      <a:lnTo>
                        <a:pt x="1320" y="329"/>
                      </a:lnTo>
                      <a:lnTo>
                        <a:pt x="1337" y="341"/>
                      </a:lnTo>
                      <a:lnTo>
                        <a:pt x="1342" y="339"/>
                      </a:lnTo>
                      <a:lnTo>
                        <a:pt x="1349" y="358"/>
                      </a:lnTo>
                      <a:lnTo>
                        <a:pt x="1306" y="339"/>
                      </a:lnTo>
                      <a:lnTo>
                        <a:pt x="1304" y="336"/>
                      </a:lnTo>
                      <a:lnTo>
                        <a:pt x="1308" y="334"/>
                      </a:lnTo>
                      <a:lnTo>
                        <a:pt x="1308" y="327"/>
                      </a:lnTo>
                      <a:lnTo>
                        <a:pt x="1304" y="310"/>
                      </a:lnTo>
                      <a:lnTo>
                        <a:pt x="1308" y="298"/>
                      </a:lnTo>
                      <a:lnTo>
                        <a:pt x="1306" y="287"/>
                      </a:lnTo>
                      <a:lnTo>
                        <a:pt x="1308" y="284"/>
                      </a:lnTo>
                      <a:lnTo>
                        <a:pt x="1301" y="270"/>
                      </a:lnTo>
                      <a:lnTo>
                        <a:pt x="1297" y="272"/>
                      </a:lnTo>
                      <a:lnTo>
                        <a:pt x="1301" y="298"/>
                      </a:lnTo>
                      <a:lnTo>
                        <a:pt x="1278" y="317"/>
                      </a:lnTo>
                      <a:lnTo>
                        <a:pt x="1273" y="332"/>
                      </a:lnTo>
                      <a:lnTo>
                        <a:pt x="1289" y="367"/>
                      </a:lnTo>
                      <a:lnTo>
                        <a:pt x="1280" y="403"/>
                      </a:lnTo>
                      <a:lnTo>
                        <a:pt x="1285" y="417"/>
                      </a:lnTo>
                      <a:lnTo>
                        <a:pt x="1282" y="429"/>
                      </a:lnTo>
                      <a:lnTo>
                        <a:pt x="1301" y="433"/>
                      </a:lnTo>
                      <a:lnTo>
                        <a:pt x="1316" y="429"/>
                      </a:lnTo>
                      <a:lnTo>
                        <a:pt x="1337" y="443"/>
                      </a:lnTo>
                      <a:lnTo>
                        <a:pt x="1344" y="464"/>
                      </a:lnTo>
                      <a:lnTo>
                        <a:pt x="1337" y="469"/>
                      </a:lnTo>
                      <a:lnTo>
                        <a:pt x="1337" y="483"/>
                      </a:lnTo>
                      <a:lnTo>
                        <a:pt x="1356" y="490"/>
                      </a:lnTo>
                      <a:lnTo>
                        <a:pt x="1339" y="493"/>
                      </a:lnTo>
                      <a:lnTo>
                        <a:pt x="1332" y="485"/>
                      </a:lnTo>
                      <a:lnTo>
                        <a:pt x="1334" y="469"/>
                      </a:lnTo>
                      <a:lnTo>
                        <a:pt x="1332" y="464"/>
                      </a:lnTo>
                      <a:lnTo>
                        <a:pt x="1334" y="457"/>
                      </a:lnTo>
                      <a:lnTo>
                        <a:pt x="1325" y="448"/>
                      </a:lnTo>
                      <a:lnTo>
                        <a:pt x="1323" y="438"/>
                      </a:lnTo>
                      <a:lnTo>
                        <a:pt x="1294" y="448"/>
                      </a:lnTo>
                      <a:lnTo>
                        <a:pt x="1289" y="459"/>
                      </a:lnTo>
                      <a:lnTo>
                        <a:pt x="1297" y="476"/>
                      </a:lnTo>
                      <a:lnTo>
                        <a:pt x="1297" y="485"/>
                      </a:lnTo>
                      <a:lnTo>
                        <a:pt x="1285" y="500"/>
                      </a:lnTo>
                      <a:lnTo>
                        <a:pt x="1280" y="516"/>
                      </a:lnTo>
                      <a:lnTo>
                        <a:pt x="1263" y="526"/>
                      </a:lnTo>
                      <a:lnTo>
                        <a:pt x="1261" y="538"/>
                      </a:lnTo>
                      <a:lnTo>
                        <a:pt x="1259" y="538"/>
                      </a:lnTo>
                      <a:lnTo>
                        <a:pt x="1233" y="535"/>
                      </a:lnTo>
                      <a:lnTo>
                        <a:pt x="1230" y="523"/>
                      </a:lnTo>
                      <a:lnTo>
                        <a:pt x="1228" y="519"/>
                      </a:lnTo>
                      <a:lnTo>
                        <a:pt x="1237" y="521"/>
                      </a:lnTo>
                      <a:lnTo>
                        <a:pt x="1259" y="514"/>
                      </a:lnTo>
                      <a:lnTo>
                        <a:pt x="1249" y="504"/>
                      </a:lnTo>
                      <a:lnTo>
                        <a:pt x="1261" y="507"/>
                      </a:lnTo>
                      <a:lnTo>
                        <a:pt x="1268" y="490"/>
                      </a:lnTo>
                      <a:lnTo>
                        <a:pt x="1273" y="485"/>
                      </a:lnTo>
                      <a:lnTo>
                        <a:pt x="1273" y="469"/>
                      </a:lnTo>
                      <a:lnTo>
                        <a:pt x="1278" y="459"/>
                      </a:lnTo>
                      <a:lnTo>
                        <a:pt x="1278" y="452"/>
                      </a:lnTo>
                      <a:lnTo>
                        <a:pt x="1266" y="436"/>
                      </a:lnTo>
                      <a:lnTo>
                        <a:pt x="1268" y="403"/>
                      </a:lnTo>
                      <a:lnTo>
                        <a:pt x="1263" y="386"/>
                      </a:lnTo>
                      <a:lnTo>
                        <a:pt x="1268" y="379"/>
                      </a:lnTo>
                      <a:lnTo>
                        <a:pt x="1268" y="360"/>
                      </a:lnTo>
                      <a:lnTo>
                        <a:pt x="1266" y="346"/>
                      </a:lnTo>
                      <a:lnTo>
                        <a:pt x="1254" y="332"/>
                      </a:lnTo>
                      <a:lnTo>
                        <a:pt x="1268" y="301"/>
                      </a:lnTo>
                      <a:lnTo>
                        <a:pt x="1266" y="277"/>
                      </a:lnTo>
                      <a:lnTo>
                        <a:pt x="1221" y="268"/>
                      </a:lnTo>
                      <a:lnTo>
                        <a:pt x="1216" y="282"/>
                      </a:lnTo>
                      <a:lnTo>
                        <a:pt x="1209" y="320"/>
                      </a:lnTo>
                      <a:lnTo>
                        <a:pt x="1185" y="341"/>
                      </a:lnTo>
                      <a:lnTo>
                        <a:pt x="1183" y="353"/>
                      </a:lnTo>
                      <a:lnTo>
                        <a:pt x="1190" y="353"/>
                      </a:lnTo>
                      <a:lnTo>
                        <a:pt x="1183" y="362"/>
                      </a:lnTo>
                      <a:lnTo>
                        <a:pt x="1195" y="367"/>
                      </a:lnTo>
                      <a:lnTo>
                        <a:pt x="1190" y="384"/>
                      </a:lnTo>
                      <a:lnTo>
                        <a:pt x="1193" y="393"/>
                      </a:lnTo>
                      <a:lnTo>
                        <a:pt x="1188" y="396"/>
                      </a:lnTo>
                      <a:lnTo>
                        <a:pt x="1185" y="412"/>
                      </a:lnTo>
                      <a:lnTo>
                        <a:pt x="1204" y="417"/>
                      </a:lnTo>
                      <a:lnTo>
                        <a:pt x="1204" y="422"/>
                      </a:lnTo>
                      <a:lnTo>
                        <a:pt x="1209" y="436"/>
                      </a:lnTo>
                      <a:lnTo>
                        <a:pt x="1219" y="443"/>
                      </a:lnTo>
                      <a:lnTo>
                        <a:pt x="1207" y="467"/>
                      </a:lnTo>
                      <a:lnTo>
                        <a:pt x="1190" y="443"/>
                      </a:lnTo>
                      <a:lnTo>
                        <a:pt x="1148" y="414"/>
                      </a:lnTo>
                      <a:lnTo>
                        <a:pt x="1107" y="403"/>
                      </a:lnTo>
                      <a:lnTo>
                        <a:pt x="1096" y="412"/>
                      </a:lnTo>
                      <a:lnTo>
                        <a:pt x="1103" y="431"/>
                      </a:lnTo>
                      <a:lnTo>
                        <a:pt x="1103" y="440"/>
                      </a:lnTo>
                      <a:lnTo>
                        <a:pt x="1088" y="448"/>
                      </a:lnTo>
                      <a:lnTo>
                        <a:pt x="1088" y="457"/>
                      </a:lnTo>
                      <a:lnTo>
                        <a:pt x="1084" y="462"/>
                      </a:lnTo>
                      <a:lnTo>
                        <a:pt x="1079" y="457"/>
                      </a:lnTo>
                      <a:lnTo>
                        <a:pt x="1081" y="448"/>
                      </a:lnTo>
                      <a:lnTo>
                        <a:pt x="1074" y="436"/>
                      </a:lnTo>
                      <a:lnTo>
                        <a:pt x="1053" y="455"/>
                      </a:lnTo>
                      <a:lnTo>
                        <a:pt x="1027" y="455"/>
                      </a:lnTo>
                      <a:lnTo>
                        <a:pt x="1015" y="469"/>
                      </a:lnTo>
                      <a:lnTo>
                        <a:pt x="1006" y="462"/>
                      </a:lnTo>
                      <a:lnTo>
                        <a:pt x="1003" y="452"/>
                      </a:lnTo>
                      <a:lnTo>
                        <a:pt x="1006" y="445"/>
                      </a:lnTo>
                      <a:lnTo>
                        <a:pt x="1001" y="443"/>
                      </a:lnTo>
                      <a:lnTo>
                        <a:pt x="1013" y="438"/>
                      </a:lnTo>
                      <a:lnTo>
                        <a:pt x="996" y="440"/>
                      </a:lnTo>
                      <a:lnTo>
                        <a:pt x="994" y="445"/>
                      </a:lnTo>
                      <a:lnTo>
                        <a:pt x="996" y="450"/>
                      </a:lnTo>
                      <a:lnTo>
                        <a:pt x="991" y="452"/>
                      </a:lnTo>
                      <a:lnTo>
                        <a:pt x="989" y="448"/>
                      </a:lnTo>
                      <a:lnTo>
                        <a:pt x="982" y="452"/>
                      </a:lnTo>
                      <a:lnTo>
                        <a:pt x="987" y="455"/>
                      </a:lnTo>
                      <a:lnTo>
                        <a:pt x="982" y="462"/>
                      </a:lnTo>
                      <a:lnTo>
                        <a:pt x="980" y="455"/>
                      </a:lnTo>
                      <a:lnTo>
                        <a:pt x="973" y="457"/>
                      </a:lnTo>
                      <a:lnTo>
                        <a:pt x="923" y="490"/>
                      </a:lnTo>
                      <a:lnTo>
                        <a:pt x="916" y="504"/>
                      </a:lnTo>
                      <a:lnTo>
                        <a:pt x="916" y="512"/>
                      </a:lnTo>
                      <a:lnTo>
                        <a:pt x="902" y="523"/>
                      </a:lnTo>
                      <a:lnTo>
                        <a:pt x="902" y="516"/>
                      </a:lnTo>
                      <a:lnTo>
                        <a:pt x="892" y="516"/>
                      </a:lnTo>
                      <a:lnTo>
                        <a:pt x="878" y="495"/>
                      </a:lnTo>
                      <a:lnTo>
                        <a:pt x="885" y="485"/>
                      </a:lnTo>
                      <a:lnTo>
                        <a:pt x="902" y="481"/>
                      </a:lnTo>
                      <a:lnTo>
                        <a:pt x="899" y="469"/>
                      </a:lnTo>
                      <a:lnTo>
                        <a:pt x="890" y="457"/>
                      </a:lnTo>
                      <a:lnTo>
                        <a:pt x="854" y="450"/>
                      </a:lnTo>
                      <a:lnTo>
                        <a:pt x="866" y="462"/>
                      </a:lnTo>
                      <a:lnTo>
                        <a:pt x="866" y="485"/>
                      </a:lnTo>
                      <a:lnTo>
                        <a:pt x="864" y="500"/>
                      </a:lnTo>
                      <a:lnTo>
                        <a:pt x="873" y="514"/>
                      </a:lnTo>
                      <a:lnTo>
                        <a:pt x="866" y="538"/>
                      </a:lnTo>
                      <a:lnTo>
                        <a:pt x="866" y="552"/>
                      </a:lnTo>
                      <a:lnTo>
                        <a:pt x="861" y="542"/>
                      </a:lnTo>
                      <a:lnTo>
                        <a:pt x="857" y="545"/>
                      </a:lnTo>
                      <a:lnTo>
                        <a:pt x="859" y="538"/>
                      </a:lnTo>
                      <a:lnTo>
                        <a:pt x="840" y="528"/>
                      </a:lnTo>
                      <a:lnTo>
                        <a:pt x="828" y="545"/>
                      </a:lnTo>
                      <a:lnTo>
                        <a:pt x="807" y="559"/>
                      </a:lnTo>
                      <a:lnTo>
                        <a:pt x="807" y="571"/>
                      </a:lnTo>
                      <a:lnTo>
                        <a:pt x="821" y="599"/>
                      </a:lnTo>
                      <a:lnTo>
                        <a:pt x="788" y="587"/>
                      </a:lnTo>
                      <a:lnTo>
                        <a:pt x="783" y="594"/>
                      </a:lnTo>
                      <a:lnTo>
                        <a:pt x="781" y="590"/>
                      </a:lnTo>
                      <a:lnTo>
                        <a:pt x="786" y="587"/>
                      </a:lnTo>
                      <a:lnTo>
                        <a:pt x="764" y="575"/>
                      </a:lnTo>
                      <a:lnTo>
                        <a:pt x="760" y="585"/>
                      </a:lnTo>
                      <a:lnTo>
                        <a:pt x="762" y="590"/>
                      </a:lnTo>
                      <a:lnTo>
                        <a:pt x="772" y="601"/>
                      </a:lnTo>
                      <a:lnTo>
                        <a:pt x="779" y="599"/>
                      </a:lnTo>
                      <a:lnTo>
                        <a:pt x="783" y="618"/>
                      </a:lnTo>
                      <a:lnTo>
                        <a:pt x="774" y="620"/>
                      </a:lnTo>
                      <a:lnTo>
                        <a:pt x="755" y="613"/>
                      </a:lnTo>
                      <a:lnTo>
                        <a:pt x="748" y="601"/>
                      </a:lnTo>
                      <a:lnTo>
                        <a:pt x="734" y="599"/>
                      </a:lnTo>
                      <a:lnTo>
                        <a:pt x="736" y="594"/>
                      </a:lnTo>
                      <a:lnTo>
                        <a:pt x="736" y="585"/>
                      </a:lnTo>
                      <a:lnTo>
                        <a:pt x="729" y="571"/>
                      </a:lnTo>
                      <a:lnTo>
                        <a:pt x="734" y="566"/>
                      </a:lnTo>
                      <a:lnTo>
                        <a:pt x="736" y="552"/>
                      </a:lnTo>
                      <a:lnTo>
                        <a:pt x="696" y="509"/>
                      </a:lnTo>
                      <a:lnTo>
                        <a:pt x="703" y="507"/>
                      </a:lnTo>
                      <a:lnTo>
                        <a:pt x="717" y="521"/>
                      </a:lnTo>
                      <a:lnTo>
                        <a:pt x="729" y="521"/>
                      </a:lnTo>
                      <a:lnTo>
                        <a:pt x="731" y="528"/>
                      </a:lnTo>
                      <a:lnTo>
                        <a:pt x="793" y="545"/>
                      </a:lnTo>
                      <a:lnTo>
                        <a:pt x="809" y="538"/>
                      </a:lnTo>
                      <a:lnTo>
                        <a:pt x="826" y="519"/>
                      </a:lnTo>
                      <a:lnTo>
                        <a:pt x="828" y="507"/>
                      </a:lnTo>
                      <a:lnTo>
                        <a:pt x="824" y="504"/>
                      </a:lnTo>
                      <a:lnTo>
                        <a:pt x="824" y="488"/>
                      </a:lnTo>
                      <a:lnTo>
                        <a:pt x="807" y="471"/>
                      </a:lnTo>
                      <a:lnTo>
                        <a:pt x="788" y="464"/>
                      </a:lnTo>
                      <a:lnTo>
                        <a:pt x="750" y="429"/>
                      </a:lnTo>
                      <a:lnTo>
                        <a:pt x="715" y="429"/>
                      </a:lnTo>
                      <a:lnTo>
                        <a:pt x="712" y="422"/>
                      </a:lnTo>
                      <a:lnTo>
                        <a:pt x="708" y="424"/>
                      </a:lnTo>
                      <a:lnTo>
                        <a:pt x="710" y="419"/>
                      </a:lnTo>
                      <a:lnTo>
                        <a:pt x="696" y="414"/>
                      </a:lnTo>
                      <a:lnTo>
                        <a:pt x="698" y="407"/>
                      </a:lnTo>
                      <a:lnTo>
                        <a:pt x="708" y="414"/>
                      </a:lnTo>
                      <a:lnTo>
                        <a:pt x="712" y="407"/>
                      </a:lnTo>
                      <a:lnTo>
                        <a:pt x="693" y="400"/>
                      </a:lnTo>
                      <a:lnTo>
                        <a:pt x="696" y="405"/>
                      </a:lnTo>
                      <a:lnTo>
                        <a:pt x="693" y="405"/>
                      </a:lnTo>
                      <a:lnTo>
                        <a:pt x="691" y="410"/>
                      </a:lnTo>
                      <a:lnTo>
                        <a:pt x="679" y="405"/>
                      </a:lnTo>
                      <a:lnTo>
                        <a:pt x="663" y="410"/>
                      </a:lnTo>
                      <a:lnTo>
                        <a:pt x="667" y="400"/>
                      </a:lnTo>
                      <a:lnTo>
                        <a:pt x="649" y="388"/>
                      </a:lnTo>
                      <a:lnTo>
                        <a:pt x="667" y="393"/>
                      </a:lnTo>
                      <a:lnTo>
                        <a:pt x="682" y="379"/>
                      </a:lnTo>
                      <a:lnTo>
                        <a:pt x="667" y="365"/>
                      </a:lnTo>
                      <a:lnTo>
                        <a:pt x="658" y="367"/>
                      </a:lnTo>
                      <a:lnTo>
                        <a:pt x="658" y="360"/>
                      </a:lnTo>
                      <a:lnTo>
                        <a:pt x="649" y="365"/>
                      </a:lnTo>
                      <a:lnTo>
                        <a:pt x="649" y="377"/>
                      </a:lnTo>
                      <a:lnTo>
                        <a:pt x="639" y="377"/>
                      </a:lnTo>
                      <a:lnTo>
                        <a:pt x="644" y="369"/>
                      </a:lnTo>
                      <a:lnTo>
                        <a:pt x="637" y="369"/>
                      </a:lnTo>
                      <a:lnTo>
                        <a:pt x="641" y="367"/>
                      </a:lnTo>
                      <a:lnTo>
                        <a:pt x="639" y="365"/>
                      </a:lnTo>
                      <a:lnTo>
                        <a:pt x="644" y="362"/>
                      </a:lnTo>
                      <a:lnTo>
                        <a:pt x="646" y="355"/>
                      </a:lnTo>
                      <a:lnTo>
                        <a:pt x="634" y="351"/>
                      </a:lnTo>
                      <a:lnTo>
                        <a:pt x="627" y="377"/>
                      </a:lnTo>
                      <a:lnTo>
                        <a:pt x="620" y="379"/>
                      </a:lnTo>
                      <a:lnTo>
                        <a:pt x="620" y="358"/>
                      </a:lnTo>
                      <a:lnTo>
                        <a:pt x="599" y="393"/>
                      </a:lnTo>
                      <a:lnTo>
                        <a:pt x="597" y="391"/>
                      </a:lnTo>
                      <a:lnTo>
                        <a:pt x="601" y="377"/>
                      </a:lnTo>
                      <a:lnTo>
                        <a:pt x="608" y="360"/>
                      </a:lnTo>
                      <a:lnTo>
                        <a:pt x="601" y="362"/>
                      </a:lnTo>
                      <a:lnTo>
                        <a:pt x="597" y="355"/>
                      </a:lnTo>
                      <a:lnTo>
                        <a:pt x="587" y="360"/>
                      </a:lnTo>
                      <a:lnTo>
                        <a:pt x="594" y="367"/>
                      </a:lnTo>
                      <a:lnTo>
                        <a:pt x="573" y="386"/>
                      </a:lnTo>
                      <a:lnTo>
                        <a:pt x="573" y="396"/>
                      </a:lnTo>
                      <a:lnTo>
                        <a:pt x="568" y="391"/>
                      </a:lnTo>
                      <a:lnTo>
                        <a:pt x="568" y="388"/>
                      </a:lnTo>
                      <a:lnTo>
                        <a:pt x="561" y="391"/>
                      </a:lnTo>
                      <a:lnTo>
                        <a:pt x="554" y="384"/>
                      </a:lnTo>
                      <a:lnTo>
                        <a:pt x="552" y="388"/>
                      </a:lnTo>
                      <a:lnTo>
                        <a:pt x="549" y="384"/>
                      </a:lnTo>
                      <a:lnTo>
                        <a:pt x="549" y="391"/>
                      </a:lnTo>
                      <a:lnTo>
                        <a:pt x="556" y="393"/>
                      </a:lnTo>
                      <a:lnTo>
                        <a:pt x="556" y="407"/>
                      </a:lnTo>
                      <a:lnTo>
                        <a:pt x="544" y="396"/>
                      </a:lnTo>
                      <a:lnTo>
                        <a:pt x="547" y="400"/>
                      </a:lnTo>
                      <a:lnTo>
                        <a:pt x="537" y="403"/>
                      </a:lnTo>
                      <a:lnTo>
                        <a:pt x="535" y="405"/>
                      </a:lnTo>
                      <a:lnTo>
                        <a:pt x="537" y="412"/>
                      </a:lnTo>
                      <a:lnTo>
                        <a:pt x="530" y="422"/>
                      </a:lnTo>
                      <a:lnTo>
                        <a:pt x="533" y="414"/>
                      </a:lnTo>
                      <a:lnTo>
                        <a:pt x="533" y="398"/>
                      </a:lnTo>
                      <a:lnTo>
                        <a:pt x="526" y="407"/>
                      </a:lnTo>
                      <a:lnTo>
                        <a:pt x="523" y="417"/>
                      </a:lnTo>
                      <a:lnTo>
                        <a:pt x="523" y="405"/>
                      </a:lnTo>
                      <a:lnTo>
                        <a:pt x="516" y="405"/>
                      </a:lnTo>
                      <a:lnTo>
                        <a:pt x="514" y="417"/>
                      </a:lnTo>
                      <a:lnTo>
                        <a:pt x="521" y="426"/>
                      </a:lnTo>
                      <a:lnTo>
                        <a:pt x="509" y="414"/>
                      </a:lnTo>
                      <a:lnTo>
                        <a:pt x="507" y="414"/>
                      </a:lnTo>
                      <a:lnTo>
                        <a:pt x="511" y="422"/>
                      </a:lnTo>
                      <a:lnTo>
                        <a:pt x="509" y="424"/>
                      </a:lnTo>
                      <a:lnTo>
                        <a:pt x="504" y="422"/>
                      </a:lnTo>
                      <a:lnTo>
                        <a:pt x="502" y="417"/>
                      </a:lnTo>
                      <a:lnTo>
                        <a:pt x="500" y="424"/>
                      </a:lnTo>
                      <a:lnTo>
                        <a:pt x="502" y="429"/>
                      </a:lnTo>
                      <a:lnTo>
                        <a:pt x="492" y="436"/>
                      </a:lnTo>
                      <a:lnTo>
                        <a:pt x="497" y="440"/>
                      </a:lnTo>
                      <a:lnTo>
                        <a:pt x="495" y="440"/>
                      </a:lnTo>
                      <a:lnTo>
                        <a:pt x="495" y="445"/>
                      </a:lnTo>
                      <a:lnTo>
                        <a:pt x="478" y="455"/>
                      </a:lnTo>
                      <a:lnTo>
                        <a:pt x="495" y="457"/>
                      </a:lnTo>
                      <a:lnTo>
                        <a:pt x="488" y="462"/>
                      </a:lnTo>
                      <a:lnTo>
                        <a:pt x="476" y="459"/>
                      </a:lnTo>
                      <a:lnTo>
                        <a:pt x="476" y="474"/>
                      </a:lnTo>
                      <a:lnTo>
                        <a:pt x="474" y="478"/>
                      </a:lnTo>
                      <a:lnTo>
                        <a:pt x="469" y="467"/>
                      </a:lnTo>
                      <a:lnTo>
                        <a:pt x="464" y="478"/>
                      </a:lnTo>
                      <a:lnTo>
                        <a:pt x="466" y="485"/>
                      </a:lnTo>
                      <a:lnTo>
                        <a:pt x="459" y="488"/>
                      </a:lnTo>
                      <a:lnTo>
                        <a:pt x="466" y="488"/>
                      </a:lnTo>
                      <a:lnTo>
                        <a:pt x="452" y="493"/>
                      </a:lnTo>
                      <a:lnTo>
                        <a:pt x="445" y="509"/>
                      </a:lnTo>
                      <a:lnTo>
                        <a:pt x="433" y="521"/>
                      </a:lnTo>
                      <a:lnTo>
                        <a:pt x="433" y="526"/>
                      </a:lnTo>
                      <a:lnTo>
                        <a:pt x="436" y="526"/>
                      </a:lnTo>
                      <a:lnTo>
                        <a:pt x="431" y="528"/>
                      </a:lnTo>
                      <a:lnTo>
                        <a:pt x="436" y="535"/>
                      </a:lnTo>
                      <a:lnTo>
                        <a:pt x="421" y="547"/>
                      </a:lnTo>
                      <a:lnTo>
                        <a:pt x="429" y="545"/>
                      </a:lnTo>
                      <a:lnTo>
                        <a:pt x="431" y="549"/>
                      </a:lnTo>
                      <a:lnTo>
                        <a:pt x="426" y="547"/>
                      </a:lnTo>
                      <a:lnTo>
                        <a:pt x="424" y="557"/>
                      </a:lnTo>
                      <a:lnTo>
                        <a:pt x="421" y="557"/>
                      </a:lnTo>
                      <a:lnTo>
                        <a:pt x="424" y="566"/>
                      </a:lnTo>
                      <a:lnTo>
                        <a:pt x="419" y="559"/>
                      </a:lnTo>
                      <a:lnTo>
                        <a:pt x="417" y="571"/>
                      </a:lnTo>
                      <a:lnTo>
                        <a:pt x="419" y="568"/>
                      </a:lnTo>
                      <a:lnTo>
                        <a:pt x="421" y="573"/>
                      </a:lnTo>
                      <a:lnTo>
                        <a:pt x="405" y="583"/>
                      </a:lnTo>
                      <a:lnTo>
                        <a:pt x="405" y="587"/>
                      </a:lnTo>
                      <a:lnTo>
                        <a:pt x="407" y="587"/>
                      </a:lnTo>
                      <a:lnTo>
                        <a:pt x="405" y="594"/>
                      </a:lnTo>
                      <a:lnTo>
                        <a:pt x="400" y="592"/>
                      </a:lnTo>
                      <a:lnTo>
                        <a:pt x="388" y="609"/>
                      </a:lnTo>
                      <a:lnTo>
                        <a:pt x="388" y="613"/>
                      </a:lnTo>
                      <a:lnTo>
                        <a:pt x="384" y="616"/>
                      </a:lnTo>
                      <a:lnTo>
                        <a:pt x="388" y="628"/>
                      </a:lnTo>
                      <a:lnTo>
                        <a:pt x="405" y="618"/>
                      </a:lnTo>
                      <a:lnTo>
                        <a:pt x="388" y="632"/>
                      </a:lnTo>
                      <a:lnTo>
                        <a:pt x="384" y="623"/>
                      </a:lnTo>
                      <a:lnTo>
                        <a:pt x="377" y="628"/>
                      </a:lnTo>
                      <a:lnTo>
                        <a:pt x="379" y="632"/>
                      </a:lnTo>
                      <a:lnTo>
                        <a:pt x="377" y="635"/>
                      </a:lnTo>
                      <a:lnTo>
                        <a:pt x="374" y="628"/>
                      </a:lnTo>
                      <a:lnTo>
                        <a:pt x="367" y="630"/>
                      </a:lnTo>
                      <a:lnTo>
                        <a:pt x="353" y="644"/>
                      </a:lnTo>
                      <a:lnTo>
                        <a:pt x="343" y="649"/>
                      </a:lnTo>
                      <a:lnTo>
                        <a:pt x="353" y="654"/>
                      </a:lnTo>
                      <a:lnTo>
                        <a:pt x="353" y="658"/>
                      </a:lnTo>
                      <a:lnTo>
                        <a:pt x="336" y="658"/>
                      </a:lnTo>
                      <a:lnTo>
                        <a:pt x="339" y="661"/>
                      </a:lnTo>
                      <a:lnTo>
                        <a:pt x="339" y="663"/>
                      </a:lnTo>
                      <a:lnTo>
                        <a:pt x="339" y="670"/>
                      </a:lnTo>
                      <a:lnTo>
                        <a:pt x="334" y="663"/>
                      </a:lnTo>
                      <a:lnTo>
                        <a:pt x="332" y="670"/>
                      </a:lnTo>
                      <a:lnTo>
                        <a:pt x="332" y="673"/>
                      </a:lnTo>
                      <a:lnTo>
                        <a:pt x="320" y="670"/>
                      </a:lnTo>
                      <a:lnTo>
                        <a:pt x="320" y="677"/>
                      </a:lnTo>
                      <a:lnTo>
                        <a:pt x="336" y="677"/>
                      </a:lnTo>
                      <a:lnTo>
                        <a:pt x="317" y="682"/>
                      </a:lnTo>
                      <a:lnTo>
                        <a:pt x="320" y="687"/>
                      </a:lnTo>
                      <a:lnTo>
                        <a:pt x="317" y="691"/>
                      </a:lnTo>
                      <a:lnTo>
                        <a:pt x="317" y="701"/>
                      </a:lnTo>
                      <a:lnTo>
                        <a:pt x="334" y="699"/>
                      </a:lnTo>
                      <a:lnTo>
                        <a:pt x="339" y="691"/>
                      </a:lnTo>
                      <a:lnTo>
                        <a:pt x="339" y="699"/>
                      </a:lnTo>
                      <a:lnTo>
                        <a:pt x="346" y="699"/>
                      </a:lnTo>
                      <a:lnTo>
                        <a:pt x="353" y="687"/>
                      </a:lnTo>
                      <a:lnTo>
                        <a:pt x="348" y="699"/>
                      </a:lnTo>
                      <a:lnTo>
                        <a:pt x="353" y="696"/>
                      </a:lnTo>
                      <a:lnTo>
                        <a:pt x="346" y="701"/>
                      </a:lnTo>
                      <a:lnTo>
                        <a:pt x="346" y="706"/>
                      </a:lnTo>
                      <a:lnTo>
                        <a:pt x="343" y="708"/>
                      </a:lnTo>
                      <a:lnTo>
                        <a:pt x="341" y="701"/>
                      </a:lnTo>
                      <a:lnTo>
                        <a:pt x="317" y="706"/>
                      </a:lnTo>
                      <a:lnTo>
                        <a:pt x="320" y="708"/>
                      </a:lnTo>
                      <a:lnTo>
                        <a:pt x="320" y="713"/>
                      </a:lnTo>
                      <a:lnTo>
                        <a:pt x="315" y="710"/>
                      </a:lnTo>
                      <a:lnTo>
                        <a:pt x="320" y="715"/>
                      </a:lnTo>
                      <a:lnTo>
                        <a:pt x="327" y="713"/>
                      </a:lnTo>
                      <a:lnTo>
                        <a:pt x="320" y="722"/>
                      </a:lnTo>
                      <a:lnTo>
                        <a:pt x="320" y="727"/>
                      </a:lnTo>
                      <a:lnTo>
                        <a:pt x="325" y="725"/>
                      </a:lnTo>
                      <a:lnTo>
                        <a:pt x="325" y="729"/>
                      </a:lnTo>
                      <a:lnTo>
                        <a:pt x="322" y="732"/>
                      </a:lnTo>
                      <a:lnTo>
                        <a:pt x="322" y="734"/>
                      </a:lnTo>
                      <a:lnTo>
                        <a:pt x="334" y="718"/>
                      </a:lnTo>
                      <a:lnTo>
                        <a:pt x="346" y="718"/>
                      </a:lnTo>
                      <a:lnTo>
                        <a:pt x="339" y="725"/>
                      </a:lnTo>
                      <a:lnTo>
                        <a:pt x="339" y="720"/>
                      </a:lnTo>
                      <a:lnTo>
                        <a:pt x="327" y="736"/>
                      </a:lnTo>
                      <a:lnTo>
                        <a:pt x="334" y="739"/>
                      </a:lnTo>
                      <a:lnTo>
                        <a:pt x="320" y="748"/>
                      </a:lnTo>
                      <a:lnTo>
                        <a:pt x="320" y="751"/>
                      </a:lnTo>
                      <a:lnTo>
                        <a:pt x="334" y="746"/>
                      </a:lnTo>
                      <a:lnTo>
                        <a:pt x="329" y="762"/>
                      </a:lnTo>
                      <a:lnTo>
                        <a:pt x="325" y="760"/>
                      </a:lnTo>
                      <a:lnTo>
                        <a:pt x="322" y="767"/>
                      </a:lnTo>
                      <a:lnTo>
                        <a:pt x="334" y="779"/>
                      </a:lnTo>
                      <a:lnTo>
                        <a:pt x="341" y="777"/>
                      </a:lnTo>
                      <a:lnTo>
                        <a:pt x="339" y="786"/>
                      </a:lnTo>
                      <a:lnTo>
                        <a:pt x="353" y="786"/>
                      </a:lnTo>
                      <a:lnTo>
                        <a:pt x="374" y="770"/>
                      </a:lnTo>
                      <a:lnTo>
                        <a:pt x="381" y="758"/>
                      </a:lnTo>
                      <a:lnTo>
                        <a:pt x="388" y="760"/>
                      </a:lnTo>
                      <a:lnTo>
                        <a:pt x="391" y="753"/>
                      </a:lnTo>
                      <a:lnTo>
                        <a:pt x="388" y="741"/>
                      </a:lnTo>
                      <a:lnTo>
                        <a:pt x="393" y="746"/>
                      </a:lnTo>
                      <a:lnTo>
                        <a:pt x="391" y="736"/>
                      </a:lnTo>
                      <a:lnTo>
                        <a:pt x="395" y="734"/>
                      </a:lnTo>
                      <a:lnTo>
                        <a:pt x="395" y="753"/>
                      </a:lnTo>
                      <a:lnTo>
                        <a:pt x="403" y="758"/>
                      </a:lnTo>
                      <a:lnTo>
                        <a:pt x="403" y="760"/>
                      </a:lnTo>
                      <a:lnTo>
                        <a:pt x="403" y="774"/>
                      </a:lnTo>
                      <a:lnTo>
                        <a:pt x="405" y="779"/>
                      </a:lnTo>
                      <a:lnTo>
                        <a:pt x="407" y="777"/>
                      </a:lnTo>
                      <a:lnTo>
                        <a:pt x="410" y="779"/>
                      </a:lnTo>
                      <a:lnTo>
                        <a:pt x="405" y="784"/>
                      </a:lnTo>
                      <a:lnTo>
                        <a:pt x="410" y="786"/>
                      </a:lnTo>
                      <a:lnTo>
                        <a:pt x="410" y="791"/>
                      </a:lnTo>
                      <a:lnTo>
                        <a:pt x="412" y="791"/>
                      </a:lnTo>
                      <a:lnTo>
                        <a:pt x="412" y="803"/>
                      </a:lnTo>
                      <a:lnTo>
                        <a:pt x="426" y="824"/>
                      </a:lnTo>
                      <a:lnTo>
                        <a:pt x="421" y="829"/>
                      </a:lnTo>
                      <a:lnTo>
                        <a:pt x="424" y="831"/>
                      </a:lnTo>
                      <a:lnTo>
                        <a:pt x="421" y="834"/>
                      </a:lnTo>
                      <a:lnTo>
                        <a:pt x="429" y="848"/>
                      </a:lnTo>
                      <a:lnTo>
                        <a:pt x="424" y="852"/>
                      </a:lnTo>
                      <a:lnTo>
                        <a:pt x="443" y="852"/>
                      </a:lnTo>
                      <a:lnTo>
                        <a:pt x="447" y="836"/>
                      </a:lnTo>
                      <a:lnTo>
                        <a:pt x="469" y="834"/>
                      </a:lnTo>
                      <a:lnTo>
                        <a:pt x="478" y="800"/>
                      </a:lnTo>
                      <a:lnTo>
                        <a:pt x="476" y="789"/>
                      </a:lnTo>
                      <a:lnTo>
                        <a:pt x="481" y="789"/>
                      </a:lnTo>
                      <a:lnTo>
                        <a:pt x="481" y="777"/>
                      </a:lnTo>
                      <a:lnTo>
                        <a:pt x="474" y="774"/>
                      </a:lnTo>
                      <a:lnTo>
                        <a:pt x="481" y="772"/>
                      </a:lnTo>
                      <a:lnTo>
                        <a:pt x="474" y="770"/>
                      </a:lnTo>
                      <a:lnTo>
                        <a:pt x="483" y="767"/>
                      </a:lnTo>
                      <a:lnTo>
                        <a:pt x="490" y="758"/>
                      </a:lnTo>
                      <a:lnTo>
                        <a:pt x="495" y="762"/>
                      </a:lnTo>
                      <a:lnTo>
                        <a:pt x="502" y="755"/>
                      </a:lnTo>
                      <a:lnTo>
                        <a:pt x="502" y="753"/>
                      </a:lnTo>
                      <a:lnTo>
                        <a:pt x="507" y="751"/>
                      </a:lnTo>
                      <a:lnTo>
                        <a:pt x="488" y="753"/>
                      </a:lnTo>
                      <a:lnTo>
                        <a:pt x="474" y="746"/>
                      </a:lnTo>
                      <a:lnTo>
                        <a:pt x="483" y="744"/>
                      </a:lnTo>
                      <a:lnTo>
                        <a:pt x="495" y="748"/>
                      </a:lnTo>
                      <a:lnTo>
                        <a:pt x="504" y="746"/>
                      </a:lnTo>
                      <a:lnTo>
                        <a:pt x="509" y="734"/>
                      </a:lnTo>
                      <a:lnTo>
                        <a:pt x="502" y="725"/>
                      </a:lnTo>
                      <a:lnTo>
                        <a:pt x="504" y="725"/>
                      </a:lnTo>
                      <a:lnTo>
                        <a:pt x="492" y="713"/>
                      </a:lnTo>
                      <a:lnTo>
                        <a:pt x="481" y="727"/>
                      </a:lnTo>
                      <a:lnTo>
                        <a:pt x="474" y="727"/>
                      </a:lnTo>
                      <a:lnTo>
                        <a:pt x="485" y="720"/>
                      </a:lnTo>
                      <a:lnTo>
                        <a:pt x="485" y="687"/>
                      </a:lnTo>
                      <a:lnTo>
                        <a:pt x="485" y="682"/>
                      </a:lnTo>
                      <a:lnTo>
                        <a:pt x="488" y="684"/>
                      </a:lnTo>
                      <a:lnTo>
                        <a:pt x="490" y="665"/>
                      </a:lnTo>
                      <a:lnTo>
                        <a:pt x="488" y="658"/>
                      </a:lnTo>
                      <a:lnTo>
                        <a:pt x="492" y="661"/>
                      </a:lnTo>
                      <a:lnTo>
                        <a:pt x="495" y="656"/>
                      </a:lnTo>
                      <a:lnTo>
                        <a:pt x="495" y="646"/>
                      </a:lnTo>
                      <a:lnTo>
                        <a:pt x="497" y="649"/>
                      </a:lnTo>
                      <a:lnTo>
                        <a:pt x="502" y="644"/>
                      </a:lnTo>
                      <a:lnTo>
                        <a:pt x="509" y="635"/>
                      </a:lnTo>
                      <a:lnTo>
                        <a:pt x="533" y="620"/>
                      </a:lnTo>
                      <a:lnTo>
                        <a:pt x="549" y="599"/>
                      </a:lnTo>
                      <a:lnTo>
                        <a:pt x="542" y="585"/>
                      </a:lnTo>
                      <a:lnTo>
                        <a:pt x="549" y="575"/>
                      </a:lnTo>
                      <a:lnTo>
                        <a:pt x="547" y="568"/>
                      </a:lnTo>
                      <a:lnTo>
                        <a:pt x="556" y="561"/>
                      </a:lnTo>
                      <a:lnTo>
                        <a:pt x="554" y="554"/>
                      </a:lnTo>
                      <a:lnTo>
                        <a:pt x="559" y="559"/>
                      </a:lnTo>
                      <a:lnTo>
                        <a:pt x="561" y="549"/>
                      </a:lnTo>
                      <a:lnTo>
                        <a:pt x="582" y="554"/>
                      </a:lnTo>
                      <a:lnTo>
                        <a:pt x="585" y="547"/>
                      </a:lnTo>
                      <a:lnTo>
                        <a:pt x="601" y="564"/>
                      </a:lnTo>
                      <a:lnTo>
                        <a:pt x="606" y="580"/>
                      </a:lnTo>
                      <a:lnTo>
                        <a:pt x="594" y="585"/>
                      </a:lnTo>
                      <a:lnTo>
                        <a:pt x="592" y="594"/>
                      </a:lnTo>
                      <a:lnTo>
                        <a:pt x="566" y="628"/>
                      </a:lnTo>
                      <a:lnTo>
                        <a:pt x="559" y="635"/>
                      </a:lnTo>
                      <a:lnTo>
                        <a:pt x="552" y="635"/>
                      </a:lnTo>
                      <a:lnTo>
                        <a:pt x="552" y="642"/>
                      </a:lnTo>
                      <a:lnTo>
                        <a:pt x="547" y="642"/>
                      </a:lnTo>
                      <a:lnTo>
                        <a:pt x="540" y="654"/>
                      </a:lnTo>
                      <a:lnTo>
                        <a:pt x="544" y="665"/>
                      </a:lnTo>
                      <a:lnTo>
                        <a:pt x="544" y="673"/>
                      </a:lnTo>
                      <a:lnTo>
                        <a:pt x="549" y="689"/>
                      </a:lnTo>
                      <a:lnTo>
                        <a:pt x="547" y="689"/>
                      </a:lnTo>
                      <a:lnTo>
                        <a:pt x="547" y="699"/>
                      </a:lnTo>
                      <a:lnTo>
                        <a:pt x="544" y="703"/>
                      </a:lnTo>
                      <a:lnTo>
                        <a:pt x="547" y="710"/>
                      </a:lnTo>
                      <a:lnTo>
                        <a:pt x="544" y="713"/>
                      </a:lnTo>
                      <a:lnTo>
                        <a:pt x="563" y="725"/>
                      </a:lnTo>
                      <a:lnTo>
                        <a:pt x="566" y="722"/>
                      </a:lnTo>
                      <a:lnTo>
                        <a:pt x="570" y="732"/>
                      </a:lnTo>
                      <a:lnTo>
                        <a:pt x="573" y="729"/>
                      </a:lnTo>
                      <a:lnTo>
                        <a:pt x="575" y="734"/>
                      </a:lnTo>
                      <a:lnTo>
                        <a:pt x="587" y="732"/>
                      </a:lnTo>
                      <a:lnTo>
                        <a:pt x="608" y="720"/>
                      </a:lnTo>
                      <a:lnTo>
                        <a:pt x="634" y="715"/>
                      </a:lnTo>
                      <a:lnTo>
                        <a:pt x="649" y="713"/>
                      </a:lnTo>
                      <a:lnTo>
                        <a:pt x="649" y="720"/>
                      </a:lnTo>
                      <a:lnTo>
                        <a:pt x="646" y="718"/>
                      </a:lnTo>
                      <a:lnTo>
                        <a:pt x="646" y="725"/>
                      </a:lnTo>
                      <a:lnTo>
                        <a:pt x="665" y="727"/>
                      </a:lnTo>
                      <a:lnTo>
                        <a:pt x="672" y="734"/>
                      </a:lnTo>
                      <a:lnTo>
                        <a:pt x="656" y="734"/>
                      </a:lnTo>
                      <a:lnTo>
                        <a:pt x="644" y="741"/>
                      </a:lnTo>
                      <a:lnTo>
                        <a:pt x="639" y="739"/>
                      </a:lnTo>
                      <a:lnTo>
                        <a:pt x="639" y="748"/>
                      </a:lnTo>
                      <a:lnTo>
                        <a:pt x="637" y="748"/>
                      </a:lnTo>
                      <a:lnTo>
                        <a:pt x="606" y="741"/>
                      </a:lnTo>
                      <a:lnTo>
                        <a:pt x="575" y="755"/>
                      </a:lnTo>
                      <a:lnTo>
                        <a:pt x="575" y="765"/>
                      </a:lnTo>
                      <a:lnTo>
                        <a:pt x="580" y="767"/>
                      </a:lnTo>
                      <a:lnTo>
                        <a:pt x="575" y="770"/>
                      </a:lnTo>
                      <a:lnTo>
                        <a:pt x="578" y="777"/>
                      </a:lnTo>
                      <a:lnTo>
                        <a:pt x="589" y="777"/>
                      </a:lnTo>
                      <a:lnTo>
                        <a:pt x="589" y="791"/>
                      </a:lnTo>
                      <a:lnTo>
                        <a:pt x="587" y="807"/>
                      </a:lnTo>
                      <a:lnTo>
                        <a:pt x="585" y="815"/>
                      </a:lnTo>
                      <a:lnTo>
                        <a:pt x="573" y="810"/>
                      </a:lnTo>
                      <a:lnTo>
                        <a:pt x="563" y="793"/>
                      </a:lnTo>
                      <a:lnTo>
                        <a:pt x="552" y="800"/>
                      </a:lnTo>
                      <a:lnTo>
                        <a:pt x="540" y="819"/>
                      </a:lnTo>
                      <a:lnTo>
                        <a:pt x="540" y="834"/>
                      </a:lnTo>
                      <a:lnTo>
                        <a:pt x="544" y="855"/>
                      </a:lnTo>
                      <a:lnTo>
                        <a:pt x="544" y="857"/>
                      </a:lnTo>
                      <a:lnTo>
                        <a:pt x="542" y="864"/>
                      </a:lnTo>
                      <a:lnTo>
                        <a:pt x="535" y="862"/>
                      </a:lnTo>
                      <a:lnTo>
                        <a:pt x="537" y="860"/>
                      </a:lnTo>
                      <a:lnTo>
                        <a:pt x="528" y="864"/>
                      </a:lnTo>
                      <a:lnTo>
                        <a:pt x="521" y="876"/>
                      </a:lnTo>
                      <a:lnTo>
                        <a:pt x="509" y="881"/>
                      </a:lnTo>
                      <a:lnTo>
                        <a:pt x="504" y="871"/>
                      </a:lnTo>
                      <a:lnTo>
                        <a:pt x="509" y="871"/>
                      </a:lnTo>
                      <a:lnTo>
                        <a:pt x="509" y="867"/>
                      </a:lnTo>
                      <a:lnTo>
                        <a:pt x="488" y="869"/>
                      </a:lnTo>
                      <a:lnTo>
                        <a:pt x="447" y="888"/>
                      </a:lnTo>
                      <a:lnTo>
                        <a:pt x="445" y="890"/>
                      </a:lnTo>
                      <a:lnTo>
                        <a:pt x="450" y="890"/>
                      </a:lnTo>
                      <a:lnTo>
                        <a:pt x="450" y="895"/>
                      </a:lnTo>
                      <a:lnTo>
                        <a:pt x="445" y="893"/>
                      </a:lnTo>
                      <a:lnTo>
                        <a:pt x="429" y="878"/>
                      </a:lnTo>
                      <a:lnTo>
                        <a:pt x="419" y="881"/>
                      </a:lnTo>
                      <a:lnTo>
                        <a:pt x="421" y="876"/>
                      </a:lnTo>
                      <a:lnTo>
                        <a:pt x="405" y="888"/>
                      </a:lnTo>
                      <a:lnTo>
                        <a:pt x="395" y="888"/>
                      </a:lnTo>
                      <a:lnTo>
                        <a:pt x="400" y="878"/>
                      </a:lnTo>
                      <a:lnTo>
                        <a:pt x="386" y="878"/>
                      </a:lnTo>
                      <a:lnTo>
                        <a:pt x="384" y="876"/>
                      </a:lnTo>
                      <a:lnTo>
                        <a:pt x="384" y="867"/>
                      </a:lnTo>
                      <a:lnTo>
                        <a:pt x="379" y="867"/>
                      </a:lnTo>
                      <a:lnTo>
                        <a:pt x="381" y="867"/>
                      </a:lnTo>
                      <a:lnTo>
                        <a:pt x="379" y="860"/>
                      </a:lnTo>
                      <a:lnTo>
                        <a:pt x="381" y="848"/>
                      </a:lnTo>
                      <a:lnTo>
                        <a:pt x="381" y="845"/>
                      </a:lnTo>
                      <a:lnTo>
                        <a:pt x="384" y="845"/>
                      </a:lnTo>
                      <a:lnTo>
                        <a:pt x="384" y="841"/>
                      </a:lnTo>
                      <a:lnTo>
                        <a:pt x="391" y="838"/>
                      </a:lnTo>
                      <a:lnTo>
                        <a:pt x="391" y="834"/>
                      </a:lnTo>
                      <a:lnTo>
                        <a:pt x="393" y="836"/>
                      </a:lnTo>
                      <a:lnTo>
                        <a:pt x="398" y="831"/>
                      </a:lnTo>
                      <a:lnTo>
                        <a:pt x="398" y="826"/>
                      </a:lnTo>
                      <a:lnTo>
                        <a:pt x="388" y="826"/>
                      </a:lnTo>
                      <a:lnTo>
                        <a:pt x="391" y="822"/>
                      </a:lnTo>
                      <a:lnTo>
                        <a:pt x="386" y="822"/>
                      </a:lnTo>
                      <a:lnTo>
                        <a:pt x="393" y="807"/>
                      </a:lnTo>
                      <a:lnTo>
                        <a:pt x="391" y="793"/>
                      </a:lnTo>
                      <a:lnTo>
                        <a:pt x="362" y="815"/>
                      </a:lnTo>
                      <a:lnTo>
                        <a:pt x="360" y="829"/>
                      </a:lnTo>
                      <a:lnTo>
                        <a:pt x="360" y="850"/>
                      </a:lnTo>
                      <a:lnTo>
                        <a:pt x="367" y="855"/>
                      </a:lnTo>
                      <a:lnTo>
                        <a:pt x="367" y="864"/>
                      </a:lnTo>
                      <a:lnTo>
                        <a:pt x="372" y="876"/>
                      </a:lnTo>
                      <a:lnTo>
                        <a:pt x="367" y="878"/>
                      </a:lnTo>
                      <a:lnTo>
                        <a:pt x="374" y="890"/>
                      </a:lnTo>
                      <a:lnTo>
                        <a:pt x="367" y="893"/>
                      </a:lnTo>
                      <a:lnTo>
                        <a:pt x="367" y="905"/>
                      </a:lnTo>
                      <a:lnTo>
                        <a:pt x="365" y="897"/>
                      </a:lnTo>
                      <a:lnTo>
                        <a:pt x="360" y="900"/>
                      </a:lnTo>
                      <a:lnTo>
                        <a:pt x="360" y="895"/>
                      </a:lnTo>
                      <a:lnTo>
                        <a:pt x="355" y="895"/>
                      </a:lnTo>
                      <a:lnTo>
                        <a:pt x="348" y="895"/>
                      </a:lnTo>
                      <a:lnTo>
                        <a:pt x="346" y="900"/>
                      </a:lnTo>
                      <a:lnTo>
                        <a:pt x="353" y="907"/>
                      </a:lnTo>
                      <a:lnTo>
                        <a:pt x="346" y="905"/>
                      </a:lnTo>
                      <a:lnTo>
                        <a:pt x="341" y="900"/>
                      </a:lnTo>
                      <a:lnTo>
                        <a:pt x="322" y="905"/>
                      </a:lnTo>
                      <a:lnTo>
                        <a:pt x="322" y="914"/>
                      </a:lnTo>
                      <a:lnTo>
                        <a:pt x="325" y="914"/>
                      </a:lnTo>
                      <a:lnTo>
                        <a:pt x="322" y="921"/>
                      </a:lnTo>
                      <a:lnTo>
                        <a:pt x="322" y="928"/>
                      </a:lnTo>
                      <a:lnTo>
                        <a:pt x="317" y="926"/>
                      </a:lnTo>
                      <a:lnTo>
                        <a:pt x="317" y="921"/>
                      </a:lnTo>
                      <a:lnTo>
                        <a:pt x="320" y="919"/>
                      </a:lnTo>
                      <a:lnTo>
                        <a:pt x="317" y="914"/>
                      </a:lnTo>
                      <a:lnTo>
                        <a:pt x="306" y="935"/>
                      </a:lnTo>
                      <a:lnTo>
                        <a:pt x="308" y="940"/>
                      </a:lnTo>
                      <a:lnTo>
                        <a:pt x="315" y="942"/>
                      </a:lnTo>
                      <a:lnTo>
                        <a:pt x="301" y="945"/>
                      </a:lnTo>
                      <a:lnTo>
                        <a:pt x="308" y="950"/>
                      </a:lnTo>
                      <a:lnTo>
                        <a:pt x="296" y="950"/>
                      </a:lnTo>
                      <a:lnTo>
                        <a:pt x="287" y="954"/>
                      </a:lnTo>
                      <a:lnTo>
                        <a:pt x="272" y="959"/>
                      </a:lnTo>
                      <a:lnTo>
                        <a:pt x="270" y="973"/>
                      </a:lnTo>
                      <a:lnTo>
                        <a:pt x="251" y="985"/>
                      </a:lnTo>
                      <a:lnTo>
                        <a:pt x="251" y="990"/>
                      </a:lnTo>
                      <a:lnTo>
                        <a:pt x="256" y="992"/>
                      </a:lnTo>
                      <a:lnTo>
                        <a:pt x="232" y="992"/>
                      </a:lnTo>
                      <a:lnTo>
                        <a:pt x="230" y="987"/>
                      </a:lnTo>
                      <a:lnTo>
                        <a:pt x="223" y="985"/>
                      </a:lnTo>
                      <a:lnTo>
                        <a:pt x="228" y="1009"/>
                      </a:lnTo>
                      <a:lnTo>
                        <a:pt x="211" y="1011"/>
                      </a:lnTo>
                      <a:lnTo>
                        <a:pt x="199" y="1004"/>
                      </a:lnTo>
                      <a:lnTo>
                        <a:pt x="180" y="1011"/>
                      </a:lnTo>
                      <a:lnTo>
                        <a:pt x="180" y="1016"/>
                      </a:lnTo>
                      <a:lnTo>
                        <a:pt x="187" y="1013"/>
                      </a:lnTo>
                      <a:lnTo>
                        <a:pt x="183" y="1018"/>
                      </a:lnTo>
                      <a:lnTo>
                        <a:pt x="187" y="1021"/>
                      </a:lnTo>
                      <a:lnTo>
                        <a:pt x="183" y="1021"/>
                      </a:lnTo>
                      <a:lnTo>
                        <a:pt x="187" y="1025"/>
                      </a:lnTo>
                      <a:lnTo>
                        <a:pt x="192" y="1025"/>
                      </a:lnTo>
                      <a:lnTo>
                        <a:pt x="213" y="1032"/>
                      </a:lnTo>
                      <a:lnTo>
                        <a:pt x="213" y="1037"/>
                      </a:lnTo>
                      <a:lnTo>
                        <a:pt x="223" y="1037"/>
                      </a:lnTo>
                      <a:lnTo>
                        <a:pt x="218" y="1039"/>
                      </a:lnTo>
                      <a:lnTo>
                        <a:pt x="218" y="1047"/>
                      </a:lnTo>
                      <a:lnTo>
                        <a:pt x="223" y="1054"/>
                      </a:lnTo>
                      <a:lnTo>
                        <a:pt x="232" y="1056"/>
                      </a:lnTo>
                      <a:lnTo>
                        <a:pt x="232" y="1068"/>
                      </a:lnTo>
                      <a:lnTo>
                        <a:pt x="239" y="1077"/>
                      </a:lnTo>
                      <a:lnTo>
                        <a:pt x="235" y="1073"/>
                      </a:lnTo>
                      <a:lnTo>
                        <a:pt x="232" y="1087"/>
                      </a:lnTo>
                      <a:lnTo>
                        <a:pt x="235" y="1089"/>
                      </a:lnTo>
                      <a:lnTo>
                        <a:pt x="230" y="1111"/>
                      </a:lnTo>
                      <a:lnTo>
                        <a:pt x="223" y="1115"/>
                      </a:lnTo>
                      <a:lnTo>
                        <a:pt x="133" y="1108"/>
                      </a:lnTo>
                      <a:lnTo>
                        <a:pt x="131" y="1115"/>
                      </a:lnTo>
                      <a:lnTo>
                        <a:pt x="121" y="1118"/>
                      </a:lnTo>
                      <a:lnTo>
                        <a:pt x="119" y="1122"/>
                      </a:lnTo>
                      <a:lnTo>
                        <a:pt x="123" y="1129"/>
                      </a:lnTo>
                      <a:lnTo>
                        <a:pt x="123" y="1132"/>
                      </a:lnTo>
                      <a:lnTo>
                        <a:pt x="123" y="1137"/>
                      </a:lnTo>
                      <a:lnTo>
                        <a:pt x="126" y="1134"/>
                      </a:lnTo>
                      <a:lnTo>
                        <a:pt x="123" y="1146"/>
                      </a:lnTo>
                      <a:lnTo>
                        <a:pt x="126" y="1160"/>
                      </a:lnTo>
                      <a:lnTo>
                        <a:pt x="116" y="1200"/>
                      </a:lnTo>
                      <a:lnTo>
                        <a:pt x="121" y="1205"/>
                      </a:lnTo>
                      <a:lnTo>
                        <a:pt x="126" y="1205"/>
                      </a:lnTo>
                      <a:lnTo>
                        <a:pt x="123" y="1231"/>
                      </a:lnTo>
                      <a:lnTo>
                        <a:pt x="145" y="1229"/>
                      </a:lnTo>
                      <a:lnTo>
                        <a:pt x="157" y="1231"/>
                      </a:lnTo>
                      <a:lnTo>
                        <a:pt x="164" y="1245"/>
                      </a:lnTo>
                      <a:lnTo>
                        <a:pt x="173" y="1248"/>
                      </a:lnTo>
                      <a:lnTo>
                        <a:pt x="187" y="1236"/>
                      </a:lnTo>
                      <a:lnTo>
                        <a:pt x="220" y="1236"/>
                      </a:lnTo>
                      <a:lnTo>
                        <a:pt x="230" y="1222"/>
                      </a:lnTo>
                      <a:lnTo>
                        <a:pt x="237" y="1222"/>
                      </a:lnTo>
                      <a:lnTo>
                        <a:pt x="242" y="1210"/>
                      </a:lnTo>
                      <a:lnTo>
                        <a:pt x="249" y="1203"/>
                      </a:lnTo>
                      <a:lnTo>
                        <a:pt x="251" y="1200"/>
                      </a:lnTo>
                      <a:lnTo>
                        <a:pt x="244" y="1196"/>
                      </a:lnTo>
                      <a:lnTo>
                        <a:pt x="244" y="1189"/>
                      </a:lnTo>
                      <a:lnTo>
                        <a:pt x="258" y="1163"/>
                      </a:lnTo>
                      <a:lnTo>
                        <a:pt x="291" y="1146"/>
                      </a:lnTo>
                      <a:lnTo>
                        <a:pt x="294" y="1137"/>
                      </a:lnTo>
                      <a:lnTo>
                        <a:pt x="291" y="1134"/>
                      </a:lnTo>
                      <a:lnTo>
                        <a:pt x="291" y="1125"/>
                      </a:lnTo>
                      <a:lnTo>
                        <a:pt x="291" y="1120"/>
                      </a:lnTo>
                      <a:lnTo>
                        <a:pt x="303" y="1113"/>
                      </a:lnTo>
                      <a:lnTo>
                        <a:pt x="317" y="1115"/>
                      </a:lnTo>
                      <a:lnTo>
                        <a:pt x="334" y="1120"/>
                      </a:lnTo>
                      <a:lnTo>
                        <a:pt x="353" y="1106"/>
                      </a:lnTo>
                      <a:lnTo>
                        <a:pt x="360" y="1103"/>
                      </a:lnTo>
                      <a:lnTo>
                        <a:pt x="369" y="1094"/>
                      </a:lnTo>
                      <a:lnTo>
                        <a:pt x="388" y="1103"/>
                      </a:lnTo>
                      <a:lnTo>
                        <a:pt x="395" y="1120"/>
                      </a:lnTo>
                      <a:lnTo>
                        <a:pt x="403" y="1134"/>
                      </a:lnTo>
                      <a:lnTo>
                        <a:pt x="410" y="1134"/>
                      </a:lnTo>
                      <a:lnTo>
                        <a:pt x="429" y="1156"/>
                      </a:lnTo>
                      <a:lnTo>
                        <a:pt x="438" y="1156"/>
                      </a:lnTo>
                      <a:lnTo>
                        <a:pt x="447" y="1167"/>
                      </a:lnTo>
                      <a:lnTo>
                        <a:pt x="455" y="1167"/>
                      </a:lnTo>
                      <a:lnTo>
                        <a:pt x="457" y="1174"/>
                      </a:lnTo>
                      <a:lnTo>
                        <a:pt x="464" y="1179"/>
                      </a:lnTo>
                      <a:lnTo>
                        <a:pt x="466" y="1177"/>
                      </a:lnTo>
                      <a:lnTo>
                        <a:pt x="474" y="1198"/>
                      </a:lnTo>
                      <a:lnTo>
                        <a:pt x="469" y="1203"/>
                      </a:lnTo>
                      <a:lnTo>
                        <a:pt x="466" y="1210"/>
                      </a:lnTo>
                      <a:lnTo>
                        <a:pt x="466" y="1215"/>
                      </a:lnTo>
                      <a:lnTo>
                        <a:pt x="474" y="1215"/>
                      </a:lnTo>
                      <a:lnTo>
                        <a:pt x="478" y="1208"/>
                      </a:lnTo>
                      <a:lnTo>
                        <a:pt x="481" y="1198"/>
                      </a:lnTo>
                      <a:lnTo>
                        <a:pt x="488" y="1196"/>
                      </a:lnTo>
                      <a:lnTo>
                        <a:pt x="488" y="1189"/>
                      </a:lnTo>
                      <a:lnTo>
                        <a:pt x="478" y="1182"/>
                      </a:lnTo>
                      <a:lnTo>
                        <a:pt x="481" y="1172"/>
                      </a:lnTo>
                      <a:lnTo>
                        <a:pt x="488" y="1167"/>
                      </a:lnTo>
                      <a:lnTo>
                        <a:pt x="497" y="1174"/>
                      </a:lnTo>
                      <a:lnTo>
                        <a:pt x="504" y="1182"/>
                      </a:lnTo>
                      <a:lnTo>
                        <a:pt x="507" y="1177"/>
                      </a:lnTo>
                      <a:lnTo>
                        <a:pt x="497" y="1165"/>
                      </a:lnTo>
                      <a:lnTo>
                        <a:pt x="471" y="1151"/>
                      </a:lnTo>
                      <a:lnTo>
                        <a:pt x="474" y="1144"/>
                      </a:lnTo>
                      <a:lnTo>
                        <a:pt x="471" y="1141"/>
                      </a:lnTo>
                      <a:lnTo>
                        <a:pt x="459" y="1144"/>
                      </a:lnTo>
                      <a:lnTo>
                        <a:pt x="452" y="1139"/>
                      </a:lnTo>
                      <a:lnTo>
                        <a:pt x="445" y="1129"/>
                      </a:lnTo>
                      <a:lnTo>
                        <a:pt x="436" y="1111"/>
                      </a:lnTo>
                      <a:lnTo>
                        <a:pt x="421" y="1099"/>
                      </a:lnTo>
                      <a:lnTo>
                        <a:pt x="419" y="1092"/>
                      </a:lnTo>
                      <a:lnTo>
                        <a:pt x="421" y="1084"/>
                      </a:lnTo>
                      <a:lnTo>
                        <a:pt x="419" y="1080"/>
                      </a:lnTo>
                      <a:lnTo>
                        <a:pt x="419" y="1075"/>
                      </a:lnTo>
                      <a:lnTo>
                        <a:pt x="431" y="1068"/>
                      </a:lnTo>
                      <a:lnTo>
                        <a:pt x="436" y="1068"/>
                      </a:lnTo>
                      <a:lnTo>
                        <a:pt x="438" y="1070"/>
                      </a:lnTo>
                      <a:lnTo>
                        <a:pt x="438" y="1077"/>
                      </a:lnTo>
                      <a:lnTo>
                        <a:pt x="440" y="1084"/>
                      </a:lnTo>
                      <a:lnTo>
                        <a:pt x="443" y="1084"/>
                      </a:lnTo>
                      <a:lnTo>
                        <a:pt x="447" y="1077"/>
                      </a:lnTo>
                      <a:lnTo>
                        <a:pt x="450" y="1077"/>
                      </a:lnTo>
                      <a:lnTo>
                        <a:pt x="455" y="1082"/>
                      </a:lnTo>
                      <a:lnTo>
                        <a:pt x="457" y="1092"/>
                      </a:lnTo>
                      <a:lnTo>
                        <a:pt x="464" y="1096"/>
                      </a:lnTo>
                      <a:lnTo>
                        <a:pt x="459" y="1099"/>
                      </a:lnTo>
                      <a:lnTo>
                        <a:pt x="471" y="1113"/>
                      </a:lnTo>
                      <a:lnTo>
                        <a:pt x="483" y="1113"/>
                      </a:lnTo>
                      <a:lnTo>
                        <a:pt x="492" y="1122"/>
                      </a:lnTo>
                      <a:lnTo>
                        <a:pt x="488" y="1122"/>
                      </a:lnTo>
                      <a:lnTo>
                        <a:pt x="497" y="1125"/>
                      </a:lnTo>
                      <a:lnTo>
                        <a:pt x="502" y="1129"/>
                      </a:lnTo>
                      <a:lnTo>
                        <a:pt x="502" y="1129"/>
                      </a:lnTo>
                      <a:lnTo>
                        <a:pt x="502" y="1129"/>
                      </a:lnTo>
                      <a:lnTo>
                        <a:pt x="518" y="1144"/>
                      </a:lnTo>
                      <a:lnTo>
                        <a:pt x="521" y="1146"/>
                      </a:lnTo>
                      <a:lnTo>
                        <a:pt x="518" y="1153"/>
                      </a:lnTo>
                      <a:lnTo>
                        <a:pt x="518" y="1170"/>
                      </a:lnTo>
                      <a:lnTo>
                        <a:pt x="518" y="1170"/>
                      </a:lnTo>
                      <a:lnTo>
                        <a:pt x="530" y="1184"/>
                      </a:lnTo>
                      <a:lnTo>
                        <a:pt x="537" y="1196"/>
                      </a:lnTo>
                      <a:lnTo>
                        <a:pt x="542" y="1196"/>
                      </a:lnTo>
                      <a:lnTo>
                        <a:pt x="544" y="1198"/>
                      </a:lnTo>
                      <a:lnTo>
                        <a:pt x="537" y="1198"/>
                      </a:lnTo>
                      <a:lnTo>
                        <a:pt x="544" y="1208"/>
                      </a:lnTo>
                      <a:lnTo>
                        <a:pt x="566" y="1208"/>
                      </a:lnTo>
                      <a:lnTo>
                        <a:pt x="573" y="1210"/>
                      </a:lnTo>
                      <a:lnTo>
                        <a:pt x="568" y="1212"/>
                      </a:lnTo>
                      <a:lnTo>
                        <a:pt x="578" y="1215"/>
                      </a:lnTo>
                      <a:lnTo>
                        <a:pt x="585" y="1219"/>
                      </a:lnTo>
                      <a:lnTo>
                        <a:pt x="585" y="1210"/>
                      </a:lnTo>
                      <a:lnTo>
                        <a:pt x="563" y="1198"/>
                      </a:lnTo>
                      <a:lnTo>
                        <a:pt x="570" y="1196"/>
                      </a:lnTo>
                      <a:lnTo>
                        <a:pt x="568" y="1191"/>
                      </a:lnTo>
                      <a:lnTo>
                        <a:pt x="573" y="1191"/>
                      </a:lnTo>
                      <a:lnTo>
                        <a:pt x="566" y="1179"/>
                      </a:lnTo>
                      <a:lnTo>
                        <a:pt x="566" y="1167"/>
                      </a:lnTo>
                      <a:lnTo>
                        <a:pt x="568" y="1167"/>
                      </a:lnTo>
                      <a:lnTo>
                        <a:pt x="568" y="1170"/>
                      </a:lnTo>
                      <a:lnTo>
                        <a:pt x="578" y="1179"/>
                      </a:lnTo>
                      <a:lnTo>
                        <a:pt x="578" y="1174"/>
                      </a:lnTo>
                      <a:lnTo>
                        <a:pt x="585" y="1179"/>
                      </a:lnTo>
                      <a:lnTo>
                        <a:pt x="580" y="1172"/>
                      </a:lnTo>
                      <a:lnTo>
                        <a:pt x="587" y="1174"/>
                      </a:lnTo>
                      <a:lnTo>
                        <a:pt x="580" y="1167"/>
                      </a:lnTo>
                      <a:lnTo>
                        <a:pt x="589" y="1160"/>
                      </a:lnTo>
                      <a:lnTo>
                        <a:pt x="599" y="1160"/>
                      </a:lnTo>
                      <a:lnTo>
                        <a:pt x="613" y="1165"/>
                      </a:lnTo>
                      <a:lnTo>
                        <a:pt x="620" y="1167"/>
                      </a:lnTo>
                      <a:lnTo>
                        <a:pt x="615" y="1170"/>
                      </a:lnTo>
                      <a:lnTo>
                        <a:pt x="615" y="1177"/>
                      </a:lnTo>
                      <a:lnTo>
                        <a:pt x="634" y="1160"/>
                      </a:lnTo>
                      <a:lnTo>
                        <a:pt x="653" y="1160"/>
                      </a:lnTo>
                      <a:lnTo>
                        <a:pt x="656" y="1156"/>
                      </a:lnTo>
                      <a:lnTo>
                        <a:pt x="644" y="1148"/>
                      </a:lnTo>
                      <a:lnTo>
                        <a:pt x="641" y="1141"/>
                      </a:lnTo>
                      <a:lnTo>
                        <a:pt x="634" y="1132"/>
                      </a:lnTo>
                      <a:lnTo>
                        <a:pt x="639" y="1127"/>
                      </a:lnTo>
                      <a:lnTo>
                        <a:pt x="639" y="1120"/>
                      </a:lnTo>
                      <a:lnTo>
                        <a:pt x="646" y="1113"/>
                      </a:lnTo>
                      <a:lnTo>
                        <a:pt x="651" y="1106"/>
                      </a:lnTo>
                      <a:lnTo>
                        <a:pt x="653" y="1084"/>
                      </a:lnTo>
                      <a:lnTo>
                        <a:pt x="656" y="1087"/>
                      </a:lnTo>
                      <a:lnTo>
                        <a:pt x="653" y="1094"/>
                      </a:lnTo>
                      <a:lnTo>
                        <a:pt x="660" y="1087"/>
                      </a:lnTo>
                      <a:lnTo>
                        <a:pt x="663" y="1075"/>
                      </a:lnTo>
                      <a:lnTo>
                        <a:pt x="663" y="1066"/>
                      </a:lnTo>
                      <a:lnTo>
                        <a:pt x="665" y="1070"/>
                      </a:lnTo>
                      <a:lnTo>
                        <a:pt x="675" y="1063"/>
                      </a:lnTo>
                      <a:lnTo>
                        <a:pt x="670" y="1056"/>
                      </a:lnTo>
                      <a:lnTo>
                        <a:pt x="675" y="1061"/>
                      </a:lnTo>
                      <a:lnTo>
                        <a:pt x="679" y="1054"/>
                      </a:lnTo>
                      <a:lnTo>
                        <a:pt x="696" y="1049"/>
                      </a:lnTo>
                      <a:lnTo>
                        <a:pt x="701" y="1054"/>
                      </a:lnTo>
                      <a:lnTo>
                        <a:pt x="691" y="1054"/>
                      </a:lnTo>
                      <a:lnTo>
                        <a:pt x="698" y="1056"/>
                      </a:lnTo>
                      <a:lnTo>
                        <a:pt x="693" y="1058"/>
                      </a:lnTo>
                      <a:lnTo>
                        <a:pt x="719" y="1063"/>
                      </a:lnTo>
                      <a:lnTo>
                        <a:pt x="722" y="1063"/>
                      </a:lnTo>
                      <a:lnTo>
                        <a:pt x="705" y="1075"/>
                      </a:lnTo>
                      <a:lnTo>
                        <a:pt x="717" y="1080"/>
                      </a:lnTo>
                      <a:lnTo>
                        <a:pt x="717" y="1092"/>
                      </a:lnTo>
                      <a:lnTo>
                        <a:pt x="724" y="1094"/>
                      </a:lnTo>
                      <a:lnTo>
                        <a:pt x="746" y="1080"/>
                      </a:lnTo>
                      <a:lnTo>
                        <a:pt x="760" y="1082"/>
                      </a:lnTo>
                      <a:lnTo>
                        <a:pt x="762" y="1075"/>
                      </a:lnTo>
                      <a:lnTo>
                        <a:pt x="741" y="1077"/>
                      </a:lnTo>
                      <a:lnTo>
                        <a:pt x="736" y="1070"/>
                      </a:lnTo>
                      <a:lnTo>
                        <a:pt x="731" y="1068"/>
                      </a:lnTo>
                      <a:lnTo>
                        <a:pt x="734" y="1063"/>
                      </a:lnTo>
                      <a:lnTo>
                        <a:pt x="727" y="1066"/>
                      </a:lnTo>
                      <a:lnTo>
                        <a:pt x="722" y="1058"/>
                      </a:lnTo>
                      <a:lnTo>
                        <a:pt x="727" y="1061"/>
                      </a:lnTo>
                      <a:lnTo>
                        <a:pt x="727" y="1056"/>
                      </a:lnTo>
                      <a:lnTo>
                        <a:pt x="731" y="1063"/>
                      </a:lnTo>
                      <a:lnTo>
                        <a:pt x="734" y="1061"/>
                      </a:lnTo>
                      <a:lnTo>
                        <a:pt x="736" y="1063"/>
                      </a:lnTo>
                      <a:lnTo>
                        <a:pt x="736" y="1061"/>
                      </a:lnTo>
                      <a:lnTo>
                        <a:pt x="741" y="1054"/>
                      </a:lnTo>
                      <a:lnTo>
                        <a:pt x="743" y="1056"/>
                      </a:lnTo>
                      <a:lnTo>
                        <a:pt x="750" y="1051"/>
                      </a:lnTo>
                      <a:lnTo>
                        <a:pt x="786" y="1039"/>
                      </a:lnTo>
                      <a:lnTo>
                        <a:pt x="798" y="1037"/>
                      </a:lnTo>
                      <a:lnTo>
                        <a:pt x="800" y="1042"/>
                      </a:lnTo>
                      <a:lnTo>
                        <a:pt x="788" y="1047"/>
                      </a:lnTo>
                      <a:lnTo>
                        <a:pt x="788" y="1049"/>
                      </a:lnTo>
                      <a:lnTo>
                        <a:pt x="779" y="1049"/>
                      </a:lnTo>
                      <a:lnTo>
                        <a:pt x="776" y="1051"/>
                      </a:lnTo>
                      <a:lnTo>
                        <a:pt x="788" y="1061"/>
                      </a:lnTo>
                      <a:lnTo>
                        <a:pt x="781" y="1063"/>
                      </a:lnTo>
                      <a:lnTo>
                        <a:pt x="774" y="1075"/>
                      </a:lnTo>
                      <a:lnTo>
                        <a:pt x="764" y="1075"/>
                      </a:lnTo>
                      <a:lnTo>
                        <a:pt x="762" y="1077"/>
                      </a:lnTo>
                      <a:lnTo>
                        <a:pt x="772" y="1089"/>
                      </a:lnTo>
                      <a:lnTo>
                        <a:pt x="776" y="1089"/>
                      </a:lnTo>
                      <a:lnTo>
                        <a:pt x="790" y="1099"/>
                      </a:lnTo>
                      <a:lnTo>
                        <a:pt x="807" y="1113"/>
                      </a:lnTo>
                      <a:lnTo>
                        <a:pt x="812" y="1118"/>
                      </a:lnTo>
                      <a:lnTo>
                        <a:pt x="826" y="1127"/>
                      </a:lnTo>
                      <a:lnTo>
                        <a:pt x="833" y="1141"/>
                      </a:lnTo>
                      <a:lnTo>
                        <a:pt x="833" y="1146"/>
                      </a:lnTo>
                      <a:lnTo>
                        <a:pt x="831" y="1148"/>
                      </a:lnTo>
                      <a:lnTo>
                        <a:pt x="814" y="1160"/>
                      </a:lnTo>
                      <a:lnTo>
                        <a:pt x="800" y="1158"/>
                      </a:lnTo>
                      <a:lnTo>
                        <a:pt x="781" y="1163"/>
                      </a:lnTo>
                      <a:lnTo>
                        <a:pt x="757" y="1156"/>
                      </a:lnTo>
                      <a:lnTo>
                        <a:pt x="755" y="1146"/>
                      </a:lnTo>
                      <a:lnTo>
                        <a:pt x="748" y="1148"/>
                      </a:lnTo>
                      <a:lnTo>
                        <a:pt x="741" y="1141"/>
                      </a:lnTo>
                      <a:lnTo>
                        <a:pt x="715" y="1141"/>
                      </a:lnTo>
                      <a:lnTo>
                        <a:pt x="701" y="1146"/>
                      </a:lnTo>
                      <a:lnTo>
                        <a:pt x="684" y="1160"/>
                      </a:lnTo>
                      <a:lnTo>
                        <a:pt x="658" y="1156"/>
                      </a:lnTo>
                      <a:lnTo>
                        <a:pt x="656" y="1160"/>
                      </a:lnTo>
                      <a:lnTo>
                        <a:pt x="658" y="1163"/>
                      </a:lnTo>
                      <a:lnTo>
                        <a:pt x="667" y="1165"/>
                      </a:lnTo>
                      <a:lnTo>
                        <a:pt x="656" y="1167"/>
                      </a:lnTo>
                      <a:lnTo>
                        <a:pt x="653" y="1167"/>
                      </a:lnTo>
                      <a:lnTo>
                        <a:pt x="656" y="1170"/>
                      </a:lnTo>
                      <a:lnTo>
                        <a:pt x="653" y="1170"/>
                      </a:lnTo>
                      <a:lnTo>
                        <a:pt x="637" y="1170"/>
                      </a:lnTo>
                      <a:lnTo>
                        <a:pt x="637" y="1172"/>
                      </a:lnTo>
                      <a:lnTo>
                        <a:pt x="623" y="1174"/>
                      </a:lnTo>
                      <a:lnTo>
                        <a:pt x="618" y="1177"/>
                      </a:lnTo>
                      <a:lnTo>
                        <a:pt x="615" y="1189"/>
                      </a:lnTo>
                      <a:lnTo>
                        <a:pt x="623" y="1186"/>
                      </a:lnTo>
                      <a:lnTo>
                        <a:pt x="623" y="1193"/>
                      </a:lnTo>
                      <a:lnTo>
                        <a:pt x="625" y="1198"/>
                      </a:lnTo>
                      <a:lnTo>
                        <a:pt x="623" y="1203"/>
                      </a:lnTo>
                      <a:lnTo>
                        <a:pt x="630" y="1208"/>
                      </a:lnTo>
                      <a:lnTo>
                        <a:pt x="623" y="1208"/>
                      </a:lnTo>
                      <a:lnTo>
                        <a:pt x="618" y="1203"/>
                      </a:lnTo>
                      <a:lnTo>
                        <a:pt x="615" y="1210"/>
                      </a:lnTo>
                      <a:lnTo>
                        <a:pt x="630" y="1215"/>
                      </a:lnTo>
                      <a:lnTo>
                        <a:pt x="627" y="1219"/>
                      </a:lnTo>
                      <a:lnTo>
                        <a:pt x="632" y="1222"/>
                      </a:lnTo>
                      <a:lnTo>
                        <a:pt x="630" y="1224"/>
                      </a:lnTo>
                      <a:lnTo>
                        <a:pt x="634" y="1229"/>
                      </a:lnTo>
                      <a:lnTo>
                        <a:pt x="632" y="1231"/>
                      </a:lnTo>
                      <a:lnTo>
                        <a:pt x="646" y="1231"/>
                      </a:lnTo>
                      <a:lnTo>
                        <a:pt x="632" y="1238"/>
                      </a:lnTo>
                      <a:lnTo>
                        <a:pt x="641" y="1236"/>
                      </a:lnTo>
                      <a:lnTo>
                        <a:pt x="641" y="1238"/>
                      </a:lnTo>
                      <a:lnTo>
                        <a:pt x="649" y="1236"/>
                      </a:lnTo>
                      <a:lnTo>
                        <a:pt x="653" y="1238"/>
                      </a:lnTo>
                      <a:lnTo>
                        <a:pt x="656" y="1238"/>
                      </a:lnTo>
                      <a:lnTo>
                        <a:pt x="658" y="1245"/>
                      </a:lnTo>
                      <a:lnTo>
                        <a:pt x="667" y="1248"/>
                      </a:lnTo>
                      <a:lnTo>
                        <a:pt x="675" y="1245"/>
                      </a:lnTo>
                      <a:lnTo>
                        <a:pt x="677" y="1236"/>
                      </a:lnTo>
                      <a:lnTo>
                        <a:pt x="682" y="1234"/>
                      </a:lnTo>
                      <a:lnTo>
                        <a:pt x="708" y="1250"/>
                      </a:lnTo>
                      <a:lnTo>
                        <a:pt x="727" y="1243"/>
                      </a:lnTo>
                      <a:lnTo>
                        <a:pt x="731" y="1238"/>
                      </a:lnTo>
                      <a:lnTo>
                        <a:pt x="736" y="1236"/>
                      </a:lnTo>
                      <a:lnTo>
                        <a:pt x="746" y="1241"/>
                      </a:lnTo>
                      <a:lnTo>
                        <a:pt x="753" y="1236"/>
                      </a:lnTo>
                      <a:lnTo>
                        <a:pt x="755" y="1238"/>
                      </a:lnTo>
                      <a:lnTo>
                        <a:pt x="753" y="1241"/>
                      </a:lnTo>
                      <a:lnTo>
                        <a:pt x="750" y="1250"/>
                      </a:lnTo>
                      <a:lnTo>
                        <a:pt x="750" y="1253"/>
                      </a:lnTo>
                      <a:lnTo>
                        <a:pt x="753" y="1272"/>
                      </a:lnTo>
                      <a:lnTo>
                        <a:pt x="738" y="1300"/>
                      </a:lnTo>
                      <a:lnTo>
                        <a:pt x="731" y="1324"/>
                      </a:lnTo>
                      <a:lnTo>
                        <a:pt x="727" y="1331"/>
                      </a:lnTo>
                      <a:lnTo>
                        <a:pt x="712" y="1335"/>
                      </a:lnTo>
                      <a:lnTo>
                        <a:pt x="705" y="1335"/>
                      </a:lnTo>
                      <a:lnTo>
                        <a:pt x="698" y="1331"/>
                      </a:lnTo>
                      <a:lnTo>
                        <a:pt x="698" y="1331"/>
                      </a:lnTo>
                      <a:lnTo>
                        <a:pt x="693" y="1326"/>
                      </a:lnTo>
                      <a:lnTo>
                        <a:pt x="684" y="1326"/>
                      </a:lnTo>
                      <a:lnTo>
                        <a:pt x="675" y="1328"/>
                      </a:lnTo>
                      <a:lnTo>
                        <a:pt x="679" y="1326"/>
                      </a:lnTo>
                      <a:lnTo>
                        <a:pt x="653" y="1338"/>
                      </a:lnTo>
                      <a:lnTo>
                        <a:pt x="623" y="1328"/>
                      </a:lnTo>
                      <a:lnTo>
                        <a:pt x="599" y="1326"/>
                      </a:lnTo>
                      <a:lnTo>
                        <a:pt x="594" y="1319"/>
                      </a:lnTo>
                      <a:lnTo>
                        <a:pt x="570" y="1314"/>
                      </a:lnTo>
                      <a:lnTo>
                        <a:pt x="566" y="1307"/>
                      </a:lnTo>
                      <a:lnTo>
                        <a:pt x="556" y="1302"/>
                      </a:lnTo>
                      <a:lnTo>
                        <a:pt x="540" y="1305"/>
                      </a:lnTo>
                      <a:lnTo>
                        <a:pt x="526" y="1319"/>
                      </a:lnTo>
                      <a:lnTo>
                        <a:pt x="526" y="1326"/>
                      </a:lnTo>
                      <a:lnTo>
                        <a:pt x="528" y="1333"/>
                      </a:lnTo>
                      <a:lnTo>
                        <a:pt x="523" y="1340"/>
                      </a:lnTo>
                      <a:lnTo>
                        <a:pt x="511" y="1347"/>
                      </a:lnTo>
                      <a:lnTo>
                        <a:pt x="492" y="1335"/>
                      </a:lnTo>
                      <a:lnTo>
                        <a:pt x="466" y="1328"/>
                      </a:lnTo>
                      <a:lnTo>
                        <a:pt x="457" y="1314"/>
                      </a:lnTo>
                      <a:lnTo>
                        <a:pt x="438" y="1305"/>
                      </a:lnTo>
                      <a:lnTo>
                        <a:pt x="419" y="1305"/>
                      </a:lnTo>
                      <a:lnTo>
                        <a:pt x="405" y="1300"/>
                      </a:lnTo>
                      <a:lnTo>
                        <a:pt x="403" y="1298"/>
                      </a:lnTo>
                      <a:lnTo>
                        <a:pt x="398" y="1293"/>
                      </a:lnTo>
                      <a:lnTo>
                        <a:pt x="395" y="1293"/>
                      </a:lnTo>
                      <a:lnTo>
                        <a:pt x="388" y="1290"/>
                      </a:lnTo>
                      <a:lnTo>
                        <a:pt x="384" y="1286"/>
                      </a:lnTo>
                      <a:lnTo>
                        <a:pt x="384" y="1283"/>
                      </a:lnTo>
                      <a:lnTo>
                        <a:pt x="388" y="1283"/>
                      </a:lnTo>
                      <a:lnTo>
                        <a:pt x="388" y="1279"/>
                      </a:lnTo>
                      <a:lnTo>
                        <a:pt x="398" y="1272"/>
                      </a:lnTo>
                      <a:lnTo>
                        <a:pt x="403" y="1264"/>
                      </a:lnTo>
                      <a:lnTo>
                        <a:pt x="403" y="1257"/>
                      </a:lnTo>
                      <a:lnTo>
                        <a:pt x="395" y="1253"/>
                      </a:lnTo>
                      <a:lnTo>
                        <a:pt x="393" y="1248"/>
                      </a:lnTo>
                      <a:lnTo>
                        <a:pt x="403" y="1236"/>
                      </a:lnTo>
                      <a:lnTo>
                        <a:pt x="403" y="1231"/>
                      </a:lnTo>
                      <a:lnTo>
                        <a:pt x="393" y="1238"/>
                      </a:lnTo>
                      <a:lnTo>
                        <a:pt x="391" y="1236"/>
                      </a:lnTo>
                      <a:lnTo>
                        <a:pt x="391" y="1229"/>
                      </a:lnTo>
                      <a:lnTo>
                        <a:pt x="381" y="1229"/>
                      </a:lnTo>
                      <a:lnTo>
                        <a:pt x="369" y="1234"/>
                      </a:lnTo>
                      <a:lnTo>
                        <a:pt x="358" y="1236"/>
                      </a:lnTo>
                      <a:lnTo>
                        <a:pt x="348" y="1231"/>
                      </a:lnTo>
                      <a:lnTo>
                        <a:pt x="346" y="1236"/>
                      </a:lnTo>
                      <a:lnTo>
                        <a:pt x="336" y="1231"/>
                      </a:lnTo>
                      <a:lnTo>
                        <a:pt x="322" y="1238"/>
                      </a:lnTo>
                      <a:lnTo>
                        <a:pt x="317" y="1236"/>
                      </a:lnTo>
                      <a:lnTo>
                        <a:pt x="303" y="1236"/>
                      </a:lnTo>
                      <a:lnTo>
                        <a:pt x="265" y="1243"/>
                      </a:lnTo>
                      <a:lnTo>
                        <a:pt x="251" y="1248"/>
                      </a:lnTo>
                      <a:lnTo>
                        <a:pt x="249" y="1253"/>
                      </a:lnTo>
                      <a:lnTo>
                        <a:pt x="237" y="1255"/>
                      </a:lnTo>
                      <a:lnTo>
                        <a:pt x="230" y="1262"/>
                      </a:lnTo>
                      <a:lnTo>
                        <a:pt x="218" y="1267"/>
                      </a:lnTo>
                      <a:lnTo>
                        <a:pt x="204" y="1262"/>
                      </a:lnTo>
                      <a:lnTo>
                        <a:pt x="187" y="1264"/>
                      </a:lnTo>
                      <a:lnTo>
                        <a:pt x="178" y="1260"/>
                      </a:lnTo>
                      <a:lnTo>
                        <a:pt x="173" y="1253"/>
                      </a:lnTo>
                      <a:lnTo>
                        <a:pt x="166" y="1255"/>
                      </a:lnTo>
                      <a:lnTo>
                        <a:pt x="154" y="1283"/>
                      </a:lnTo>
                      <a:lnTo>
                        <a:pt x="131" y="1298"/>
                      </a:lnTo>
                      <a:lnTo>
                        <a:pt x="119" y="1309"/>
                      </a:lnTo>
                      <a:lnTo>
                        <a:pt x="116" y="1319"/>
                      </a:lnTo>
                      <a:lnTo>
                        <a:pt x="109" y="1328"/>
                      </a:lnTo>
                      <a:lnTo>
                        <a:pt x="109" y="1340"/>
                      </a:lnTo>
                      <a:lnTo>
                        <a:pt x="112" y="1350"/>
                      </a:lnTo>
                      <a:lnTo>
                        <a:pt x="107" y="1357"/>
                      </a:lnTo>
                      <a:lnTo>
                        <a:pt x="102" y="1364"/>
                      </a:lnTo>
                      <a:lnTo>
                        <a:pt x="83" y="1378"/>
                      </a:lnTo>
                      <a:lnTo>
                        <a:pt x="67" y="1385"/>
                      </a:lnTo>
                      <a:lnTo>
                        <a:pt x="64" y="1388"/>
                      </a:lnTo>
                      <a:lnTo>
                        <a:pt x="57" y="1402"/>
                      </a:lnTo>
                      <a:lnTo>
                        <a:pt x="45" y="1414"/>
                      </a:lnTo>
                      <a:lnTo>
                        <a:pt x="38" y="1430"/>
                      </a:lnTo>
                      <a:lnTo>
                        <a:pt x="26" y="1447"/>
                      </a:lnTo>
                      <a:lnTo>
                        <a:pt x="15" y="1470"/>
                      </a:lnTo>
                      <a:lnTo>
                        <a:pt x="12" y="1473"/>
                      </a:lnTo>
                      <a:lnTo>
                        <a:pt x="8" y="1492"/>
                      </a:lnTo>
                      <a:lnTo>
                        <a:pt x="10" y="1489"/>
                      </a:lnTo>
                      <a:lnTo>
                        <a:pt x="17" y="1501"/>
                      </a:lnTo>
                      <a:lnTo>
                        <a:pt x="19" y="1508"/>
                      </a:lnTo>
                      <a:lnTo>
                        <a:pt x="15" y="1513"/>
                      </a:lnTo>
                      <a:lnTo>
                        <a:pt x="22" y="1527"/>
                      </a:lnTo>
                      <a:lnTo>
                        <a:pt x="22" y="1541"/>
                      </a:lnTo>
                      <a:lnTo>
                        <a:pt x="15" y="1563"/>
                      </a:lnTo>
                      <a:lnTo>
                        <a:pt x="15" y="1570"/>
                      </a:lnTo>
                      <a:lnTo>
                        <a:pt x="10" y="1577"/>
                      </a:lnTo>
                      <a:lnTo>
                        <a:pt x="0" y="1582"/>
                      </a:lnTo>
                      <a:lnTo>
                        <a:pt x="3" y="1584"/>
                      </a:lnTo>
                      <a:lnTo>
                        <a:pt x="15" y="1598"/>
                      </a:lnTo>
                      <a:lnTo>
                        <a:pt x="10" y="1603"/>
                      </a:lnTo>
                      <a:lnTo>
                        <a:pt x="10" y="1608"/>
                      </a:lnTo>
                      <a:lnTo>
                        <a:pt x="10" y="1617"/>
                      </a:lnTo>
                      <a:lnTo>
                        <a:pt x="24" y="1627"/>
                      </a:lnTo>
                      <a:lnTo>
                        <a:pt x="38" y="1624"/>
                      </a:lnTo>
                      <a:lnTo>
                        <a:pt x="29" y="1627"/>
                      </a:lnTo>
                      <a:lnTo>
                        <a:pt x="31" y="1634"/>
                      </a:lnTo>
                      <a:lnTo>
                        <a:pt x="34" y="1638"/>
                      </a:lnTo>
                      <a:lnTo>
                        <a:pt x="36" y="1641"/>
                      </a:lnTo>
                      <a:lnTo>
                        <a:pt x="38" y="1638"/>
                      </a:lnTo>
                      <a:lnTo>
                        <a:pt x="45" y="1648"/>
                      </a:lnTo>
                      <a:lnTo>
                        <a:pt x="53" y="1653"/>
                      </a:lnTo>
                      <a:lnTo>
                        <a:pt x="60" y="1665"/>
                      </a:lnTo>
                      <a:lnTo>
                        <a:pt x="62" y="1674"/>
                      </a:lnTo>
                      <a:lnTo>
                        <a:pt x="60" y="1674"/>
                      </a:lnTo>
                      <a:lnTo>
                        <a:pt x="67" y="1681"/>
                      </a:lnTo>
                      <a:lnTo>
                        <a:pt x="74" y="1688"/>
                      </a:lnTo>
                      <a:lnTo>
                        <a:pt x="86" y="1693"/>
                      </a:lnTo>
                      <a:lnTo>
                        <a:pt x="116" y="1719"/>
                      </a:lnTo>
                      <a:lnTo>
                        <a:pt x="140" y="1731"/>
                      </a:lnTo>
                      <a:lnTo>
                        <a:pt x="145" y="1731"/>
                      </a:lnTo>
                      <a:lnTo>
                        <a:pt x="161" y="1724"/>
                      </a:lnTo>
                      <a:lnTo>
                        <a:pt x="180" y="1719"/>
                      </a:lnTo>
                      <a:lnTo>
                        <a:pt x="204" y="1721"/>
                      </a:lnTo>
                      <a:lnTo>
                        <a:pt x="218" y="1726"/>
                      </a:lnTo>
                      <a:lnTo>
                        <a:pt x="249" y="1712"/>
                      </a:lnTo>
                      <a:lnTo>
                        <a:pt x="261" y="1712"/>
                      </a:lnTo>
                      <a:lnTo>
                        <a:pt x="265" y="1707"/>
                      </a:lnTo>
                      <a:lnTo>
                        <a:pt x="275" y="1705"/>
                      </a:lnTo>
                      <a:lnTo>
                        <a:pt x="287" y="1702"/>
                      </a:lnTo>
                      <a:lnTo>
                        <a:pt x="306" y="1702"/>
                      </a:lnTo>
                      <a:lnTo>
                        <a:pt x="315" y="1707"/>
                      </a:lnTo>
                      <a:lnTo>
                        <a:pt x="317" y="1710"/>
                      </a:lnTo>
                      <a:lnTo>
                        <a:pt x="322" y="1717"/>
                      </a:lnTo>
                      <a:lnTo>
                        <a:pt x="322" y="1724"/>
                      </a:lnTo>
                      <a:lnTo>
                        <a:pt x="334" y="1733"/>
                      </a:lnTo>
                      <a:lnTo>
                        <a:pt x="343" y="1731"/>
                      </a:lnTo>
                      <a:lnTo>
                        <a:pt x="346" y="1726"/>
                      </a:lnTo>
                      <a:lnTo>
                        <a:pt x="360" y="1731"/>
                      </a:lnTo>
                      <a:lnTo>
                        <a:pt x="362" y="1724"/>
                      </a:lnTo>
                      <a:lnTo>
                        <a:pt x="365" y="1726"/>
                      </a:lnTo>
                      <a:lnTo>
                        <a:pt x="367" y="1728"/>
                      </a:lnTo>
                      <a:lnTo>
                        <a:pt x="369" y="1728"/>
                      </a:lnTo>
                      <a:lnTo>
                        <a:pt x="372" y="1736"/>
                      </a:lnTo>
                      <a:lnTo>
                        <a:pt x="381" y="1736"/>
                      </a:lnTo>
                      <a:lnTo>
                        <a:pt x="381" y="1740"/>
                      </a:lnTo>
                      <a:lnTo>
                        <a:pt x="386" y="1745"/>
                      </a:lnTo>
                      <a:lnTo>
                        <a:pt x="381" y="1762"/>
                      </a:lnTo>
                      <a:lnTo>
                        <a:pt x="377" y="1776"/>
                      </a:lnTo>
                      <a:lnTo>
                        <a:pt x="381" y="1778"/>
                      </a:lnTo>
                      <a:lnTo>
                        <a:pt x="381" y="1783"/>
                      </a:lnTo>
                      <a:lnTo>
                        <a:pt x="377" y="1785"/>
                      </a:lnTo>
                      <a:lnTo>
                        <a:pt x="384" y="1790"/>
                      </a:lnTo>
                      <a:lnTo>
                        <a:pt x="377" y="1788"/>
                      </a:lnTo>
                      <a:lnTo>
                        <a:pt x="377" y="1799"/>
                      </a:lnTo>
                      <a:lnTo>
                        <a:pt x="369" y="1802"/>
                      </a:lnTo>
                      <a:lnTo>
                        <a:pt x="377" y="1818"/>
                      </a:lnTo>
                      <a:lnTo>
                        <a:pt x="403" y="1847"/>
                      </a:lnTo>
                      <a:lnTo>
                        <a:pt x="410" y="1856"/>
                      </a:lnTo>
                      <a:lnTo>
                        <a:pt x="414" y="1863"/>
                      </a:lnTo>
                      <a:lnTo>
                        <a:pt x="419" y="1873"/>
                      </a:lnTo>
                      <a:lnTo>
                        <a:pt x="419" y="1880"/>
                      </a:lnTo>
                      <a:lnTo>
                        <a:pt x="431" y="1908"/>
                      </a:lnTo>
                      <a:lnTo>
                        <a:pt x="433" y="1915"/>
                      </a:lnTo>
                      <a:lnTo>
                        <a:pt x="431" y="1920"/>
                      </a:lnTo>
                      <a:lnTo>
                        <a:pt x="433" y="1934"/>
                      </a:lnTo>
                      <a:lnTo>
                        <a:pt x="438" y="1942"/>
                      </a:lnTo>
                      <a:lnTo>
                        <a:pt x="438" y="1949"/>
                      </a:lnTo>
                      <a:lnTo>
                        <a:pt x="438" y="1963"/>
                      </a:lnTo>
                      <a:lnTo>
                        <a:pt x="429" y="1972"/>
                      </a:lnTo>
                      <a:lnTo>
                        <a:pt x="421" y="1987"/>
                      </a:lnTo>
                      <a:lnTo>
                        <a:pt x="410" y="2017"/>
                      </a:lnTo>
                      <a:lnTo>
                        <a:pt x="410" y="2039"/>
                      </a:lnTo>
                      <a:lnTo>
                        <a:pt x="410" y="2050"/>
                      </a:lnTo>
                      <a:lnTo>
                        <a:pt x="424" y="2069"/>
                      </a:lnTo>
                      <a:lnTo>
                        <a:pt x="447" y="2117"/>
                      </a:lnTo>
                      <a:lnTo>
                        <a:pt x="450" y="2140"/>
                      </a:lnTo>
                      <a:lnTo>
                        <a:pt x="452" y="2152"/>
                      </a:lnTo>
                      <a:lnTo>
                        <a:pt x="455" y="2164"/>
                      </a:lnTo>
                      <a:lnTo>
                        <a:pt x="459" y="2190"/>
                      </a:lnTo>
                      <a:lnTo>
                        <a:pt x="466" y="2202"/>
                      </a:lnTo>
                      <a:lnTo>
                        <a:pt x="478" y="2211"/>
                      </a:lnTo>
                      <a:lnTo>
                        <a:pt x="490" y="2242"/>
                      </a:lnTo>
                      <a:lnTo>
                        <a:pt x="502" y="2264"/>
                      </a:lnTo>
                      <a:lnTo>
                        <a:pt x="504" y="2275"/>
                      </a:lnTo>
                      <a:lnTo>
                        <a:pt x="502" y="2278"/>
                      </a:lnTo>
                      <a:lnTo>
                        <a:pt x="497" y="2278"/>
                      </a:lnTo>
                      <a:lnTo>
                        <a:pt x="497" y="2282"/>
                      </a:lnTo>
                      <a:lnTo>
                        <a:pt x="504" y="2294"/>
                      </a:lnTo>
                      <a:lnTo>
                        <a:pt x="507" y="2301"/>
                      </a:lnTo>
                      <a:lnTo>
                        <a:pt x="511" y="2301"/>
                      </a:lnTo>
                      <a:lnTo>
                        <a:pt x="511" y="2306"/>
                      </a:lnTo>
                      <a:lnTo>
                        <a:pt x="528" y="2311"/>
                      </a:lnTo>
                      <a:lnTo>
                        <a:pt x="533" y="2306"/>
                      </a:lnTo>
                      <a:lnTo>
                        <a:pt x="554" y="2306"/>
                      </a:lnTo>
                      <a:lnTo>
                        <a:pt x="563" y="2299"/>
                      </a:lnTo>
                      <a:lnTo>
                        <a:pt x="594" y="2301"/>
                      </a:lnTo>
                      <a:lnTo>
                        <a:pt x="597" y="2299"/>
                      </a:lnTo>
                      <a:lnTo>
                        <a:pt x="608" y="2301"/>
                      </a:lnTo>
                      <a:lnTo>
                        <a:pt x="608" y="2294"/>
                      </a:lnTo>
                      <a:lnTo>
                        <a:pt x="630" y="2292"/>
                      </a:lnTo>
                      <a:lnTo>
                        <a:pt x="649" y="2275"/>
                      </a:lnTo>
                      <a:lnTo>
                        <a:pt x="670" y="2252"/>
                      </a:lnTo>
                      <a:lnTo>
                        <a:pt x="689" y="2221"/>
                      </a:lnTo>
                      <a:lnTo>
                        <a:pt x="703" y="2207"/>
                      </a:lnTo>
                      <a:lnTo>
                        <a:pt x="708" y="2181"/>
                      </a:lnTo>
                      <a:lnTo>
                        <a:pt x="708" y="2171"/>
                      </a:lnTo>
                      <a:lnTo>
                        <a:pt x="708" y="2174"/>
                      </a:lnTo>
                      <a:lnTo>
                        <a:pt x="703" y="2169"/>
                      </a:lnTo>
                      <a:lnTo>
                        <a:pt x="708" y="2162"/>
                      </a:lnTo>
                      <a:lnTo>
                        <a:pt x="734" y="2150"/>
                      </a:lnTo>
                      <a:lnTo>
                        <a:pt x="743" y="2140"/>
                      </a:lnTo>
                      <a:lnTo>
                        <a:pt x="743" y="2136"/>
                      </a:lnTo>
                      <a:lnTo>
                        <a:pt x="741" y="2140"/>
                      </a:lnTo>
                      <a:lnTo>
                        <a:pt x="741" y="2138"/>
                      </a:lnTo>
                      <a:lnTo>
                        <a:pt x="746" y="2110"/>
                      </a:lnTo>
                      <a:lnTo>
                        <a:pt x="743" y="2112"/>
                      </a:lnTo>
                      <a:lnTo>
                        <a:pt x="738" y="2091"/>
                      </a:lnTo>
                      <a:lnTo>
                        <a:pt x="734" y="2086"/>
                      </a:lnTo>
                      <a:lnTo>
                        <a:pt x="734" y="2076"/>
                      </a:lnTo>
                      <a:lnTo>
                        <a:pt x="750" y="2062"/>
                      </a:lnTo>
                      <a:lnTo>
                        <a:pt x="753" y="2058"/>
                      </a:lnTo>
                      <a:lnTo>
                        <a:pt x="755" y="2062"/>
                      </a:lnTo>
                      <a:lnTo>
                        <a:pt x="762" y="2053"/>
                      </a:lnTo>
                      <a:lnTo>
                        <a:pt x="760" y="2053"/>
                      </a:lnTo>
                      <a:lnTo>
                        <a:pt x="772" y="2041"/>
                      </a:lnTo>
                      <a:lnTo>
                        <a:pt x="795" y="2034"/>
                      </a:lnTo>
                      <a:lnTo>
                        <a:pt x="805" y="2027"/>
                      </a:lnTo>
                      <a:lnTo>
                        <a:pt x="805" y="2024"/>
                      </a:lnTo>
                      <a:lnTo>
                        <a:pt x="816" y="2013"/>
                      </a:lnTo>
                      <a:lnTo>
                        <a:pt x="816" y="2008"/>
                      </a:lnTo>
                      <a:lnTo>
                        <a:pt x="814" y="2008"/>
                      </a:lnTo>
                      <a:lnTo>
                        <a:pt x="819" y="2001"/>
                      </a:lnTo>
                      <a:lnTo>
                        <a:pt x="816" y="1994"/>
                      </a:lnTo>
                      <a:lnTo>
                        <a:pt x="814" y="1994"/>
                      </a:lnTo>
                      <a:lnTo>
                        <a:pt x="814" y="1975"/>
                      </a:lnTo>
                      <a:lnTo>
                        <a:pt x="814" y="1958"/>
                      </a:lnTo>
                      <a:lnTo>
                        <a:pt x="819" y="1946"/>
                      </a:lnTo>
                      <a:lnTo>
                        <a:pt x="816" y="1939"/>
                      </a:lnTo>
                      <a:lnTo>
                        <a:pt x="809" y="1934"/>
                      </a:lnTo>
                      <a:lnTo>
                        <a:pt x="802" y="1918"/>
                      </a:lnTo>
                      <a:lnTo>
                        <a:pt x="800" y="1908"/>
                      </a:lnTo>
                      <a:lnTo>
                        <a:pt x="805" y="1892"/>
                      </a:lnTo>
                      <a:lnTo>
                        <a:pt x="795" y="1880"/>
                      </a:lnTo>
                      <a:lnTo>
                        <a:pt x="800" y="1856"/>
                      </a:lnTo>
                      <a:lnTo>
                        <a:pt x="805" y="1852"/>
                      </a:lnTo>
                      <a:lnTo>
                        <a:pt x="814" y="1830"/>
                      </a:lnTo>
                      <a:lnTo>
                        <a:pt x="831" y="1816"/>
                      </a:lnTo>
                      <a:lnTo>
                        <a:pt x="845" y="1799"/>
                      </a:lnTo>
                      <a:lnTo>
                        <a:pt x="845" y="1795"/>
                      </a:lnTo>
                      <a:lnTo>
                        <a:pt x="850" y="1795"/>
                      </a:lnTo>
                      <a:lnTo>
                        <a:pt x="878" y="1766"/>
                      </a:lnTo>
                      <a:lnTo>
                        <a:pt x="892" y="1762"/>
                      </a:lnTo>
                      <a:lnTo>
                        <a:pt x="916" y="1736"/>
                      </a:lnTo>
                      <a:lnTo>
                        <a:pt x="925" y="1721"/>
                      </a:lnTo>
                      <a:lnTo>
                        <a:pt x="935" y="1712"/>
                      </a:lnTo>
                      <a:lnTo>
                        <a:pt x="947" y="1681"/>
                      </a:lnTo>
                      <a:lnTo>
                        <a:pt x="951" y="1676"/>
                      </a:lnTo>
                      <a:lnTo>
                        <a:pt x="958" y="1665"/>
                      </a:lnTo>
                      <a:lnTo>
                        <a:pt x="961" y="1648"/>
                      </a:lnTo>
                      <a:lnTo>
                        <a:pt x="968" y="1648"/>
                      </a:lnTo>
                      <a:lnTo>
                        <a:pt x="963" y="1646"/>
                      </a:lnTo>
                      <a:lnTo>
                        <a:pt x="965" y="1643"/>
                      </a:lnTo>
                      <a:lnTo>
                        <a:pt x="965" y="1634"/>
                      </a:lnTo>
                      <a:lnTo>
                        <a:pt x="965" y="1627"/>
                      </a:lnTo>
                      <a:lnTo>
                        <a:pt x="958" y="1624"/>
                      </a:lnTo>
                      <a:lnTo>
                        <a:pt x="951" y="1629"/>
                      </a:lnTo>
                      <a:lnTo>
                        <a:pt x="937" y="1631"/>
                      </a:lnTo>
                      <a:lnTo>
                        <a:pt x="911" y="1636"/>
                      </a:lnTo>
                      <a:lnTo>
                        <a:pt x="902" y="1641"/>
                      </a:lnTo>
                      <a:lnTo>
                        <a:pt x="890" y="1638"/>
                      </a:lnTo>
                      <a:lnTo>
                        <a:pt x="878" y="1646"/>
                      </a:lnTo>
                      <a:lnTo>
                        <a:pt x="871" y="1646"/>
                      </a:lnTo>
                      <a:lnTo>
                        <a:pt x="854" y="1631"/>
                      </a:lnTo>
                      <a:lnTo>
                        <a:pt x="845" y="1629"/>
                      </a:lnTo>
                      <a:lnTo>
                        <a:pt x="857" y="1624"/>
                      </a:lnTo>
                      <a:lnTo>
                        <a:pt x="857" y="1617"/>
                      </a:lnTo>
                      <a:lnTo>
                        <a:pt x="852" y="1612"/>
                      </a:lnTo>
                      <a:lnTo>
                        <a:pt x="842" y="1605"/>
                      </a:lnTo>
                      <a:lnTo>
                        <a:pt x="826" y="1586"/>
                      </a:lnTo>
                      <a:lnTo>
                        <a:pt x="816" y="1582"/>
                      </a:lnTo>
                      <a:lnTo>
                        <a:pt x="812" y="1582"/>
                      </a:lnTo>
                      <a:lnTo>
                        <a:pt x="807" y="1572"/>
                      </a:lnTo>
                      <a:lnTo>
                        <a:pt x="807" y="1577"/>
                      </a:lnTo>
                      <a:lnTo>
                        <a:pt x="805" y="1577"/>
                      </a:lnTo>
                      <a:lnTo>
                        <a:pt x="798" y="1565"/>
                      </a:lnTo>
                      <a:lnTo>
                        <a:pt x="793" y="1544"/>
                      </a:lnTo>
                      <a:lnTo>
                        <a:pt x="788" y="1534"/>
                      </a:lnTo>
                      <a:lnTo>
                        <a:pt x="772" y="1522"/>
                      </a:lnTo>
                      <a:lnTo>
                        <a:pt x="769" y="1489"/>
                      </a:lnTo>
                      <a:lnTo>
                        <a:pt x="764" y="1485"/>
                      </a:lnTo>
                      <a:lnTo>
                        <a:pt x="764" y="1475"/>
                      </a:lnTo>
                      <a:lnTo>
                        <a:pt x="748" y="1461"/>
                      </a:lnTo>
                      <a:lnTo>
                        <a:pt x="746" y="1447"/>
                      </a:lnTo>
                      <a:lnTo>
                        <a:pt x="750" y="1447"/>
                      </a:lnTo>
                      <a:lnTo>
                        <a:pt x="741" y="1437"/>
                      </a:lnTo>
                      <a:lnTo>
                        <a:pt x="724" y="1406"/>
                      </a:lnTo>
                      <a:lnTo>
                        <a:pt x="717" y="1385"/>
                      </a:lnTo>
                      <a:lnTo>
                        <a:pt x="705" y="1371"/>
                      </a:lnTo>
                      <a:lnTo>
                        <a:pt x="701" y="1357"/>
                      </a:lnTo>
                      <a:lnTo>
                        <a:pt x="705" y="1350"/>
                      </a:lnTo>
                      <a:lnTo>
                        <a:pt x="715" y="1373"/>
                      </a:lnTo>
                      <a:lnTo>
                        <a:pt x="727" y="1385"/>
                      </a:lnTo>
                      <a:lnTo>
                        <a:pt x="729" y="1385"/>
                      </a:lnTo>
                      <a:lnTo>
                        <a:pt x="736" y="1361"/>
                      </a:lnTo>
                      <a:lnTo>
                        <a:pt x="736" y="1359"/>
                      </a:lnTo>
                      <a:lnTo>
                        <a:pt x="734" y="1380"/>
                      </a:lnTo>
                      <a:lnTo>
                        <a:pt x="741" y="1383"/>
                      </a:lnTo>
                      <a:lnTo>
                        <a:pt x="767" y="1423"/>
                      </a:lnTo>
                      <a:lnTo>
                        <a:pt x="772" y="1440"/>
                      </a:lnTo>
                      <a:lnTo>
                        <a:pt x="776" y="1442"/>
                      </a:lnTo>
                      <a:lnTo>
                        <a:pt x="786" y="1449"/>
                      </a:lnTo>
                      <a:lnTo>
                        <a:pt x="795" y="1470"/>
                      </a:lnTo>
                      <a:lnTo>
                        <a:pt x="795" y="1477"/>
                      </a:lnTo>
                      <a:lnTo>
                        <a:pt x="798" y="1496"/>
                      </a:lnTo>
                      <a:lnTo>
                        <a:pt x="812" y="1506"/>
                      </a:lnTo>
                      <a:lnTo>
                        <a:pt x="821" y="1513"/>
                      </a:lnTo>
                      <a:lnTo>
                        <a:pt x="824" y="1525"/>
                      </a:lnTo>
                      <a:lnTo>
                        <a:pt x="831" y="1537"/>
                      </a:lnTo>
                      <a:lnTo>
                        <a:pt x="840" y="1541"/>
                      </a:lnTo>
                      <a:lnTo>
                        <a:pt x="845" y="1558"/>
                      </a:lnTo>
                      <a:lnTo>
                        <a:pt x="847" y="1565"/>
                      </a:lnTo>
                      <a:lnTo>
                        <a:pt x="845" y="1575"/>
                      </a:lnTo>
                      <a:lnTo>
                        <a:pt x="847" y="1579"/>
                      </a:lnTo>
                      <a:lnTo>
                        <a:pt x="854" y="1605"/>
                      </a:lnTo>
                      <a:lnTo>
                        <a:pt x="857" y="1612"/>
                      </a:lnTo>
                      <a:lnTo>
                        <a:pt x="878" y="1612"/>
                      </a:lnTo>
                      <a:lnTo>
                        <a:pt x="890" y="1603"/>
                      </a:lnTo>
                      <a:lnTo>
                        <a:pt x="904" y="1603"/>
                      </a:lnTo>
                      <a:lnTo>
                        <a:pt x="918" y="1596"/>
                      </a:lnTo>
                      <a:lnTo>
                        <a:pt x="930" y="1594"/>
                      </a:lnTo>
                      <a:lnTo>
                        <a:pt x="937" y="1586"/>
                      </a:lnTo>
                      <a:lnTo>
                        <a:pt x="944" y="1584"/>
                      </a:lnTo>
                      <a:lnTo>
                        <a:pt x="980" y="1570"/>
                      </a:lnTo>
                      <a:lnTo>
                        <a:pt x="982" y="1563"/>
                      </a:lnTo>
                      <a:lnTo>
                        <a:pt x="991" y="1556"/>
                      </a:lnTo>
                      <a:lnTo>
                        <a:pt x="1008" y="1551"/>
                      </a:lnTo>
                      <a:lnTo>
                        <a:pt x="1018" y="1551"/>
                      </a:lnTo>
                      <a:lnTo>
                        <a:pt x="1027" y="1539"/>
                      </a:lnTo>
                      <a:lnTo>
                        <a:pt x="1039" y="1537"/>
                      </a:lnTo>
                      <a:lnTo>
                        <a:pt x="1044" y="1525"/>
                      </a:lnTo>
                      <a:lnTo>
                        <a:pt x="1058" y="1520"/>
                      </a:lnTo>
                      <a:lnTo>
                        <a:pt x="1058" y="1506"/>
                      </a:lnTo>
                      <a:lnTo>
                        <a:pt x="1060" y="1499"/>
                      </a:lnTo>
                      <a:lnTo>
                        <a:pt x="1065" y="1496"/>
                      </a:lnTo>
                      <a:lnTo>
                        <a:pt x="1067" y="1499"/>
                      </a:lnTo>
                      <a:lnTo>
                        <a:pt x="1084" y="1477"/>
                      </a:lnTo>
                      <a:lnTo>
                        <a:pt x="1086" y="1468"/>
                      </a:lnTo>
                      <a:lnTo>
                        <a:pt x="1079" y="1463"/>
                      </a:lnTo>
                      <a:lnTo>
                        <a:pt x="1072" y="1451"/>
                      </a:lnTo>
                      <a:lnTo>
                        <a:pt x="1046" y="1442"/>
                      </a:lnTo>
                      <a:lnTo>
                        <a:pt x="1036" y="1430"/>
                      </a:lnTo>
                      <a:lnTo>
                        <a:pt x="1036" y="1421"/>
                      </a:lnTo>
                      <a:lnTo>
                        <a:pt x="1039" y="1409"/>
                      </a:lnTo>
                      <a:lnTo>
                        <a:pt x="1034" y="1414"/>
                      </a:lnTo>
                      <a:lnTo>
                        <a:pt x="1010" y="1437"/>
                      </a:lnTo>
                      <a:lnTo>
                        <a:pt x="1010" y="1440"/>
                      </a:lnTo>
                      <a:lnTo>
                        <a:pt x="1006" y="1444"/>
                      </a:lnTo>
                      <a:lnTo>
                        <a:pt x="987" y="1442"/>
                      </a:lnTo>
                      <a:lnTo>
                        <a:pt x="982" y="1444"/>
                      </a:lnTo>
                      <a:lnTo>
                        <a:pt x="975" y="1444"/>
                      </a:lnTo>
                      <a:lnTo>
                        <a:pt x="973" y="1442"/>
                      </a:lnTo>
                      <a:lnTo>
                        <a:pt x="968" y="1440"/>
                      </a:lnTo>
                      <a:lnTo>
                        <a:pt x="968" y="1435"/>
                      </a:lnTo>
                      <a:lnTo>
                        <a:pt x="970" y="1416"/>
                      </a:lnTo>
                      <a:lnTo>
                        <a:pt x="965" y="1411"/>
                      </a:lnTo>
                      <a:lnTo>
                        <a:pt x="961" y="1423"/>
                      </a:lnTo>
                      <a:lnTo>
                        <a:pt x="961" y="1433"/>
                      </a:lnTo>
                      <a:lnTo>
                        <a:pt x="951" y="1416"/>
                      </a:lnTo>
                      <a:lnTo>
                        <a:pt x="951" y="1411"/>
                      </a:lnTo>
                      <a:lnTo>
                        <a:pt x="949" y="1402"/>
                      </a:lnTo>
                      <a:lnTo>
                        <a:pt x="939" y="1397"/>
                      </a:lnTo>
                      <a:lnTo>
                        <a:pt x="937" y="1392"/>
                      </a:lnTo>
                      <a:lnTo>
                        <a:pt x="930" y="1385"/>
                      </a:lnTo>
                      <a:lnTo>
                        <a:pt x="925" y="1373"/>
                      </a:lnTo>
                      <a:lnTo>
                        <a:pt x="923" y="1364"/>
                      </a:lnTo>
                      <a:lnTo>
                        <a:pt x="916" y="1361"/>
                      </a:lnTo>
                      <a:lnTo>
                        <a:pt x="923" y="1357"/>
                      </a:lnTo>
                      <a:lnTo>
                        <a:pt x="921" y="1350"/>
                      </a:lnTo>
                      <a:lnTo>
                        <a:pt x="928" y="1352"/>
                      </a:lnTo>
                      <a:lnTo>
                        <a:pt x="930" y="1350"/>
                      </a:lnTo>
                      <a:lnTo>
                        <a:pt x="932" y="1343"/>
                      </a:lnTo>
                      <a:lnTo>
                        <a:pt x="942" y="1352"/>
                      </a:lnTo>
                      <a:lnTo>
                        <a:pt x="949" y="1350"/>
                      </a:lnTo>
                      <a:lnTo>
                        <a:pt x="958" y="1364"/>
                      </a:lnTo>
                      <a:lnTo>
                        <a:pt x="963" y="1369"/>
                      </a:lnTo>
                      <a:lnTo>
                        <a:pt x="970" y="1385"/>
                      </a:lnTo>
                      <a:lnTo>
                        <a:pt x="982" y="1390"/>
                      </a:lnTo>
                      <a:lnTo>
                        <a:pt x="987" y="1397"/>
                      </a:lnTo>
                      <a:lnTo>
                        <a:pt x="999" y="1399"/>
                      </a:lnTo>
                      <a:lnTo>
                        <a:pt x="999" y="1404"/>
                      </a:lnTo>
                      <a:lnTo>
                        <a:pt x="1015" y="1406"/>
                      </a:lnTo>
                      <a:lnTo>
                        <a:pt x="1039" y="1397"/>
                      </a:lnTo>
                      <a:lnTo>
                        <a:pt x="1046" y="1399"/>
                      </a:lnTo>
                      <a:lnTo>
                        <a:pt x="1053" y="1418"/>
                      </a:lnTo>
                      <a:lnTo>
                        <a:pt x="1112" y="1428"/>
                      </a:lnTo>
                      <a:lnTo>
                        <a:pt x="1114" y="1430"/>
                      </a:lnTo>
                      <a:lnTo>
                        <a:pt x="1119" y="1428"/>
                      </a:lnTo>
                      <a:lnTo>
                        <a:pt x="1148" y="1423"/>
                      </a:lnTo>
                      <a:lnTo>
                        <a:pt x="1155" y="1428"/>
                      </a:lnTo>
                      <a:lnTo>
                        <a:pt x="1157" y="1423"/>
                      </a:lnTo>
                      <a:lnTo>
                        <a:pt x="1159" y="1425"/>
                      </a:lnTo>
                      <a:lnTo>
                        <a:pt x="1181" y="1423"/>
                      </a:lnTo>
                      <a:lnTo>
                        <a:pt x="1185" y="1433"/>
                      </a:lnTo>
                      <a:lnTo>
                        <a:pt x="1190" y="1435"/>
                      </a:lnTo>
                      <a:lnTo>
                        <a:pt x="1195" y="1447"/>
                      </a:lnTo>
                      <a:lnTo>
                        <a:pt x="1202" y="1449"/>
                      </a:lnTo>
                      <a:lnTo>
                        <a:pt x="1216" y="1463"/>
                      </a:lnTo>
                      <a:lnTo>
                        <a:pt x="1226" y="1463"/>
                      </a:lnTo>
                      <a:lnTo>
                        <a:pt x="1235" y="1459"/>
                      </a:lnTo>
                      <a:lnTo>
                        <a:pt x="1233" y="1466"/>
                      </a:lnTo>
                      <a:lnTo>
                        <a:pt x="1228" y="1468"/>
                      </a:lnTo>
                      <a:lnTo>
                        <a:pt x="1216" y="1470"/>
                      </a:lnTo>
                      <a:lnTo>
                        <a:pt x="1216" y="1475"/>
                      </a:lnTo>
                      <a:lnTo>
                        <a:pt x="1235" y="1492"/>
                      </a:lnTo>
                      <a:lnTo>
                        <a:pt x="1247" y="1492"/>
                      </a:lnTo>
                      <a:lnTo>
                        <a:pt x="1256" y="1489"/>
                      </a:lnTo>
                      <a:lnTo>
                        <a:pt x="1261" y="1470"/>
                      </a:lnTo>
                      <a:lnTo>
                        <a:pt x="1268" y="1470"/>
                      </a:lnTo>
                      <a:lnTo>
                        <a:pt x="1263" y="1477"/>
                      </a:lnTo>
                      <a:lnTo>
                        <a:pt x="1268" y="1499"/>
                      </a:lnTo>
                      <a:lnTo>
                        <a:pt x="1266" y="1511"/>
                      </a:lnTo>
                      <a:lnTo>
                        <a:pt x="1268" y="1520"/>
                      </a:lnTo>
                      <a:lnTo>
                        <a:pt x="1271" y="1520"/>
                      </a:lnTo>
                      <a:lnTo>
                        <a:pt x="1268" y="1530"/>
                      </a:lnTo>
                      <a:lnTo>
                        <a:pt x="1275" y="1558"/>
                      </a:lnTo>
                      <a:lnTo>
                        <a:pt x="1280" y="1567"/>
                      </a:lnTo>
                      <a:lnTo>
                        <a:pt x="1282" y="1572"/>
                      </a:lnTo>
                      <a:lnTo>
                        <a:pt x="1285" y="1572"/>
                      </a:lnTo>
                      <a:lnTo>
                        <a:pt x="1287" y="1579"/>
                      </a:lnTo>
                      <a:lnTo>
                        <a:pt x="1297" y="1598"/>
                      </a:lnTo>
                      <a:lnTo>
                        <a:pt x="1301" y="1617"/>
                      </a:lnTo>
                      <a:lnTo>
                        <a:pt x="1311" y="1629"/>
                      </a:lnTo>
                      <a:lnTo>
                        <a:pt x="1323" y="1665"/>
                      </a:lnTo>
                      <a:lnTo>
                        <a:pt x="1334" y="1679"/>
                      </a:lnTo>
                      <a:lnTo>
                        <a:pt x="1337" y="1679"/>
                      </a:lnTo>
                      <a:lnTo>
                        <a:pt x="1344" y="1672"/>
                      </a:lnTo>
                      <a:lnTo>
                        <a:pt x="1344" y="1665"/>
                      </a:lnTo>
                      <a:lnTo>
                        <a:pt x="1356" y="1660"/>
                      </a:lnTo>
                      <a:lnTo>
                        <a:pt x="1356" y="1655"/>
                      </a:lnTo>
                      <a:lnTo>
                        <a:pt x="1360" y="1646"/>
                      </a:lnTo>
                      <a:lnTo>
                        <a:pt x="1368" y="1646"/>
                      </a:lnTo>
                      <a:lnTo>
                        <a:pt x="1368" y="1627"/>
                      </a:lnTo>
                      <a:lnTo>
                        <a:pt x="1375" y="1605"/>
                      </a:lnTo>
                      <a:lnTo>
                        <a:pt x="1372" y="1598"/>
                      </a:lnTo>
                      <a:lnTo>
                        <a:pt x="1372" y="1575"/>
                      </a:lnTo>
                      <a:lnTo>
                        <a:pt x="1375" y="1570"/>
                      </a:lnTo>
                      <a:lnTo>
                        <a:pt x="1382" y="1570"/>
                      </a:lnTo>
                      <a:lnTo>
                        <a:pt x="1389" y="1560"/>
                      </a:lnTo>
                      <a:lnTo>
                        <a:pt x="1401" y="1558"/>
                      </a:lnTo>
                      <a:lnTo>
                        <a:pt x="1403" y="1551"/>
                      </a:lnTo>
                      <a:lnTo>
                        <a:pt x="1429" y="1530"/>
                      </a:lnTo>
                      <a:lnTo>
                        <a:pt x="1441" y="1515"/>
                      </a:lnTo>
                      <a:lnTo>
                        <a:pt x="1460" y="1506"/>
                      </a:lnTo>
                      <a:lnTo>
                        <a:pt x="1469" y="1496"/>
                      </a:lnTo>
                      <a:lnTo>
                        <a:pt x="1469" y="1485"/>
                      </a:lnTo>
                      <a:lnTo>
                        <a:pt x="1481" y="1480"/>
                      </a:lnTo>
                      <a:lnTo>
                        <a:pt x="1486" y="1473"/>
                      </a:lnTo>
                      <a:lnTo>
                        <a:pt x="1486" y="1482"/>
                      </a:lnTo>
                      <a:lnTo>
                        <a:pt x="1493" y="1482"/>
                      </a:lnTo>
                      <a:lnTo>
                        <a:pt x="1493" y="1477"/>
                      </a:lnTo>
                      <a:lnTo>
                        <a:pt x="1493" y="1482"/>
                      </a:lnTo>
                      <a:lnTo>
                        <a:pt x="1495" y="1482"/>
                      </a:lnTo>
                      <a:lnTo>
                        <a:pt x="1507" y="1477"/>
                      </a:lnTo>
                      <a:lnTo>
                        <a:pt x="1507" y="1480"/>
                      </a:lnTo>
                      <a:lnTo>
                        <a:pt x="1512" y="1475"/>
                      </a:lnTo>
                      <a:lnTo>
                        <a:pt x="1514" y="1477"/>
                      </a:lnTo>
                      <a:lnTo>
                        <a:pt x="1519" y="1473"/>
                      </a:lnTo>
                      <a:lnTo>
                        <a:pt x="1519" y="1466"/>
                      </a:lnTo>
                      <a:lnTo>
                        <a:pt x="1524" y="1461"/>
                      </a:lnTo>
                      <a:lnTo>
                        <a:pt x="1526" y="1466"/>
                      </a:lnTo>
                      <a:lnTo>
                        <a:pt x="1535" y="1466"/>
                      </a:lnTo>
                      <a:lnTo>
                        <a:pt x="1538" y="1473"/>
                      </a:lnTo>
                      <a:lnTo>
                        <a:pt x="1545" y="1492"/>
                      </a:lnTo>
                      <a:lnTo>
                        <a:pt x="1552" y="1506"/>
                      </a:lnTo>
                      <a:lnTo>
                        <a:pt x="1564" y="1511"/>
                      </a:lnTo>
                      <a:lnTo>
                        <a:pt x="1566" y="1515"/>
                      </a:lnTo>
                      <a:lnTo>
                        <a:pt x="1564" y="1513"/>
                      </a:lnTo>
                      <a:lnTo>
                        <a:pt x="1561" y="1518"/>
                      </a:lnTo>
                      <a:lnTo>
                        <a:pt x="1566" y="1520"/>
                      </a:lnTo>
                      <a:lnTo>
                        <a:pt x="1569" y="1520"/>
                      </a:lnTo>
                      <a:lnTo>
                        <a:pt x="1573" y="1530"/>
                      </a:lnTo>
                      <a:lnTo>
                        <a:pt x="1576" y="1549"/>
                      </a:lnTo>
                      <a:lnTo>
                        <a:pt x="1571" y="1565"/>
                      </a:lnTo>
                      <a:lnTo>
                        <a:pt x="1576" y="1563"/>
                      </a:lnTo>
                      <a:lnTo>
                        <a:pt x="1576" y="1565"/>
                      </a:lnTo>
                      <a:lnTo>
                        <a:pt x="1588" y="1567"/>
                      </a:lnTo>
                      <a:lnTo>
                        <a:pt x="1606" y="1556"/>
                      </a:lnTo>
                      <a:lnTo>
                        <a:pt x="1606" y="1544"/>
                      </a:lnTo>
                      <a:lnTo>
                        <a:pt x="1609" y="1551"/>
                      </a:lnTo>
                      <a:lnTo>
                        <a:pt x="1621" y="1558"/>
                      </a:lnTo>
                      <a:lnTo>
                        <a:pt x="1623" y="1579"/>
                      </a:lnTo>
                      <a:lnTo>
                        <a:pt x="1628" y="1598"/>
                      </a:lnTo>
                      <a:lnTo>
                        <a:pt x="1630" y="1598"/>
                      </a:lnTo>
                      <a:lnTo>
                        <a:pt x="1632" y="1610"/>
                      </a:lnTo>
                      <a:lnTo>
                        <a:pt x="1635" y="1622"/>
                      </a:lnTo>
                      <a:lnTo>
                        <a:pt x="1632" y="1624"/>
                      </a:lnTo>
                      <a:lnTo>
                        <a:pt x="1637" y="1627"/>
                      </a:lnTo>
                      <a:lnTo>
                        <a:pt x="1632" y="1646"/>
                      </a:lnTo>
                      <a:lnTo>
                        <a:pt x="1635" y="1648"/>
                      </a:lnTo>
                      <a:lnTo>
                        <a:pt x="1630" y="1665"/>
                      </a:lnTo>
                      <a:lnTo>
                        <a:pt x="1630" y="1676"/>
                      </a:lnTo>
                      <a:lnTo>
                        <a:pt x="1635" y="1674"/>
                      </a:lnTo>
                      <a:lnTo>
                        <a:pt x="1656" y="1700"/>
                      </a:lnTo>
                      <a:lnTo>
                        <a:pt x="1661" y="1731"/>
                      </a:lnTo>
                      <a:lnTo>
                        <a:pt x="1673" y="1752"/>
                      </a:lnTo>
                      <a:lnTo>
                        <a:pt x="1701" y="1771"/>
                      </a:lnTo>
                      <a:lnTo>
                        <a:pt x="1706" y="1769"/>
                      </a:lnTo>
                      <a:lnTo>
                        <a:pt x="1710" y="1771"/>
                      </a:lnTo>
                      <a:lnTo>
                        <a:pt x="1713" y="1766"/>
                      </a:lnTo>
                      <a:lnTo>
                        <a:pt x="1701" y="1745"/>
                      </a:lnTo>
                      <a:lnTo>
                        <a:pt x="1701" y="1721"/>
                      </a:lnTo>
                      <a:lnTo>
                        <a:pt x="1696" y="1712"/>
                      </a:lnTo>
                      <a:lnTo>
                        <a:pt x="1687" y="1705"/>
                      </a:lnTo>
                      <a:lnTo>
                        <a:pt x="1684" y="1705"/>
                      </a:lnTo>
                      <a:lnTo>
                        <a:pt x="1675" y="1695"/>
                      </a:lnTo>
                      <a:lnTo>
                        <a:pt x="1666" y="1693"/>
                      </a:lnTo>
                      <a:lnTo>
                        <a:pt x="1661" y="1688"/>
                      </a:lnTo>
                      <a:lnTo>
                        <a:pt x="1651" y="1662"/>
                      </a:lnTo>
                      <a:lnTo>
                        <a:pt x="1642" y="1662"/>
                      </a:lnTo>
                      <a:lnTo>
                        <a:pt x="1642" y="1648"/>
                      </a:lnTo>
                      <a:lnTo>
                        <a:pt x="1651" y="1620"/>
                      </a:lnTo>
                      <a:lnTo>
                        <a:pt x="1654" y="1603"/>
                      </a:lnTo>
                      <a:lnTo>
                        <a:pt x="1656" y="1601"/>
                      </a:lnTo>
                      <a:lnTo>
                        <a:pt x="1666" y="1601"/>
                      </a:lnTo>
                      <a:lnTo>
                        <a:pt x="1666" y="1612"/>
                      </a:lnTo>
                      <a:lnTo>
                        <a:pt x="1680" y="1612"/>
                      </a:lnTo>
                      <a:lnTo>
                        <a:pt x="1689" y="1622"/>
                      </a:lnTo>
                      <a:lnTo>
                        <a:pt x="1694" y="1627"/>
                      </a:lnTo>
                      <a:lnTo>
                        <a:pt x="1696" y="1638"/>
                      </a:lnTo>
                      <a:lnTo>
                        <a:pt x="1703" y="1636"/>
                      </a:lnTo>
                      <a:lnTo>
                        <a:pt x="1703" y="1643"/>
                      </a:lnTo>
                      <a:lnTo>
                        <a:pt x="1715" y="1643"/>
                      </a:lnTo>
                      <a:lnTo>
                        <a:pt x="1725" y="1650"/>
                      </a:lnTo>
                      <a:lnTo>
                        <a:pt x="1720" y="1660"/>
                      </a:lnTo>
                      <a:lnTo>
                        <a:pt x="1722" y="1669"/>
                      </a:lnTo>
                      <a:lnTo>
                        <a:pt x="1725" y="1672"/>
                      </a:lnTo>
                      <a:lnTo>
                        <a:pt x="1739" y="1660"/>
                      </a:lnTo>
                      <a:lnTo>
                        <a:pt x="1737" y="1653"/>
                      </a:lnTo>
                      <a:lnTo>
                        <a:pt x="1744" y="1657"/>
                      </a:lnTo>
                      <a:lnTo>
                        <a:pt x="1744" y="1653"/>
                      </a:lnTo>
                      <a:lnTo>
                        <a:pt x="1748" y="1646"/>
                      </a:lnTo>
                      <a:lnTo>
                        <a:pt x="1755" y="1646"/>
                      </a:lnTo>
                      <a:lnTo>
                        <a:pt x="1765" y="1641"/>
                      </a:lnTo>
                      <a:lnTo>
                        <a:pt x="1779" y="1631"/>
                      </a:lnTo>
                      <a:lnTo>
                        <a:pt x="1781" y="1627"/>
                      </a:lnTo>
                      <a:lnTo>
                        <a:pt x="1781" y="1617"/>
                      </a:lnTo>
                      <a:lnTo>
                        <a:pt x="1784" y="1610"/>
                      </a:lnTo>
                      <a:lnTo>
                        <a:pt x="1777" y="1575"/>
                      </a:lnTo>
                      <a:lnTo>
                        <a:pt x="1770" y="1570"/>
                      </a:lnTo>
                      <a:lnTo>
                        <a:pt x="1770" y="1563"/>
                      </a:lnTo>
                      <a:lnTo>
                        <a:pt x="1760" y="1560"/>
                      </a:lnTo>
                      <a:lnTo>
                        <a:pt x="1751" y="1549"/>
                      </a:lnTo>
                      <a:lnTo>
                        <a:pt x="1744" y="1541"/>
                      </a:lnTo>
                      <a:lnTo>
                        <a:pt x="1741" y="1534"/>
                      </a:lnTo>
                      <a:lnTo>
                        <a:pt x="1734" y="1527"/>
                      </a:lnTo>
                      <a:lnTo>
                        <a:pt x="1732" y="1520"/>
                      </a:lnTo>
                      <a:lnTo>
                        <a:pt x="1737" y="1506"/>
                      </a:lnTo>
                      <a:lnTo>
                        <a:pt x="1746" y="1496"/>
                      </a:lnTo>
                      <a:lnTo>
                        <a:pt x="1755" y="1487"/>
                      </a:lnTo>
                      <a:lnTo>
                        <a:pt x="1765" y="1485"/>
                      </a:lnTo>
                      <a:lnTo>
                        <a:pt x="1767" y="1482"/>
                      </a:lnTo>
                      <a:lnTo>
                        <a:pt x="1770" y="1485"/>
                      </a:lnTo>
                      <a:lnTo>
                        <a:pt x="1772" y="1480"/>
                      </a:lnTo>
                      <a:lnTo>
                        <a:pt x="1781" y="1485"/>
                      </a:lnTo>
                      <a:lnTo>
                        <a:pt x="1789" y="1482"/>
                      </a:lnTo>
                      <a:lnTo>
                        <a:pt x="1789" y="1492"/>
                      </a:lnTo>
                      <a:lnTo>
                        <a:pt x="1793" y="1501"/>
                      </a:lnTo>
                      <a:lnTo>
                        <a:pt x="1800" y="1499"/>
                      </a:lnTo>
                      <a:lnTo>
                        <a:pt x="1796" y="1492"/>
                      </a:lnTo>
                      <a:lnTo>
                        <a:pt x="1800" y="1485"/>
                      </a:lnTo>
                      <a:lnTo>
                        <a:pt x="1833" y="1477"/>
                      </a:lnTo>
                      <a:lnTo>
                        <a:pt x="1836" y="1466"/>
                      </a:lnTo>
                      <a:lnTo>
                        <a:pt x="1843" y="1470"/>
                      </a:lnTo>
                      <a:lnTo>
                        <a:pt x="1843" y="1463"/>
                      </a:lnTo>
                      <a:lnTo>
                        <a:pt x="1850" y="1470"/>
                      </a:lnTo>
                      <a:lnTo>
                        <a:pt x="1852" y="1470"/>
                      </a:lnTo>
                      <a:lnTo>
                        <a:pt x="1852" y="1468"/>
                      </a:lnTo>
                      <a:lnTo>
                        <a:pt x="1852" y="1468"/>
                      </a:lnTo>
                      <a:lnTo>
                        <a:pt x="1857" y="1468"/>
                      </a:lnTo>
                      <a:lnTo>
                        <a:pt x="1857" y="1468"/>
                      </a:lnTo>
                      <a:lnTo>
                        <a:pt x="1860" y="1463"/>
                      </a:lnTo>
                      <a:lnTo>
                        <a:pt x="1860" y="1466"/>
                      </a:lnTo>
                      <a:lnTo>
                        <a:pt x="1867" y="1463"/>
                      </a:lnTo>
                      <a:lnTo>
                        <a:pt x="1869" y="1466"/>
                      </a:lnTo>
                      <a:lnTo>
                        <a:pt x="1883" y="1461"/>
                      </a:lnTo>
                      <a:lnTo>
                        <a:pt x="1890" y="1451"/>
                      </a:lnTo>
                      <a:lnTo>
                        <a:pt x="1897" y="1449"/>
                      </a:lnTo>
                      <a:lnTo>
                        <a:pt x="1900" y="1447"/>
                      </a:lnTo>
                      <a:lnTo>
                        <a:pt x="1900" y="1449"/>
                      </a:lnTo>
                      <a:lnTo>
                        <a:pt x="1907" y="1442"/>
                      </a:lnTo>
                      <a:lnTo>
                        <a:pt x="1907" y="1437"/>
                      </a:lnTo>
                      <a:lnTo>
                        <a:pt x="1914" y="1435"/>
                      </a:lnTo>
                      <a:lnTo>
                        <a:pt x="1923" y="1423"/>
                      </a:lnTo>
                      <a:lnTo>
                        <a:pt x="1926" y="1423"/>
                      </a:lnTo>
                      <a:lnTo>
                        <a:pt x="1930" y="1409"/>
                      </a:lnTo>
                      <a:lnTo>
                        <a:pt x="1928" y="1404"/>
                      </a:lnTo>
                      <a:lnTo>
                        <a:pt x="1933" y="1402"/>
                      </a:lnTo>
                      <a:lnTo>
                        <a:pt x="1933" y="1406"/>
                      </a:lnTo>
                      <a:lnTo>
                        <a:pt x="1949" y="1378"/>
                      </a:lnTo>
                      <a:lnTo>
                        <a:pt x="1952" y="1380"/>
                      </a:lnTo>
                      <a:lnTo>
                        <a:pt x="1956" y="1369"/>
                      </a:lnTo>
                      <a:lnTo>
                        <a:pt x="1954" y="1364"/>
                      </a:lnTo>
                      <a:lnTo>
                        <a:pt x="1959" y="1364"/>
                      </a:lnTo>
                      <a:lnTo>
                        <a:pt x="1959" y="1361"/>
                      </a:lnTo>
                      <a:lnTo>
                        <a:pt x="1959" y="1357"/>
                      </a:lnTo>
                      <a:lnTo>
                        <a:pt x="1954" y="1359"/>
                      </a:lnTo>
                      <a:lnTo>
                        <a:pt x="1961" y="1352"/>
                      </a:lnTo>
                      <a:lnTo>
                        <a:pt x="1949" y="1347"/>
                      </a:lnTo>
                      <a:lnTo>
                        <a:pt x="1938" y="1350"/>
                      </a:lnTo>
                      <a:lnTo>
                        <a:pt x="1961" y="1335"/>
                      </a:lnTo>
                      <a:lnTo>
                        <a:pt x="1949" y="1326"/>
                      </a:lnTo>
                      <a:lnTo>
                        <a:pt x="1942" y="1319"/>
                      </a:lnTo>
                      <a:lnTo>
                        <a:pt x="1935" y="1319"/>
                      </a:lnTo>
                      <a:lnTo>
                        <a:pt x="1942" y="1319"/>
                      </a:lnTo>
                      <a:lnTo>
                        <a:pt x="1961" y="1324"/>
                      </a:lnTo>
                      <a:lnTo>
                        <a:pt x="1947" y="1307"/>
                      </a:lnTo>
                      <a:lnTo>
                        <a:pt x="1938" y="1279"/>
                      </a:lnTo>
                      <a:lnTo>
                        <a:pt x="1923" y="1272"/>
                      </a:lnTo>
                      <a:lnTo>
                        <a:pt x="1930" y="1260"/>
                      </a:lnTo>
                      <a:lnTo>
                        <a:pt x="1935" y="1253"/>
                      </a:lnTo>
                      <a:lnTo>
                        <a:pt x="1938" y="1248"/>
                      </a:lnTo>
                      <a:lnTo>
                        <a:pt x="1942" y="1250"/>
                      </a:lnTo>
                      <a:lnTo>
                        <a:pt x="1947" y="1243"/>
                      </a:lnTo>
                      <a:lnTo>
                        <a:pt x="1947" y="1241"/>
                      </a:lnTo>
                      <a:lnTo>
                        <a:pt x="1959" y="1238"/>
                      </a:lnTo>
                      <a:lnTo>
                        <a:pt x="1961" y="1234"/>
                      </a:lnTo>
                      <a:lnTo>
                        <a:pt x="1966" y="1234"/>
                      </a:lnTo>
                      <a:lnTo>
                        <a:pt x="1966" y="1238"/>
                      </a:lnTo>
                      <a:lnTo>
                        <a:pt x="1971" y="1229"/>
                      </a:lnTo>
                      <a:lnTo>
                        <a:pt x="1956" y="1227"/>
                      </a:lnTo>
                      <a:lnTo>
                        <a:pt x="1947" y="1219"/>
                      </a:lnTo>
                      <a:lnTo>
                        <a:pt x="1928" y="1231"/>
                      </a:lnTo>
                      <a:lnTo>
                        <a:pt x="1921" y="1229"/>
                      </a:lnTo>
                      <a:lnTo>
                        <a:pt x="1916" y="1219"/>
                      </a:lnTo>
                      <a:lnTo>
                        <a:pt x="1907" y="1215"/>
                      </a:lnTo>
                      <a:lnTo>
                        <a:pt x="1900" y="1208"/>
                      </a:lnTo>
                      <a:lnTo>
                        <a:pt x="1902" y="1203"/>
                      </a:lnTo>
                      <a:lnTo>
                        <a:pt x="1907" y="1196"/>
                      </a:lnTo>
                      <a:lnTo>
                        <a:pt x="1914" y="1196"/>
                      </a:lnTo>
                      <a:lnTo>
                        <a:pt x="1921" y="1193"/>
                      </a:lnTo>
                      <a:lnTo>
                        <a:pt x="1928" y="1184"/>
                      </a:lnTo>
                      <a:lnTo>
                        <a:pt x="1940" y="1177"/>
                      </a:lnTo>
                      <a:lnTo>
                        <a:pt x="1949" y="1163"/>
                      </a:lnTo>
                      <a:lnTo>
                        <a:pt x="1961" y="1160"/>
                      </a:lnTo>
                      <a:lnTo>
                        <a:pt x="1966" y="1172"/>
                      </a:lnTo>
                      <a:lnTo>
                        <a:pt x="1952" y="1189"/>
                      </a:lnTo>
                      <a:lnTo>
                        <a:pt x="1959" y="1191"/>
                      </a:lnTo>
                      <a:lnTo>
                        <a:pt x="1956" y="1198"/>
                      </a:lnTo>
                      <a:lnTo>
                        <a:pt x="1949" y="1203"/>
                      </a:lnTo>
                      <a:lnTo>
                        <a:pt x="1952" y="1203"/>
                      </a:lnTo>
                      <a:lnTo>
                        <a:pt x="1982" y="1184"/>
                      </a:lnTo>
                      <a:lnTo>
                        <a:pt x="1997" y="1182"/>
                      </a:lnTo>
                      <a:lnTo>
                        <a:pt x="1999" y="1189"/>
                      </a:lnTo>
                      <a:lnTo>
                        <a:pt x="2011" y="1189"/>
                      </a:lnTo>
                      <a:lnTo>
                        <a:pt x="2009" y="1203"/>
                      </a:lnTo>
                      <a:lnTo>
                        <a:pt x="2011" y="1203"/>
                      </a:lnTo>
                      <a:lnTo>
                        <a:pt x="2004" y="1208"/>
                      </a:lnTo>
                      <a:lnTo>
                        <a:pt x="2001" y="1215"/>
                      </a:lnTo>
                      <a:lnTo>
                        <a:pt x="2009" y="1215"/>
                      </a:lnTo>
                      <a:lnTo>
                        <a:pt x="2006" y="1217"/>
                      </a:lnTo>
                      <a:lnTo>
                        <a:pt x="2009" y="1222"/>
                      </a:lnTo>
                      <a:lnTo>
                        <a:pt x="2013" y="1219"/>
                      </a:lnTo>
                      <a:lnTo>
                        <a:pt x="2013" y="1217"/>
                      </a:lnTo>
                      <a:lnTo>
                        <a:pt x="2025" y="1219"/>
                      </a:lnTo>
                      <a:lnTo>
                        <a:pt x="2032" y="1236"/>
                      </a:lnTo>
                      <a:lnTo>
                        <a:pt x="2027" y="1234"/>
                      </a:lnTo>
                      <a:lnTo>
                        <a:pt x="2020" y="1238"/>
                      </a:lnTo>
                      <a:lnTo>
                        <a:pt x="2023" y="1243"/>
                      </a:lnTo>
                      <a:lnTo>
                        <a:pt x="2025" y="1238"/>
                      </a:lnTo>
                      <a:lnTo>
                        <a:pt x="2030" y="1253"/>
                      </a:lnTo>
                      <a:lnTo>
                        <a:pt x="2023" y="1269"/>
                      </a:lnTo>
                      <a:lnTo>
                        <a:pt x="2025" y="1272"/>
                      </a:lnTo>
                      <a:lnTo>
                        <a:pt x="2025" y="1274"/>
                      </a:lnTo>
                      <a:lnTo>
                        <a:pt x="2023" y="1274"/>
                      </a:lnTo>
                      <a:lnTo>
                        <a:pt x="2023" y="1279"/>
                      </a:lnTo>
                      <a:lnTo>
                        <a:pt x="2032" y="1276"/>
                      </a:lnTo>
                      <a:lnTo>
                        <a:pt x="2037" y="1272"/>
                      </a:lnTo>
                      <a:lnTo>
                        <a:pt x="2035" y="1274"/>
                      </a:lnTo>
                      <a:lnTo>
                        <a:pt x="2037" y="1276"/>
                      </a:lnTo>
                      <a:lnTo>
                        <a:pt x="2039" y="1272"/>
                      </a:lnTo>
                      <a:lnTo>
                        <a:pt x="2042" y="1274"/>
                      </a:lnTo>
                      <a:lnTo>
                        <a:pt x="2046" y="1267"/>
                      </a:lnTo>
                      <a:lnTo>
                        <a:pt x="2051" y="1272"/>
                      </a:lnTo>
                      <a:lnTo>
                        <a:pt x="2056" y="1264"/>
                      </a:lnTo>
                      <a:lnTo>
                        <a:pt x="2061" y="1267"/>
                      </a:lnTo>
                      <a:lnTo>
                        <a:pt x="2065" y="1262"/>
                      </a:lnTo>
                      <a:lnTo>
                        <a:pt x="2070" y="1250"/>
                      </a:lnTo>
                      <a:lnTo>
                        <a:pt x="2065" y="1224"/>
                      </a:lnTo>
                      <a:lnTo>
                        <a:pt x="2053" y="1205"/>
                      </a:lnTo>
                      <a:lnTo>
                        <a:pt x="2039" y="1196"/>
                      </a:lnTo>
                      <a:lnTo>
                        <a:pt x="2039" y="1184"/>
                      </a:lnTo>
                      <a:lnTo>
                        <a:pt x="2053" y="1177"/>
                      </a:lnTo>
                      <a:lnTo>
                        <a:pt x="2070" y="1163"/>
                      </a:lnTo>
                      <a:lnTo>
                        <a:pt x="2070" y="1151"/>
                      </a:lnTo>
                      <a:lnTo>
                        <a:pt x="2084" y="1134"/>
                      </a:lnTo>
                      <a:lnTo>
                        <a:pt x="2087" y="1134"/>
                      </a:lnTo>
                      <a:lnTo>
                        <a:pt x="2087" y="1129"/>
                      </a:lnTo>
                      <a:lnTo>
                        <a:pt x="2094" y="1129"/>
                      </a:lnTo>
                      <a:lnTo>
                        <a:pt x="2101" y="1115"/>
                      </a:lnTo>
                      <a:lnTo>
                        <a:pt x="2103" y="1122"/>
                      </a:lnTo>
                      <a:lnTo>
                        <a:pt x="2108" y="1118"/>
                      </a:lnTo>
                      <a:lnTo>
                        <a:pt x="2108" y="1127"/>
                      </a:lnTo>
                      <a:lnTo>
                        <a:pt x="2122" y="1129"/>
                      </a:lnTo>
                      <a:lnTo>
                        <a:pt x="2131" y="1127"/>
                      </a:lnTo>
                      <a:lnTo>
                        <a:pt x="2146" y="1115"/>
                      </a:lnTo>
                      <a:lnTo>
                        <a:pt x="2188" y="1061"/>
                      </a:lnTo>
                      <a:lnTo>
                        <a:pt x="2195" y="1044"/>
                      </a:lnTo>
                      <a:lnTo>
                        <a:pt x="2207" y="1028"/>
                      </a:lnTo>
                      <a:lnTo>
                        <a:pt x="2221" y="1013"/>
                      </a:lnTo>
                      <a:lnTo>
                        <a:pt x="2226" y="980"/>
                      </a:lnTo>
                      <a:lnTo>
                        <a:pt x="2221" y="964"/>
                      </a:lnTo>
                      <a:lnTo>
                        <a:pt x="2228" y="950"/>
                      </a:lnTo>
                      <a:lnTo>
                        <a:pt x="2236" y="931"/>
                      </a:lnTo>
                      <a:lnTo>
                        <a:pt x="2231" y="926"/>
                      </a:lnTo>
                      <a:lnTo>
                        <a:pt x="2233" y="921"/>
                      </a:lnTo>
                      <a:lnTo>
                        <a:pt x="2231" y="914"/>
                      </a:lnTo>
                      <a:lnTo>
                        <a:pt x="2236" y="905"/>
                      </a:lnTo>
                      <a:lnTo>
                        <a:pt x="2221" y="895"/>
                      </a:lnTo>
                      <a:lnTo>
                        <a:pt x="2212" y="883"/>
                      </a:lnTo>
                      <a:lnTo>
                        <a:pt x="2198" y="881"/>
                      </a:lnTo>
                      <a:lnTo>
                        <a:pt x="2198" y="893"/>
                      </a:lnTo>
                      <a:lnTo>
                        <a:pt x="2193" y="900"/>
                      </a:lnTo>
                      <a:lnTo>
                        <a:pt x="2193" y="893"/>
                      </a:lnTo>
                      <a:lnTo>
                        <a:pt x="2191" y="897"/>
                      </a:lnTo>
                      <a:lnTo>
                        <a:pt x="2176" y="900"/>
                      </a:lnTo>
                      <a:lnTo>
                        <a:pt x="2184" y="893"/>
                      </a:lnTo>
                      <a:lnTo>
                        <a:pt x="2179" y="886"/>
                      </a:lnTo>
                      <a:lnTo>
                        <a:pt x="2184" y="881"/>
                      </a:lnTo>
                      <a:lnTo>
                        <a:pt x="2176" y="883"/>
                      </a:lnTo>
                      <a:lnTo>
                        <a:pt x="2176" y="890"/>
                      </a:lnTo>
                      <a:lnTo>
                        <a:pt x="2169" y="895"/>
                      </a:lnTo>
                      <a:lnTo>
                        <a:pt x="2169" y="874"/>
                      </a:lnTo>
                      <a:lnTo>
                        <a:pt x="2155" y="876"/>
                      </a:lnTo>
                      <a:lnTo>
                        <a:pt x="2148" y="871"/>
                      </a:lnTo>
                      <a:lnTo>
                        <a:pt x="2150" y="867"/>
                      </a:lnTo>
                      <a:lnTo>
                        <a:pt x="2184" y="836"/>
                      </a:lnTo>
                      <a:lnTo>
                        <a:pt x="2205" y="807"/>
                      </a:lnTo>
                      <a:lnTo>
                        <a:pt x="2221" y="793"/>
                      </a:lnTo>
                      <a:lnTo>
                        <a:pt x="2228" y="781"/>
                      </a:lnTo>
                      <a:lnTo>
                        <a:pt x="2247" y="760"/>
                      </a:lnTo>
                      <a:lnTo>
                        <a:pt x="2259" y="753"/>
                      </a:lnTo>
                      <a:lnTo>
                        <a:pt x="2292" y="751"/>
                      </a:lnTo>
                      <a:lnTo>
                        <a:pt x="2302" y="758"/>
                      </a:lnTo>
                      <a:lnTo>
                        <a:pt x="2307" y="748"/>
                      </a:lnTo>
                      <a:lnTo>
                        <a:pt x="2321" y="755"/>
                      </a:lnTo>
                      <a:lnTo>
                        <a:pt x="2333" y="751"/>
                      </a:lnTo>
                      <a:lnTo>
                        <a:pt x="2337" y="755"/>
                      </a:lnTo>
                      <a:lnTo>
                        <a:pt x="2340" y="755"/>
                      </a:lnTo>
                      <a:lnTo>
                        <a:pt x="2340" y="751"/>
                      </a:lnTo>
                      <a:lnTo>
                        <a:pt x="2344" y="748"/>
                      </a:lnTo>
                      <a:lnTo>
                        <a:pt x="2342" y="744"/>
                      </a:lnTo>
                      <a:lnTo>
                        <a:pt x="2347" y="741"/>
                      </a:lnTo>
                      <a:lnTo>
                        <a:pt x="2368" y="748"/>
                      </a:lnTo>
                      <a:lnTo>
                        <a:pt x="2375" y="746"/>
                      </a:lnTo>
                      <a:lnTo>
                        <a:pt x="2387" y="753"/>
                      </a:lnTo>
                      <a:lnTo>
                        <a:pt x="2373" y="760"/>
                      </a:lnTo>
                      <a:lnTo>
                        <a:pt x="2375" y="765"/>
                      </a:lnTo>
                      <a:lnTo>
                        <a:pt x="2392" y="760"/>
                      </a:lnTo>
                      <a:lnTo>
                        <a:pt x="2396" y="762"/>
                      </a:lnTo>
                      <a:lnTo>
                        <a:pt x="2408" y="755"/>
                      </a:lnTo>
                      <a:lnTo>
                        <a:pt x="2425" y="758"/>
                      </a:lnTo>
                      <a:lnTo>
                        <a:pt x="2430" y="755"/>
                      </a:lnTo>
                      <a:lnTo>
                        <a:pt x="2427" y="753"/>
                      </a:lnTo>
                      <a:lnTo>
                        <a:pt x="2415" y="748"/>
                      </a:lnTo>
                      <a:lnTo>
                        <a:pt x="2418" y="746"/>
                      </a:lnTo>
                      <a:lnTo>
                        <a:pt x="2415" y="739"/>
                      </a:lnTo>
                      <a:lnTo>
                        <a:pt x="2418" y="739"/>
                      </a:lnTo>
                      <a:lnTo>
                        <a:pt x="2425" y="725"/>
                      </a:lnTo>
                      <a:lnTo>
                        <a:pt x="2439" y="713"/>
                      </a:lnTo>
                      <a:lnTo>
                        <a:pt x="2458" y="684"/>
                      </a:lnTo>
                      <a:lnTo>
                        <a:pt x="2484" y="677"/>
                      </a:lnTo>
                      <a:lnTo>
                        <a:pt x="2496" y="684"/>
                      </a:lnTo>
                      <a:lnTo>
                        <a:pt x="2503" y="677"/>
                      </a:lnTo>
                      <a:lnTo>
                        <a:pt x="2500" y="689"/>
                      </a:lnTo>
                      <a:lnTo>
                        <a:pt x="2496" y="696"/>
                      </a:lnTo>
                      <a:lnTo>
                        <a:pt x="2498" y="701"/>
                      </a:lnTo>
                      <a:lnTo>
                        <a:pt x="2496" y="706"/>
                      </a:lnTo>
                      <a:lnTo>
                        <a:pt x="2503" y="706"/>
                      </a:lnTo>
                      <a:lnTo>
                        <a:pt x="2498" y="718"/>
                      </a:lnTo>
                      <a:lnTo>
                        <a:pt x="2531" y="687"/>
                      </a:lnTo>
                      <a:lnTo>
                        <a:pt x="2536" y="684"/>
                      </a:lnTo>
                      <a:lnTo>
                        <a:pt x="2541" y="689"/>
                      </a:lnTo>
                      <a:lnTo>
                        <a:pt x="2543" y="684"/>
                      </a:lnTo>
                      <a:lnTo>
                        <a:pt x="2538" y="682"/>
                      </a:lnTo>
                      <a:lnTo>
                        <a:pt x="2541" y="673"/>
                      </a:lnTo>
                      <a:lnTo>
                        <a:pt x="2548" y="658"/>
                      </a:lnTo>
                      <a:lnTo>
                        <a:pt x="2560" y="656"/>
                      </a:lnTo>
                      <a:lnTo>
                        <a:pt x="2567" y="661"/>
                      </a:lnTo>
                      <a:lnTo>
                        <a:pt x="2567" y="663"/>
                      </a:lnTo>
                      <a:lnTo>
                        <a:pt x="2555" y="670"/>
                      </a:lnTo>
                      <a:lnTo>
                        <a:pt x="2552" y="684"/>
                      </a:lnTo>
                      <a:lnTo>
                        <a:pt x="2550" y="689"/>
                      </a:lnTo>
                      <a:lnTo>
                        <a:pt x="2550" y="699"/>
                      </a:lnTo>
                      <a:lnTo>
                        <a:pt x="2548" y="703"/>
                      </a:lnTo>
                      <a:lnTo>
                        <a:pt x="2550" y="708"/>
                      </a:lnTo>
                      <a:lnTo>
                        <a:pt x="2524" y="720"/>
                      </a:lnTo>
                      <a:lnTo>
                        <a:pt x="2522" y="727"/>
                      </a:lnTo>
                      <a:lnTo>
                        <a:pt x="2503" y="746"/>
                      </a:lnTo>
                      <a:lnTo>
                        <a:pt x="2474" y="786"/>
                      </a:lnTo>
                      <a:lnTo>
                        <a:pt x="2460" y="793"/>
                      </a:lnTo>
                      <a:lnTo>
                        <a:pt x="2453" y="793"/>
                      </a:lnTo>
                      <a:lnTo>
                        <a:pt x="2456" y="800"/>
                      </a:lnTo>
                      <a:lnTo>
                        <a:pt x="2453" y="812"/>
                      </a:lnTo>
                      <a:lnTo>
                        <a:pt x="2439" y="822"/>
                      </a:lnTo>
                      <a:lnTo>
                        <a:pt x="2434" y="852"/>
                      </a:lnTo>
                      <a:lnTo>
                        <a:pt x="2437" y="874"/>
                      </a:lnTo>
                      <a:lnTo>
                        <a:pt x="2453" y="959"/>
                      </a:lnTo>
                      <a:lnTo>
                        <a:pt x="2472" y="938"/>
                      </a:lnTo>
                      <a:lnTo>
                        <a:pt x="2477" y="914"/>
                      </a:lnTo>
                      <a:lnTo>
                        <a:pt x="2493" y="907"/>
                      </a:lnTo>
                      <a:lnTo>
                        <a:pt x="2496" y="909"/>
                      </a:lnTo>
                      <a:lnTo>
                        <a:pt x="2496" y="888"/>
                      </a:lnTo>
                      <a:lnTo>
                        <a:pt x="2510" y="876"/>
                      </a:lnTo>
                      <a:lnTo>
                        <a:pt x="2519" y="876"/>
                      </a:lnTo>
                      <a:lnTo>
                        <a:pt x="2526" y="871"/>
                      </a:lnTo>
                      <a:lnTo>
                        <a:pt x="2519" y="852"/>
                      </a:lnTo>
                      <a:lnTo>
                        <a:pt x="2524" y="841"/>
                      </a:lnTo>
                      <a:lnTo>
                        <a:pt x="2531" y="836"/>
                      </a:lnTo>
                      <a:lnTo>
                        <a:pt x="2529" y="831"/>
                      </a:lnTo>
                      <a:lnTo>
                        <a:pt x="2538" y="826"/>
                      </a:lnTo>
                      <a:lnTo>
                        <a:pt x="2534" y="834"/>
                      </a:lnTo>
                      <a:lnTo>
                        <a:pt x="2538" y="841"/>
                      </a:lnTo>
                      <a:lnTo>
                        <a:pt x="2543" y="834"/>
                      </a:lnTo>
                      <a:lnTo>
                        <a:pt x="2543" y="824"/>
                      </a:lnTo>
                      <a:lnTo>
                        <a:pt x="2536" y="822"/>
                      </a:lnTo>
                      <a:lnTo>
                        <a:pt x="2536" y="810"/>
                      </a:lnTo>
                      <a:lnTo>
                        <a:pt x="2543" y="793"/>
                      </a:lnTo>
                      <a:lnTo>
                        <a:pt x="2534" y="789"/>
                      </a:lnTo>
                      <a:lnTo>
                        <a:pt x="2529" y="796"/>
                      </a:lnTo>
                      <a:lnTo>
                        <a:pt x="2524" y="791"/>
                      </a:lnTo>
                      <a:lnTo>
                        <a:pt x="2526" y="781"/>
                      </a:lnTo>
                      <a:lnTo>
                        <a:pt x="2538" y="760"/>
                      </a:lnTo>
                      <a:lnTo>
                        <a:pt x="2541" y="760"/>
                      </a:lnTo>
                      <a:lnTo>
                        <a:pt x="2545" y="739"/>
                      </a:lnTo>
                      <a:lnTo>
                        <a:pt x="2552" y="734"/>
                      </a:lnTo>
                      <a:lnTo>
                        <a:pt x="2555" y="739"/>
                      </a:lnTo>
                      <a:lnTo>
                        <a:pt x="2560" y="732"/>
                      </a:lnTo>
                      <a:lnTo>
                        <a:pt x="2567" y="739"/>
                      </a:lnTo>
                      <a:lnTo>
                        <a:pt x="2571" y="727"/>
                      </a:lnTo>
                      <a:lnTo>
                        <a:pt x="2583" y="720"/>
                      </a:lnTo>
                      <a:lnTo>
                        <a:pt x="2586" y="722"/>
                      </a:lnTo>
                      <a:lnTo>
                        <a:pt x="2583" y="739"/>
                      </a:lnTo>
                      <a:lnTo>
                        <a:pt x="2595" y="722"/>
                      </a:lnTo>
                      <a:lnTo>
                        <a:pt x="2612" y="715"/>
                      </a:lnTo>
                      <a:lnTo>
                        <a:pt x="2628" y="720"/>
                      </a:lnTo>
                      <a:lnTo>
                        <a:pt x="2642" y="734"/>
                      </a:lnTo>
                      <a:lnTo>
                        <a:pt x="2645" y="720"/>
                      </a:lnTo>
                      <a:lnTo>
                        <a:pt x="2666" y="708"/>
                      </a:lnTo>
                      <a:lnTo>
                        <a:pt x="2666" y="703"/>
                      </a:lnTo>
                      <a:lnTo>
                        <a:pt x="2671" y="703"/>
                      </a:lnTo>
                      <a:lnTo>
                        <a:pt x="2671" y="699"/>
                      </a:lnTo>
                      <a:lnTo>
                        <a:pt x="2683" y="694"/>
                      </a:lnTo>
                      <a:lnTo>
                        <a:pt x="2685" y="684"/>
                      </a:lnTo>
                      <a:lnTo>
                        <a:pt x="2692" y="687"/>
                      </a:lnTo>
                      <a:lnTo>
                        <a:pt x="2709" y="677"/>
                      </a:lnTo>
                      <a:lnTo>
                        <a:pt x="2709" y="670"/>
                      </a:lnTo>
                      <a:lnTo>
                        <a:pt x="2737" y="658"/>
                      </a:lnTo>
                      <a:lnTo>
                        <a:pt x="2735" y="649"/>
                      </a:lnTo>
                      <a:lnTo>
                        <a:pt x="2742" y="658"/>
                      </a:lnTo>
                      <a:lnTo>
                        <a:pt x="2744" y="656"/>
                      </a:lnTo>
                      <a:lnTo>
                        <a:pt x="2763" y="665"/>
                      </a:lnTo>
                      <a:lnTo>
                        <a:pt x="2770" y="654"/>
                      </a:lnTo>
                      <a:lnTo>
                        <a:pt x="2763" y="644"/>
                      </a:lnTo>
                      <a:lnTo>
                        <a:pt x="2770" y="642"/>
                      </a:lnTo>
                      <a:lnTo>
                        <a:pt x="2761" y="630"/>
                      </a:lnTo>
                      <a:lnTo>
                        <a:pt x="2761" y="613"/>
                      </a:lnTo>
                      <a:lnTo>
                        <a:pt x="2754" y="613"/>
                      </a:lnTo>
                      <a:lnTo>
                        <a:pt x="2758" y="611"/>
                      </a:lnTo>
                      <a:lnTo>
                        <a:pt x="2754" y="601"/>
                      </a:lnTo>
                      <a:lnTo>
                        <a:pt x="2751" y="606"/>
                      </a:lnTo>
                      <a:lnTo>
                        <a:pt x="2744" y="601"/>
                      </a:lnTo>
                      <a:lnTo>
                        <a:pt x="2742" y="590"/>
                      </a:lnTo>
                      <a:lnTo>
                        <a:pt x="2754" y="590"/>
                      </a:lnTo>
                      <a:lnTo>
                        <a:pt x="2758" y="594"/>
                      </a:lnTo>
                      <a:lnTo>
                        <a:pt x="2775" y="580"/>
                      </a:lnTo>
                      <a:lnTo>
                        <a:pt x="2777" y="578"/>
                      </a:lnTo>
                      <a:lnTo>
                        <a:pt x="2789" y="564"/>
                      </a:lnTo>
                      <a:lnTo>
                        <a:pt x="2780" y="552"/>
                      </a:lnTo>
                      <a:lnTo>
                        <a:pt x="2780" y="542"/>
                      </a:lnTo>
                      <a:lnTo>
                        <a:pt x="2787" y="542"/>
                      </a:lnTo>
                      <a:lnTo>
                        <a:pt x="2787" y="535"/>
                      </a:lnTo>
                      <a:lnTo>
                        <a:pt x="2789" y="535"/>
                      </a:lnTo>
                      <a:lnTo>
                        <a:pt x="2794" y="542"/>
                      </a:lnTo>
                      <a:lnTo>
                        <a:pt x="2798" y="535"/>
                      </a:lnTo>
                      <a:lnTo>
                        <a:pt x="2798" y="542"/>
                      </a:lnTo>
                      <a:lnTo>
                        <a:pt x="2791" y="545"/>
                      </a:lnTo>
                      <a:lnTo>
                        <a:pt x="2798" y="561"/>
                      </a:lnTo>
                      <a:lnTo>
                        <a:pt x="2827" y="559"/>
                      </a:lnTo>
                      <a:lnTo>
                        <a:pt x="2836" y="566"/>
                      </a:lnTo>
                      <a:lnTo>
                        <a:pt x="2836" y="580"/>
                      </a:lnTo>
                      <a:lnTo>
                        <a:pt x="2843" y="587"/>
                      </a:lnTo>
                      <a:lnTo>
                        <a:pt x="2851" y="590"/>
                      </a:lnTo>
                      <a:lnTo>
                        <a:pt x="2848" y="587"/>
                      </a:lnTo>
                      <a:lnTo>
                        <a:pt x="2853" y="587"/>
                      </a:lnTo>
                      <a:lnTo>
                        <a:pt x="2851" y="590"/>
                      </a:lnTo>
                      <a:lnTo>
                        <a:pt x="2860" y="592"/>
                      </a:lnTo>
                      <a:lnTo>
                        <a:pt x="2862" y="599"/>
                      </a:lnTo>
                      <a:lnTo>
                        <a:pt x="2867" y="597"/>
                      </a:lnTo>
                      <a:lnTo>
                        <a:pt x="2867" y="601"/>
                      </a:lnTo>
                      <a:lnTo>
                        <a:pt x="2872" y="594"/>
                      </a:lnTo>
                      <a:lnTo>
                        <a:pt x="2872" y="604"/>
                      </a:lnTo>
                      <a:lnTo>
                        <a:pt x="2877" y="604"/>
                      </a:lnTo>
                      <a:lnTo>
                        <a:pt x="2879" y="599"/>
                      </a:lnTo>
                      <a:lnTo>
                        <a:pt x="2874" y="597"/>
                      </a:lnTo>
                      <a:lnTo>
                        <a:pt x="2886" y="599"/>
                      </a:lnTo>
                      <a:lnTo>
                        <a:pt x="2877" y="592"/>
                      </a:lnTo>
                      <a:lnTo>
                        <a:pt x="2881" y="590"/>
                      </a:lnTo>
                      <a:lnTo>
                        <a:pt x="2874" y="587"/>
                      </a:lnTo>
                      <a:lnTo>
                        <a:pt x="2888" y="578"/>
                      </a:lnTo>
                      <a:lnTo>
                        <a:pt x="2881" y="573"/>
                      </a:lnTo>
                      <a:lnTo>
                        <a:pt x="2888" y="573"/>
                      </a:lnTo>
                      <a:lnTo>
                        <a:pt x="2893" y="564"/>
                      </a:lnTo>
                      <a:lnTo>
                        <a:pt x="2903" y="564"/>
                      </a:lnTo>
                      <a:lnTo>
                        <a:pt x="2900" y="559"/>
                      </a:lnTo>
                      <a:lnTo>
                        <a:pt x="2900" y="552"/>
                      </a:lnTo>
                      <a:lnTo>
                        <a:pt x="2910" y="559"/>
                      </a:lnTo>
                      <a:lnTo>
                        <a:pt x="2910" y="549"/>
                      </a:lnTo>
                      <a:lnTo>
                        <a:pt x="2924" y="542"/>
                      </a:lnTo>
                      <a:lnTo>
                        <a:pt x="2910" y="540"/>
                      </a:lnTo>
                      <a:lnTo>
                        <a:pt x="2912" y="535"/>
                      </a:lnTo>
                      <a:lnTo>
                        <a:pt x="2895" y="514"/>
                      </a:lnTo>
                      <a:lnTo>
                        <a:pt x="2874" y="512"/>
                      </a:lnTo>
                      <a:lnTo>
                        <a:pt x="2872" y="519"/>
                      </a:lnTo>
                      <a:lnTo>
                        <a:pt x="2869" y="514"/>
                      </a:lnTo>
                      <a:lnTo>
                        <a:pt x="2874" y="509"/>
                      </a:lnTo>
                      <a:lnTo>
                        <a:pt x="2865" y="507"/>
                      </a:lnTo>
                      <a:lnTo>
                        <a:pt x="2865" y="512"/>
                      </a:lnTo>
                      <a:lnTo>
                        <a:pt x="2855" y="509"/>
                      </a:lnTo>
                      <a:lnTo>
                        <a:pt x="2860" y="512"/>
                      </a:lnTo>
                      <a:lnTo>
                        <a:pt x="2860" y="523"/>
                      </a:lnTo>
                      <a:lnTo>
                        <a:pt x="2865" y="528"/>
                      </a:lnTo>
                      <a:lnTo>
                        <a:pt x="2862" y="535"/>
                      </a:lnTo>
                      <a:lnTo>
                        <a:pt x="2862" y="528"/>
                      </a:lnTo>
                      <a:lnTo>
                        <a:pt x="2853" y="521"/>
                      </a:lnTo>
                      <a:lnTo>
                        <a:pt x="2848" y="497"/>
                      </a:lnTo>
                      <a:lnTo>
                        <a:pt x="2851" y="497"/>
                      </a:lnTo>
                      <a:lnTo>
                        <a:pt x="2843" y="485"/>
                      </a:lnTo>
                      <a:lnTo>
                        <a:pt x="2836" y="485"/>
                      </a:lnTo>
                      <a:lnTo>
                        <a:pt x="2843" y="495"/>
                      </a:lnTo>
                      <a:lnTo>
                        <a:pt x="2827" y="485"/>
                      </a:lnTo>
                      <a:lnTo>
                        <a:pt x="2832" y="481"/>
                      </a:lnTo>
                      <a:lnTo>
                        <a:pt x="2820" y="478"/>
                      </a:lnTo>
                      <a:lnTo>
                        <a:pt x="2822" y="474"/>
                      </a:lnTo>
                      <a:lnTo>
                        <a:pt x="2820" y="471"/>
                      </a:lnTo>
                      <a:lnTo>
                        <a:pt x="2815" y="467"/>
                      </a:lnTo>
                      <a:lnTo>
                        <a:pt x="2806" y="464"/>
                      </a:lnTo>
                      <a:lnTo>
                        <a:pt x="2803" y="457"/>
                      </a:lnTo>
                      <a:lnTo>
                        <a:pt x="2796" y="455"/>
                      </a:lnTo>
                      <a:lnTo>
                        <a:pt x="2794" y="448"/>
                      </a:lnTo>
                      <a:lnTo>
                        <a:pt x="2782" y="440"/>
                      </a:lnTo>
                      <a:lnTo>
                        <a:pt x="2777" y="440"/>
                      </a:lnTo>
                      <a:lnTo>
                        <a:pt x="2756" y="419"/>
                      </a:lnTo>
                      <a:lnTo>
                        <a:pt x="2723" y="403"/>
                      </a:lnTo>
                      <a:lnTo>
                        <a:pt x="2683" y="403"/>
                      </a:lnTo>
                      <a:lnTo>
                        <a:pt x="2649" y="393"/>
                      </a:lnTo>
                      <a:lnTo>
                        <a:pt x="2642" y="396"/>
                      </a:lnTo>
                      <a:lnTo>
                        <a:pt x="2642" y="407"/>
                      </a:lnTo>
                      <a:lnTo>
                        <a:pt x="2638" y="412"/>
                      </a:lnTo>
                      <a:lnTo>
                        <a:pt x="2645" y="414"/>
                      </a:lnTo>
                      <a:lnTo>
                        <a:pt x="2652" y="433"/>
                      </a:lnTo>
                      <a:lnTo>
                        <a:pt x="2635" y="445"/>
                      </a:lnTo>
                      <a:lnTo>
                        <a:pt x="2614" y="429"/>
                      </a:lnTo>
                      <a:lnTo>
                        <a:pt x="2612" y="414"/>
                      </a:lnTo>
                      <a:lnTo>
                        <a:pt x="2607" y="405"/>
                      </a:lnTo>
                      <a:lnTo>
                        <a:pt x="2593" y="417"/>
                      </a:lnTo>
                      <a:lnTo>
                        <a:pt x="2567" y="414"/>
                      </a:lnTo>
                      <a:lnTo>
                        <a:pt x="2552" y="405"/>
                      </a:lnTo>
                      <a:lnTo>
                        <a:pt x="2531" y="407"/>
                      </a:lnTo>
                      <a:lnTo>
                        <a:pt x="2515" y="422"/>
                      </a:lnTo>
                      <a:lnTo>
                        <a:pt x="2515" y="414"/>
                      </a:lnTo>
                      <a:lnTo>
                        <a:pt x="2491" y="403"/>
                      </a:lnTo>
                      <a:lnTo>
                        <a:pt x="2498" y="386"/>
                      </a:lnTo>
                      <a:lnTo>
                        <a:pt x="2496" y="379"/>
                      </a:lnTo>
                      <a:lnTo>
                        <a:pt x="2482" y="358"/>
                      </a:lnTo>
                      <a:lnTo>
                        <a:pt x="2422" y="355"/>
                      </a:lnTo>
                      <a:lnTo>
                        <a:pt x="2392" y="362"/>
                      </a:lnTo>
                      <a:lnTo>
                        <a:pt x="2382" y="355"/>
                      </a:lnTo>
                      <a:lnTo>
                        <a:pt x="2389" y="346"/>
                      </a:lnTo>
                      <a:lnTo>
                        <a:pt x="2377" y="334"/>
                      </a:lnTo>
                      <a:lnTo>
                        <a:pt x="2366" y="336"/>
                      </a:lnTo>
                      <a:lnTo>
                        <a:pt x="2359" y="327"/>
                      </a:lnTo>
                      <a:lnTo>
                        <a:pt x="2342" y="324"/>
                      </a:lnTo>
                      <a:lnTo>
                        <a:pt x="2349" y="315"/>
                      </a:lnTo>
                      <a:lnTo>
                        <a:pt x="2356" y="317"/>
                      </a:lnTo>
                      <a:lnTo>
                        <a:pt x="2354" y="303"/>
                      </a:lnTo>
                      <a:lnTo>
                        <a:pt x="2349" y="298"/>
                      </a:lnTo>
                      <a:lnTo>
                        <a:pt x="2231" y="270"/>
                      </a:lnTo>
                      <a:lnTo>
                        <a:pt x="2228" y="275"/>
                      </a:lnTo>
                      <a:lnTo>
                        <a:pt x="2231" y="284"/>
                      </a:lnTo>
                      <a:lnTo>
                        <a:pt x="2212" y="308"/>
                      </a:lnTo>
                      <a:lnTo>
                        <a:pt x="2214" y="317"/>
                      </a:lnTo>
                      <a:lnTo>
                        <a:pt x="2212" y="322"/>
                      </a:lnTo>
                      <a:lnTo>
                        <a:pt x="2214" y="334"/>
                      </a:lnTo>
                      <a:lnTo>
                        <a:pt x="2207" y="332"/>
                      </a:lnTo>
                      <a:lnTo>
                        <a:pt x="2186" y="348"/>
                      </a:lnTo>
                      <a:lnTo>
                        <a:pt x="2153" y="327"/>
                      </a:lnTo>
                      <a:lnTo>
                        <a:pt x="2146" y="327"/>
                      </a:lnTo>
                      <a:lnTo>
                        <a:pt x="2143" y="339"/>
                      </a:lnTo>
                      <a:lnTo>
                        <a:pt x="2127" y="336"/>
                      </a:lnTo>
                      <a:lnTo>
                        <a:pt x="2113" y="310"/>
                      </a:lnTo>
                      <a:lnTo>
                        <a:pt x="2103" y="332"/>
                      </a:lnTo>
                      <a:lnTo>
                        <a:pt x="2103" y="346"/>
                      </a:lnTo>
                      <a:lnTo>
                        <a:pt x="2094" y="367"/>
                      </a:lnTo>
                      <a:lnTo>
                        <a:pt x="2089" y="358"/>
                      </a:lnTo>
                      <a:lnTo>
                        <a:pt x="2075" y="353"/>
                      </a:lnTo>
                      <a:lnTo>
                        <a:pt x="2063" y="324"/>
                      </a:lnTo>
                      <a:lnTo>
                        <a:pt x="2058" y="327"/>
                      </a:lnTo>
                      <a:lnTo>
                        <a:pt x="2056" y="315"/>
                      </a:lnTo>
                      <a:lnTo>
                        <a:pt x="2068" y="303"/>
                      </a:lnTo>
                      <a:lnTo>
                        <a:pt x="2068" y="301"/>
                      </a:lnTo>
                      <a:lnTo>
                        <a:pt x="2070" y="291"/>
                      </a:lnTo>
                      <a:lnTo>
                        <a:pt x="2063" y="282"/>
                      </a:lnTo>
                      <a:lnTo>
                        <a:pt x="2068" y="263"/>
                      </a:lnTo>
                      <a:lnTo>
                        <a:pt x="2049" y="242"/>
                      </a:lnTo>
                      <a:lnTo>
                        <a:pt x="2032" y="237"/>
                      </a:lnTo>
                      <a:lnTo>
                        <a:pt x="2027" y="244"/>
                      </a:lnTo>
                      <a:lnTo>
                        <a:pt x="1987" y="223"/>
                      </a:lnTo>
                      <a:lnTo>
                        <a:pt x="1987" y="230"/>
                      </a:lnTo>
                      <a:lnTo>
                        <a:pt x="1980" y="227"/>
                      </a:lnTo>
                      <a:lnTo>
                        <a:pt x="1978" y="242"/>
                      </a:lnTo>
                      <a:lnTo>
                        <a:pt x="1982" y="256"/>
                      </a:lnTo>
                      <a:lnTo>
                        <a:pt x="1980" y="261"/>
                      </a:lnTo>
                      <a:lnTo>
                        <a:pt x="1949" y="268"/>
                      </a:lnTo>
                      <a:lnTo>
                        <a:pt x="1914" y="256"/>
                      </a:lnTo>
                      <a:lnTo>
                        <a:pt x="1912" y="242"/>
                      </a:lnTo>
                      <a:lnTo>
                        <a:pt x="1919" y="239"/>
                      </a:lnTo>
                      <a:lnTo>
                        <a:pt x="1874" y="230"/>
                      </a:lnTo>
                      <a:lnTo>
                        <a:pt x="1843" y="239"/>
                      </a:lnTo>
                      <a:lnTo>
                        <a:pt x="1852" y="249"/>
                      </a:lnTo>
                      <a:lnTo>
                        <a:pt x="1841" y="253"/>
                      </a:lnTo>
                      <a:lnTo>
                        <a:pt x="1838" y="251"/>
                      </a:lnTo>
                      <a:lnTo>
                        <a:pt x="1843" y="249"/>
                      </a:lnTo>
                      <a:lnTo>
                        <a:pt x="1838" y="246"/>
                      </a:lnTo>
                      <a:lnTo>
                        <a:pt x="1841" y="232"/>
                      </a:lnTo>
                      <a:lnTo>
                        <a:pt x="1831" y="213"/>
                      </a:lnTo>
                      <a:lnTo>
                        <a:pt x="1833" y="225"/>
                      </a:lnTo>
                      <a:lnTo>
                        <a:pt x="1829" y="230"/>
                      </a:lnTo>
                      <a:lnTo>
                        <a:pt x="1812" y="223"/>
                      </a:lnTo>
                      <a:lnTo>
                        <a:pt x="1810" y="216"/>
                      </a:lnTo>
                      <a:lnTo>
                        <a:pt x="1812" y="213"/>
                      </a:lnTo>
                      <a:lnTo>
                        <a:pt x="1805" y="220"/>
                      </a:lnTo>
                      <a:lnTo>
                        <a:pt x="1793" y="213"/>
                      </a:lnTo>
                      <a:lnTo>
                        <a:pt x="1786" y="223"/>
                      </a:lnTo>
                      <a:lnTo>
                        <a:pt x="1789" y="235"/>
                      </a:lnTo>
                      <a:lnTo>
                        <a:pt x="1800" y="225"/>
                      </a:lnTo>
                      <a:lnTo>
                        <a:pt x="1805" y="230"/>
                      </a:lnTo>
                      <a:lnTo>
                        <a:pt x="1789" y="242"/>
                      </a:lnTo>
                      <a:lnTo>
                        <a:pt x="1779" y="237"/>
                      </a:lnTo>
                      <a:lnTo>
                        <a:pt x="1784" y="244"/>
                      </a:lnTo>
                      <a:lnTo>
                        <a:pt x="1781" y="246"/>
                      </a:lnTo>
                      <a:lnTo>
                        <a:pt x="1758" y="256"/>
                      </a:lnTo>
                      <a:lnTo>
                        <a:pt x="1741" y="256"/>
                      </a:lnTo>
                      <a:lnTo>
                        <a:pt x="1741" y="258"/>
                      </a:lnTo>
                      <a:lnTo>
                        <a:pt x="1741" y="265"/>
                      </a:lnTo>
                      <a:lnTo>
                        <a:pt x="1748" y="270"/>
                      </a:lnTo>
                      <a:lnTo>
                        <a:pt x="1737" y="265"/>
                      </a:lnTo>
                      <a:lnTo>
                        <a:pt x="1729" y="270"/>
                      </a:lnTo>
                      <a:lnTo>
                        <a:pt x="1753" y="235"/>
                      </a:lnTo>
                      <a:lnTo>
                        <a:pt x="1767" y="235"/>
                      </a:lnTo>
                      <a:lnTo>
                        <a:pt x="1800" y="187"/>
                      </a:lnTo>
                      <a:lnTo>
                        <a:pt x="1819" y="180"/>
                      </a:lnTo>
                      <a:lnTo>
                        <a:pt x="1819" y="173"/>
                      </a:lnTo>
                      <a:lnTo>
                        <a:pt x="1826" y="171"/>
                      </a:lnTo>
                      <a:lnTo>
                        <a:pt x="1824" y="168"/>
                      </a:lnTo>
                      <a:lnTo>
                        <a:pt x="1838" y="159"/>
                      </a:lnTo>
                      <a:lnTo>
                        <a:pt x="1845" y="145"/>
                      </a:lnTo>
                      <a:lnTo>
                        <a:pt x="1843" y="135"/>
                      </a:lnTo>
                      <a:lnTo>
                        <a:pt x="1845" y="133"/>
                      </a:lnTo>
                      <a:lnTo>
                        <a:pt x="1833" y="128"/>
                      </a:lnTo>
                      <a:lnTo>
                        <a:pt x="1829" y="116"/>
                      </a:lnTo>
                      <a:lnTo>
                        <a:pt x="1841" y="128"/>
                      </a:lnTo>
                      <a:lnTo>
                        <a:pt x="1848" y="116"/>
                      </a:lnTo>
                      <a:lnTo>
                        <a:pt x="1845" y="109"/>
                      </a:lnTo>
                      <a:lnTo>
                        <a:pt x="1843" y="109"/>
                      </a:lnTo>
                      <a:lnTo>
                        <a:pt x="1838" y="92"/>
                      </a:lnTo>
                      <a:lnTo>
                        <a:pt x="1833" y="100"/>
                      </a:lnTo>
                      <a:lnTo>
                        <a:pt x="1829" y="92"/>
                      </a:lnTo>
                      <a:lnTo>
                        <a:pt x="1831" y="88"/>
                      </a:lnTo>
                      <a:lnTo>
                        <a:pt x="1807" y="62"/>
                      </a:lnTo>
                      <a:lnTo>
                        <a:pt x="1767" y="59"/>
                      </a:lnTo>
                      <a:lnTo>
                        <a:pt x="1755" y="78"/>
                      </a:lnTo>
                      <a:lnTo>
                        <a:pt x="1739" y="78"/>
                      </a:lnTo>
                      <a:lnTo>
                        <a:pt x="1753" y="59"/>
                      </a:lnTo>
                      <a:lnTo>
                        <a:pt x="1755" y="50"/>
                      </a:lnTo>
                      <a:lnTo>
                        <a:pt x="1755" y="45"/>
                      </a:lnTo>
                      <a:lnTo>
                        <a:pt x="1732" y="43"/>
                      </a:lnTo>
                      <a:lnTo>
                        <a:pt x="1734" y="36"/>
                      </a:lnTo>
                      <a:lnTo>
                        <a:pt x="1713" y="47"/>
                      </a:lnTo>
                      <a:lnTo>
                        <a:pt x="1737" y="24"/>
                      </a:lnTo>
                      <a:lnTo>
                        <a:pt x="1734" y="10"/>
                      </a:lnTo>
                      <a:lnTo>
                        <a:pt x="1710" y="0"/>
                      </a:lnTo>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8" name="Freeform 748"/>
                <p:cNvSpPr>
                  <a:spLocks/>
                </p:cNvSpPr>
                <p:nvPr/>
              </p:nvSpPr>
              <p:spPr bwMode="black">
                <a:xfrm>
                  <a:off x="5866811" y="3868193"/>
                  <a:ext cx="48117" cy="92230"/>
                </a:xfrm>
                <a:custGeom>
                  <a:avLst/>
                  <a:gdLst>
                    <a:gd name="T0" fmla="*/ 7 w 31"/>
                    <a:gd name="T1" fmla="*/ 0 h 57"/>
                    <a:gd name="T2" fmla="*/ 5 w 31"/>
                    <a:gd name="T3" fmla="*/ 2 h 57"/>
                    <a:gd name="T4" fmla="*/ 10 w 31"/>
                    <a:gd name="T5" fmla="*/ 4 h 57"/>
                    <a:gd name="T6" fmla="*/ 7 w 31"/>
                    <a:gd name="T7" fmla="*/ 7 h 57"/>
                    <a:gd name="T8" fmla="*/ 3 w 31"/>
                    <a:gd name="T9" fmla="*/ 26 h 57"/>
                    <a:gd name="T10" fmla="*/ 0 w 31"/>
                    <a:gd name="T11" fmla="*/ 26 h 57"/>
                    <a:gd name="T12" fmla="*/ 3 w 31"/>
                    <a:gd name="T13" fmla="*/ 42 h 57"/>
                    <a:gd name="T14" fmla="*/ 7 w 31"/>
                    <a:gd name="T15" fmla="*/ 54 h 57"/>
                    <a:gd name="T16" fmla="*/ 17 w 31"/>
                    <a:gd name="T17" fmla="*/ 57 h 57"/>
                    <a:gd name="T18" fmla="*/ 31 w 31"/>
                    <a:gd name="T19" fmla="*/ 45 h 57"/>
                    <a:gd name="T20" fmla="*/ 31 w 31"/>
                    <a:gd name="T21" fmla="*/ 33 h 57"/>
                    <a:gd name="T22" fmla="*/ 19 w 31"/>
                    <a:gd name="T23" fmla="*/ 9 h 57"/>
                    <a:gd name="T24" fmla="*/ 10 w 31"/>
                    <a:gd name="T25" fmla="*/ 2 h 57"/>
                    <a:gd name="T26" fmla="*/ 7 w 31"/>
                    <a:gd name="T27"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57">
                      <a:moveTo>
                        <a:pt x="7" y="0"/>
                      </a:moveTo>
                      <a:lnTo>
                        <a:pt x="5" y="2"/>
                      </a:lnTo>
                      <a:lnTo>
                        <a:pt x="10" y="4"/>
                      </a:lnTo>
                      <a:lnTo>
                        <a:pt x="7" y="7"/>
                      </a:lnTo>
                      <a:lnTo>
                        <a:pt x="3" y="26"/>
                      </a:lnTo>
                      <a:lnTo>
                        <a:pt x="0" y="26"/>
                      </a:lnTo>
                      <a:lnTo>
                        <a:pt x="3" y="42"/>
                      </a:lnTo>
                      <a:lnTo>
                        <a:pt x="7" y="54"/>
                      </a:lnTo>
                      <a:lnTo>
                        <a:pt x="17" y="57"/>
                      </a:lnTo>
                      <a:lnTo>
                        <a:pt x="31" y="45"/>
                      </a:lnTo>
                      <a:lnTo>
                        <a:pt x="31" y="33"/>
                      </a:lnTo>
                      <a:lnTo>
                        <a:pt x="19" y="9"/>
                      </a:lnTo>
                      <a:lnTo>
                        <a:pt x="10" y="2"/>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9" name="Freeform 749"/>
                <p:cNvSpPr>
                  <a:spLocks/>
                </p:cNvSpPr>
                <p:nvPr/>
              </p:nvSpPr>
              <p:spPr bwMode="black">
                <a:xfrm>
                  <a:off x="5866811" y="3868193"/>
                  <a:ext cx="48117" cy="92230"/>
                </a:xfrm>
                <a:custGeom>
                  <a:avLst/>
                  <a:gdLst>
                    <a:gd name="T0" fmla="*/ 7 w 31"/>
                    <a:gd name="T1" fmla="*/ 0 h 57"/>
                    <a:gd name="T2" fmla="*/ 5 w 31"/>
                    <a:gd name="T3" fmla="*/ 2 h 57"/>
                    <a:gd name="T4" fmla="*/ 10 w 31"/>
                    <a:gd name="T5" fmla="*/ 4 h 57"/>
                    <a:gd name="T6" fmla="*/ 7 w 31"/>
                    <a:gd name="T7" fmla="*/ 7 h 57"/>
                    <a:gd name="T8" fmla="*/ 3 w 31"/>
                    <a:gd name="T9" fmla="*/ 26 h 57"/>
                    <a:gd name="T10" fmla="*/ 0 w 31"/>
                    <a:gd name="T11" fmla="*/ 26 h 57"/>
                    <a:gd name="T12" fmla="*/ 3 w 31"/>
                    <a:gd name="T13" fmla="*/ 42 h 57"/>
                    <a:gd name="T14" fmla="*/ 7 w 31"/>
                    <a:gd name="T15" fmla="*/ 54 h 57"/>
                    <a:gd name="T16" fmla="*/ 17 w 31"/>
                    <a:gd name="T17" fmla="*/ 57 h 57"/>
                    <a:gd name="T18" fmla="*/ 31 w 31"/>
                    <a:gd name="T19" fmla="*/ 45 h 57"/>
                    <a:gd name="T20" fmla="*/ 31 w 31"/>
                    <a:gd name="T21" fmla="*/ 33 h 57"/>
                    <a:gd name="T22" fmla="*/ 19 w 31"/>
                    <a:gd name="T23" fmla="*/ 9 h 57"/>
                    <a:gd name="T24" fmla="*/ 10 w 31"/>
                    <a:gd name="T25" fmla="*/ 2 h 57"/>
                    <a:gd name="T26" fmla="*/ 7 w 31"/>
                    <a:gd name="T27"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57">
                      <a:moveTo>
                        <a:pt x="7" y="0"/>
                      </a:moveTo>
                      <a:lnTo>
                        <a:pt x="5" y="2"/>
                      </a:lnTo>
                      <a:lnTo>
                        <a:pt x="10" y="4"/>
                      </a:lnTo>
                      <a:lnTo>
                        <a:pt x="7" y="7"/>
                      </a:lnTo>
                      <a:lnTo>
                        <a:pt x="3" y="26"/>
                      </a:lnTo>
                      <a:lnTo>
                        <a:pt x="0" y="26"/>
                      </a:lnTo>
                      <a:lnTo>
                        <a:pt x="3" y="42"/>
                      </a:lnTo>
                      <a:lnTo>
                        <a:pt x="7" y="54"/>
                      </a:lnTo>
                      <a:lnTo>
                        <a:pt x="17" y="57"/>
                      </a:lnTo>
                      <a:lnTo>
                        <a:pt x="31" y="45"/>
                      </a:lnTo>
                      <a:lnTo>
                        <a:pt x="31" y="33"/>
                      </a:lnTo>
                      <a:lnTo>
                        <a:pt x="19" y="9"/>
                      </a:lnTo>
                      <a:lnTo>
                        <a:pt x="10" y="2"/>
                      </a:lnTo>
                      <a:lnTo>
                        <a:pt x="7"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0" name="Freeform 750"/>
                <p:cNvSpPr>
                  <a:spLocks/>
                </p:cNvSpPr>
                <p:nvPr/>
              </p:nvSpPr>
              <p:spPr bwMode="black">
                <a:xfrm>
                  <a:off x="2661624" y="3664315"/>
                  <a:ext cx="34147" cy="16181"/>
                </a:xfrm>
                <a:custGeom>
                  <a:avLst/>
                  <a:gdLst>
                    <a:gd name="T0" fmla="*/ 3 w 22"/>
                    <a:gd name="T1" fmla="*/ 0 h 10"/>
                    <a:gd name="T2" fmla="*/ 0 w 22"/>
                    <a:gd name="T3" fmla="*/ 5 h 10"/>
                    <a:gd name="T4" fmla="*/ 3 w 22"/>
                    <a:gd name="T5" fmla="*/ 10 h 10"/>
                    <a:gd name="T6" fmla="*/ 12 w 22"/>
                    <a:gd name="T7" fmla="*/ 10 h 10"/>
                    <a:gd name="T8" fmla="*/ 22 w 22"/>
                    <a:gd name="T9" fmla="*/ 5 h 10"/>
                    <a:gd name="T10" fmla="*/ 19 w 22"/>
                    <a:gd name="T11" fmla="*/ 0 h 10"/>
                    <a:gd name="T12" fmla="*/ 3 w 22"/>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22" h="10">
                      <a:moveTo>
                        <a:pt x="3" y="0"/>
                      </a:moveTo>
                      <a:lnTo>
                        <a:pt x="0" y="5"/>
                      </a:lnTo>
                      <a:lnTo>
                        <a:pt x="3" y="10"/>
                      </a:lnTo>
                      <a:lnTo>
                        <a:pt x="12" y="10"/>
                      </a:lnTo>
                      <a:lnTo>
                        <a:pt x="22" y="5"/>
                      </a:lnTo>
                      <a:lnTo>
                        <a:pt x="19" y="0"/>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1" name="Freeform 751"/>
                <p:cNvSpPr>
                  <a:spLocks/>
                </p:cNvSpPr>
                <p:nvPr/>
              </p:nvSpPr>
              <p:spPr bwMode="black">
                <a:xfrm>
                  <a:off x="2661624" y="3664315"/>
                  <a:ext cx="34147" cy="16181"/>
                </a:xfrm>
                <a:custGeom>
                  <a:avLst/>
                  <a:gdLst>
                    <a:gd name="T0" fmla="*/ 3 w 22"/>
                    <a:gd name="T1" fmla="*/ 0 h 10"/>
                    <a:gd name="T2" fmla="*/ 0 w 22"/>
                    <a:gd name="T3" fmla="*/ 5 h 10"/>
                    <a:gd name="T4" fmla="*/ 3 w 22"/>
                    <a:gd name="T5" fmla="*/ 10 h 10"/>
                    <a:gd name="T6" fmla="*/ 12 w 22"/>
                    <a:gd name="T7" fmla="*/ 10 h 10"/>
                    <a:gd name="T8" fmla="*/ 22 w 22"/>
                    <a:gd name="T9" fmla="*/ 5 h 10"/>
                    <a:gd name="T10" fmla="*/ 19 w 22"/>
                    <a:gd name="T11" fmla="*/ 0 h 10"/>
                    <a:gd name="T12" fmla="*/ 3 w 22"/>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22" h="10">
                      <a:moveTo>
                        <a:pt x="3" y="0"/>
                      </a:moveTo>
                      <a:lnTo>
                        <a:pt x="0" y="5"/>
                      </a:lnTo>
                      <a:lnTo>
                        <a:pt x="3" y="10"/>
                      </a:lnTo>
                      <a:lnTo>
                        <a:pt x="12" y="10"/>
                      </a:lnTo>
                      <a:lnTo>
                        <a:pt x="22" y="5"/>
                      </a:lnTo>
                      <a:lnTo>
                        <a:pt x="19" y="0"/>
                      </a:lnTo>
                      <a:lnTo>
                        <a:pt x="3"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2" name="Freeform 752"/>
                <p:cNvSpPr>
                  <a:spLocks/>
                </p:cNvSpPr>
                <p:nvPr/>
              </p:nvSpPr>
              <p:spPr bwMode="black">
                <a:xfrm>
                  <a:off x="2515721" y="3067244"/>
                  <a:ext cx="40356" cy="19417"/>
                </a:xfrm>
                <a:custGeom>
                  <a:avLst/>
                  <a:gdLst>
                    <a:gd name="T0" fmla="*/ 26 w 26"/>
                    <a:gd name="T1" fmla="*/ 0 h 12"/>
                    <a:gd name="T2" fmla="*/ 5 w 26"/>
                    <a:gd name="T3" fmla="*/ 7 h 12"/>
                    <a:gd name="T4" fmla="*/ 0 w 26"/>
                    <a:gd name="T5" fmla="*/ 12 h 12"/>
                    <a:gd name="T6" fmla="*/ 21 w 26"/>
                    <a:gd name="T7" fmla="*/ 5 h 12"/>
                    <a:gd name="T8" fmla="*/ 26 w 26"/>
                    <a:gd name="T9" fmla="*/ 0 h 12"/>
                  </a:gdLst>
                  <a:ahLst/>
                  <a:cxnLst>
                    <a:cxn ang="0">
                      <a:pos x="T0" y="T1"/>
                    </a:cxn>
                    <a:cxn ang="0">
                      <a:pos x="T2" y="T3"/>
                    </a:cxn>
                    <a:cxn ang="0">
                      <a:pos x="T4" y="T5"/>
                    </a:cxn>
                    <a:cxn ang="0">
                      <a:pos x="T6" y="T7"/>
                    </a:cxn>
                    <a:cxn ang="0">
                      <a:pos x="T8" y="T9"/>
                    </a:cxn>
                  </a:cxnLst>
                  <a:rect l="0" t="0" r="r" b="b"/>
                  <a:pathLst>
                    <a:path w="26" h="12">
                      <a:moveTo>
                        <a:pt x="26" y="0"/>
                      </a:moveTo>
                      <a:lnTo>
                        <a:pt x="5" y="7"/>
                      </a:lnTo>
                      <a:lnTo>
                        <a:pt x="0" y="12"/>
                      </a:lnTo>
                      <a:lnTo>
                        <a:pt x="21" y="5"/>
                      </a:ln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3" name="Freeform 753"/>
                <p:cNvSpPr>
                  <a:spLocks/>
                </p:cNvSpPr>
                <p:nvPr/>
              </p:nvSpPr>
              <p:spPr bwMode="black">
                <a:xfrm>
                  <a:off x="2515721" y="3067244"/>
                  <a:ext cx="40356" cy="19417"/>
                </a:xfrm>
                <a:custGeom>
                  <a:avLst/>
                  <a:gdLst>
                    <a:gd name="T0" fmla="*/ 26 w 26"/>
                    <a:gd name="T1" fmla="*/ 0 h 12"/>
                    <a:gd name="T2" fmla="*/ 5 w 26"/>
                    <a:gd name="T3" fmla="*/ 7 h 12"/>
                    <a:gd name="T4" fmla="*/ 0 w 26"/>
                    <a:gd name="T5" fmla="*/ 12 h 12"/>
                    <a:gd name="T6" fmla="*/ 21 w 26"/>
                    <a:gd name="T7" fmla="*/ 5 h 12"/>
                    <a:gd name="T8" fmla="*/ 26 w 26"/>
                    <a:gd name="T9" fmla="*/ 0 h 12"/>
                  </a:gdLst>
                  <a:ahLst/>
                  <a:cxnLst>
                    <a:cxn ang="0">
                      <a:pos x="T0" y="T1"/>
                    </a:cxn>
                    <a:cxn ang="0">
                      <a:pos x="T2" y="T3"/>
                    </a:cxn>
                    <a:cxn ang="0">
                      <a:pos x="T4" y="T5"/>
                    </a:cxn>
                    <a:cxn ang="0">
                      <a:pos x="T6" y="T7"/>
                    </a:cxn>
                    <a:cxn ang="0">
                      <a:pos x="T8" y="T9"/>
                    </a:cxn>
                  </a:cxnLst>
                  <a:rect l="0" t="0" r="r" b="b"/>
                  <a:pathLst>
                    <a:path w="26" h="12">
                      <a:moveTo>
                        <a:pt x="26" y="0"/>
                      </a:moveTo>
                      <a:lnTo>
                        <a:pt x="5" y="7"/>
                      </a:lnTo>
                      <a:lnTo>
                        <a:pt x="0" y="12"/>
                      </a:lnTo>
                      <a:lnTo>
                        <a:pt x="21" y="5"/>
                      </a:lnTo>
                      <a:lnTo>
                        <a:pt x="2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4" name="Freeform 754"/>
                <p:cNvSpPr>
                  <a:spLocks/>
                </p:cNvSpPr>
                <p:nvPr/>
              </p:nvSpPr>
              <p:spPr bwMode="black">
                <a:xfrm>
                  <a:off x="8219869" y="2691850"/>
                  <a:ext cx="4656" cy="3236"/>
                </a:xfrm>
                <a:custGeom>
                  <a:avLst/>
                  <a:gdLst>
                    <a:gd name="T0" fmla="*/ 0 w 3"/>
                    <a:gd name="T1" fmla="*/ 0 h 2"/>
                    <a:gd name="T2" fmla="*/ 0 w 3"/>
                    <a:gd name="T3" fmla="*/ 2 h 2"/>
                    <a:gd name="T4" fmla="*/ 3 w 3"/>
                    <a:gd name="T5" fmla="*/ 2 h 2"/>
                    <a:gd name="T6" fmla="*/ 0 w 3"/>
                    <a:gd name="T7" fmla="*/ 0 h 2"/>
                  </a:gdLst>
                  <a:ahLst/>
                  <a:cxnLst>
                    <a:cxn ang="0">
                      <a:pos x="T0" y="T1"/>
                    </a:cxn>
                    <a:cxn ang="0">
                      <a:pos x="T2" y="T3"/>
                    </a:cxn>
                    <a:cxn ang="0">
                      <a:pos x="T4" y="T5"/>
                    </a:cxn>
                    <a:cxn ang="0">
                      <a:pos x="T6" y="T7"/>
                    </a:cxn>
                  </a:cxnLst>
                  <a:rect l="0" t="0" r="r" b="b"/>
                  <a:pathLst>
                    <a:path w="3" h="2">
                      <a:moveTo>
                        <a:pt x="0" y="0"/>
                      </a:moveTo>
                      <a:lnTo>
                        <a:pt x="0" y="2"/>
                      </a:lnTo>
                      <a:lnTo>
                        <a:pt x="3" y="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5" name="Freeform 755"/>
                <p:cNvSpPr>
                  <a:spLocks/>
                </p:cNvSpPr>
                <p:nvPr/>
              </p:nvSpPr>
              <p:spPr bwMode="black">
                <a:xfrm>
                  <a:off x="8219869" y="2691850"/>
                  <a:ext cx="4656" cy="3236"/>
                </a:xfrm>
                <a:custGeom>
                  <a:avLst/>
                  <a:gdLst>
                    <a:gd name="T0" fmla="*/ 0 w 3"/>
                    <a:gd name="T1" fmla="*/ 0 h 2"/>
                    <a:gd name="T2" fmla="*/ 0 w 3"/>
                    <a:gd name="T3" fmla="*/ 2 h 2"/>
                    <a:gd name="T4" fmla="*/ 3 w 3"/>
                    <a:gd name="T5" fmla="*/ 2 h 2"/>
                    <a:gd name="T6" fmla="*/ 0 w 3"/>
                    <a:gd name="T7" fmla="*/ 0 h 2"/>
                  </a:gdLst>
                  <a:ahLst/>
                  <a:cxnLst>
                    <a:cxn ang="0">
                      <a:pos x="T0" y="T1"/>
                    </a:cxn>
                    <a:cxn ang="0">
                      <a:pos x="T2" y="T3"/>
                    </a:cxn>
                    <a:cxn ang="0">
                      <a:pos x="T4" y="T5"/>
                    </a:cxn>
                    <a:cxn ang="0">
                      <a:pos x="T6" y="T7"/>
                    </a:cxn>
                  </a:cxnLst>
                  <a:rect l="0" t="0" r="r" b="b"/>
                  <a:pathLst>
                    <a:path w="3" h="2">
                      <a:moveTo>
                        <a:pt x="0" y="0"/>
                      </a:moveTo>
                      <a:lnTo>
                        <a:pt x="0" y="2"/>
                      </a:lnTo>
                      <a:lnTo>
                        <a:pt x="3" y="2"/>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6" name="Freeform 756"/>
                <p:cNvSpPr>
                  <a:spLocks/>
                </p:cNvSpPr>
                <p:nvPr/>
              </p:nvSpPr>
              <p:spPr bwMode="black">
                <a:xfrm>
                  <a:off x="8173305" y="2695086"/>
                  <a:ext cx="13969" cy="8090"/>
                </a:xfrm>
                <a:custGeom>
                  <a:avLst/>
                  <a:gdLst>
                    <a:gd name="T0" fmla="*/ 7 w 9"/>
                    <a:gd name="T1" fmla="*/ 0 h 5"/>
                    <a:gd name="T2" fmla="*/ 0 w 9"/>
                    <a:gd name="T3" fmla="*/ 5 h 5"/>
                    <a:gd name="T4" fmla="*/ 9 w 9"/>
                    <a:gd name="T5" fmla="*/ 0 h 5"/>
                    <a:gd name="T6" fmla="*/ 7 w 9"/>
                    <a:gd name="T7" fmla="*/ 0 h 5"/>
                  </a:gdLst>
                  <a:ahLst/>
                  <a:cxnLst>
                    <a:cxn ang="0">
                      <a:pos x="T0" y="T1"/>
                    </a:cxn>
                    <a:cxn ang="0">
                      <a:pos x="T2" y="T3"/>
                    </a:cxn>
                    <a:cxn ang="0">
                      <a:pos x="T4" y="T5"/>
                    </a:cxn>
                    <a:cxn ang="0">
                      <a:pos x="T6" y="T7"/>
                    </a:cxn>
                  </a:cxnLst>
                  <a:rect l="0" t="0" r="r" b="b"/>
                  <a:pathLst>
                    <a:path w="9" h="5">
                      <a:moveTo>
                        <a:pt x="7" y="0"/>
                      </a:moveTo>
                      <a:lnTo>
                        <a:pt x="0" y="5"/>
                      </a:lnTo>
                      <a:lnTo>
                        <a:pt x="9" y="0"/>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7" name="Freeform 757"/>
                <p:cNvSpPr>
                  <a:spLocks/>
                </p:cNvSpPr>
                <p:nvPr/>
              </p:nvSpPr>
              <p:spPr bwMode="black">
                <a:xfrm>
                  <a:off x="8173305" y="2695086"/>
                  <a:ext cx="13969" cy="8090"/>
                </a:xfrm>
                <a:custGeom>
                  <a:avLst/>
                  <a:gdLst>
                    <a:gd name="T0" fmla="*/ 7 w 9"/>
                    <a:gd name="T1" fmla="*/ 0 h 5"/>
                    <a:gd name="T2" fmla="*/ 0 w 9"/>
                    <a:gd name="T3" fmla="*/ 5 h 5"/>
                    <a:gd name="T4" fmla="*/ 9 w 9"/>
                    <a:gd name="T5" fmla="*/ 0 h 5"/>
                    <a:gd name="T6" fmla="*/ 7 w 9"/>
                    <a:gd name="T7" fmla="*/ 0 h 5"/>
                  </a:gdLst>
                  <a:ahLst/>
                  <a:cxnLst>
                    <a:cxn ang="0">
                      <a:pos x="T0" y="T1"/>
                    </a:cxn>
                    <a:cxn ang="0">
                      <a:pos x="T2" y="T3"/>
                    </a:cxn>
                    <a:cxn ang="0">
                      <a:pos x="T4" y="T5"/>
                    </a:cxn>
                    <a:cxn ang="0">
                      <a:pos x="T6" y="T7"/>
                    </a:cxn>
                  </a:cxnLst>
                  <a:rect l="0" t="0" r="r" b="b"/>
                  <a:pathLst>
                    <a:path w="9" h="5">
                      <a:moveTo>
                        <a:pt x="7" y="0"/>
                      </a:moveTo>
                      <a:lnTo>
                        <a:pt x="0" y="5"/>
                      </a:lnTo>
                      <a:lnTo>
                        <a:pt x="9" y="0"/>
                      </a:lnTo>
                      <a:lnTo>
                        <a:pt x="7"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8" name="Freeform 758"/>
                <p:cNvSpPr>
                  <a:spLocks/>
                </p:cNvSpPr>
                <p:nvPr/>
              </p:nvSpPr>
              <p:spPr bwMode="black">
                <a:xfrm>
                  <a:off x="8125188" y="2706413"/>
                  <a:ext cx="10865" cy="11327"/>
                </a:xfrm>
                <a:custGeom>
                  <a:avLst/>
                  <a:gdLst>
                    <a:gd name="T0" fmla="*/ 4 w 7"/>
                    <a:gd name="T1" fmla="*/ 0 h 7"/>
                    <a:gd name="T2" fmla="*/ 0 w 7"/>
                    <a:gd name="T3" fmla="*/ 5 h 7"/>
                    <a:gd name="T4" fmla="*/ 2 w 7"/>
                    <a:gd name="T5" fmla="*/ 7 h 7"/>
                    <a:gd name="T6" fmla="*/ 7 w 7"/>
                    <a:gd name="T7" fmla="*/ 5 h 7"/>
                    <a:gd name="T8" fmla="*/ 4 w 7"/>
                    <a:gd name="T9" fmla="*/ 0 h 7"/>
                  </a:gdLst>
                  <a:ahLst/>
                  <a:cxnLst>
                    <a:cxn ang="0">
                      <a:pos x="T0" y="T1"/>
                    </a:cxn>
                    <a:cxn ang="0">
                      <a:pos x="T2" y="T3"/>
                    </a:cxn>
                    <a:cxn ang="0">
                      <a:pos x="T4" y="T5"/>
                    </a:cxn>
                    <a:cxn ang="0">
                      <a:pos x="T6" y="T7"/>
                    </a:cxn>
                    <a:cxn ang="0">
                      <a:pos x="T8" y="T9"/>
                    </a:cxn>
                  </a:cxnLst>
                  <a:rect l="0" t="0" r="r" b="b"/>
                  <a:pathLst>
                    <a:path w="7" h="7">
                      <a:moveTo>
                        <a:pt x="4" y="0"/>
                      </a:moveTo>
                      <a:lnTo>
                        <a:pt x="0" y="5"/>
                      </a:lnTo>
                      <a:lnTo>
                        <a:pt x="2" y="7"/>
                      </a:lnTo>
                      <a:lnTo>
                        <a:pt x="7" y="5"/>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9" name="Freeform 759"/>
                <p:cNvSpPr>
                  <a:spLocks/>
                </p:cNvSpPr>
                <p:nvPr/>
              </p:nvSpPr>
              <p:spPr bwMode="black">
                <a:xfrm>
                  <a:off x="8125188" y="2706413"/>
                  <a:ext cx="10865" cy="11327"/>
                </a:xfrm>
                <a:custGeom>
                  <a:avLst/>
                  <a:gdLst>
                    <a:gd name="T0" fmla="*/ 4 w 7"/>
                    <a:gd name="T1" fmla="*/ 0 h 7"/>
                    <a:gd name="T2" fmla="*/ 0 w 7"/>
                    <a:gd name="T3" fmla="*/ 5 h 7"/>
                    <a:gd name="T4" fmla="*/ 2 w 7"/>
                    <a:gd name="T5" fmla="*/ 7 h 7"/>
                    <a:gd name="T6" fmla="*/ 7 w 7"/>
                    <a:gd name="T7" fmla="*/ 5 h 7"/>
                    <a:gd name="T8" fmla="*/ 4 w 7"/>
                    <a:gd name="T9" fmla="*/ 0 h 7"/>
                  </a:gdLst>
                  <a:ahLst/>
                  <a:cxnLst>
                    <a:cxn ang="0">
                      <a:pos x="T0" y="T1"/>
                    </a:cxn>
                    <a:cxn ang="0">
                      <a:pos x="T2" y="T3"/>
                    </a:cxn>
                    <a:cxn ang="0">
                      <a:pos x="T4" y="T5"/>
                    </a:cxn>
                    <a:cxn ang="0">
                      <a:pos x="T6" y="T7"/>
                    </a:cxn>
                    <a:cxn ang="0">
                      <a:pos x="T8" y="T9"/>
                    </a:cxn>
                  </a:cxnLst>
                  <a:rect l="0" t="0" r="r" b="b"/>
                  <a:pathLst>
                    <a:path w="7" h="7">
                      <a:moveTo>
                        <a:pt x="4" y="0"/>
                      </a:moveTo>
                      <a:lnTo>
                        <a:pt x="0" y="5"/>
                      </a:lnTo>
                      <a:lnTo>
                        <a:pt x="2" y="7"/>
                      </a:lnTo>
                      <a:lnTo>
                        <a:pt x="7" y="5"/>
                      </a:lnTo>
                      <a:lnTo>
                        <a:pt x="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0" name="Freeform 760"/>
                <p:cNvSpPr>
                  <a:spLocks/>
                </p:cNvSpPr>
                <p:nvPr/>
              </p:nvSpPr>
              <p:spPr bwMode="black">
                <a:xfrm>
                  <a:off x="8109667" y="2711267"/>
                  <a:ext cx="10865" cy="6472"/>
                </a:xfrm>
                <a:custGeom>
                  <a:avLst/>
                  <a:gdLst>
                    <a:gd name="T0" fmla="*/ 7 w 7"/>
                    <a:gd name="T1" fmla="*/ 0 h 4"/>
                    <a:gd name="T2" fmla="*/ 0 w 7"/>
                    <a:gd name="T3" fmla="*/ 4 h 4"/>
                    <a:gd name="T4" fmla="*/ 5 w 7"/>
                    <a:gd name="T5" fmla="*/ 4 h 4"/>
                    <a:gd name="T6" fmla="*/ 7 w 7"/>
                    <a:gd name="T7" fmla="*/ 0 h 4"/>
                  </a:gdLst>
                  <a:ahLst/>
                  <a:cxnLst>
                    <a:cxn ang="0">
                      <a:pos x="T0" y="T1"/>
                    </a:cxn>
                    <a:cxn ang="0">
                      <a:pos x="T2" y="T3"/>
                    </a:cxn>
                    <a:cxn ang="0">
                      <a:pos x="T4" y="T5"/>
                    </a:cxn>
                    <a:cxn ang="0">
                      <a:pos x="T6" y="T7"/>
                    </a:cxn>
                  </a:cxnLst>
                  <a:rect l="0" t="0" r="r" b="b"/>
                  <a:pathLst>
                    <a:path w="7" h="4">
                      <a:moveTo>
                        <a:pt x="7" y="0"/>
                      </a:moveTo>
                      <a:lnTo>
                        <a:pt x="0" y="4"/>
                      </a:lnTo>
                      <a:lnTo>
                        <a:pt x="5" y="4"/>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1" name="Freeform 761"/>
                <p:cNvSpPr>
                  <a:spLocks/>
                </p:cNvSpPr>
                <p:nvPr/>
              </p:nvSpPr>
              <p:spPr bwMode="black">
                <a:xfrm>
                  <a:off x="8109667" y="2711267"/>
                  <a:ext cx="10865" cy="6472"/>
                </a:xfrm>
                <a:custGeom>
                  <a:avLst/>
                  <a:gdLst>
                    <a:gd name="T0" fmla="*/ 7 w 7"/>
                    <a:gd name="T1" fmla="*/ 0 h 4"/>
                    <a:gd name="T2" fmla="*/ 0 w 7"/>
                    <a:gd name="T3" fmla="*/ 4 h 4"/>
                    <a:gd name="T4" fmla="*/ 5 w 7"/>
                    <a:gd name="T5" fmla="*/ 4 h 4"/>
                    <a:gd name="T6" fmla="*/ 7 w 7"/>
                    <a:gd name="T7" fmla="*/ 0 h 4"/>
                  </a:gdLst>
                  <a:ahLst/>
                  <a:cxnLst>
                    <a:cxn ang="0">
                      <a:pos x="T0" y="T1"/>
                    </a:cxn>
                    <a:cxn ang="0">
                      <a:pos x="T2" y="T3"/>
                    </a:cxn>
                    <a:cxn ang="0">
                      <a:pos x="T4" y="T5"/>
                    </a:cxn>
                    <a:cxn ang="0">
                      <a:pos x="T6" y="T7"/>
                    </a:cxn>
                  </a:cxnLst>
                  <a:rect l="0" t="0" r="r" b="b"/>
                  <a:pathLst>
                    <a:path w="7" h="4">
                      <a:moveTo>
                        <a:pt x="7" y="0"/>
                      </a:moveTo>
                      <a:lnTo>
                        <a:pt x="0" y="4"/>
                      </a:lnTo>
                      <a:lnTo>
                        <a:pt x="5" y="4"/>
                      </a:lnTo>
                      <a:lnTo>
                        <a:pt x="7"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2" name="Freeform 762"/>
                <p:cNvSpPr>
                  <a:spLocks/>
                </p:cNvSpPr>
                <p:nvPr/>
              </p:nvSpPr>
              <p:spPr bwMode="black">
                <a:xfrm>
                  <a:off x="8095697" y="2711267"/>
                  <a:ext cx="10865" cy="6472"/>
                </a:xfrm>
                <a:custGeom>
                  <a:avLst/>
                  <a:gdLst>
                    <a:gd name="T0" fmla="*/ 0 w 7"/>
                    <a:gd name="T1" fmla="*/ 0 h 4"/>
                    <a:gd name="T2" fmla="*/ 5 w 7"/>
                    <a:gd name="T3" fmla="*/ 4 h 4"/>
                    <a:gd name="T4" fmla="*/ 7 w 7"/>
                    <a:gd name="T5" fmla="*/ 0 h 4"/>
                    <a:gd name="T6" fmla="*/ 0 w 7"/>
                    <a:gd name="T7" fmla="*/ 0 h 4"/>
                  </a:gdLst>
                  <a:ahLst/>
                  <a:cxnLst>
                    <a:cxn ang="0">
                      <a:pos x="T0" y="T1"/>
                    </a:cxn>
                    <a:cxn ang="0">
                      <a:pos x="T2" y="T3"/>
                    </a:cxn>
                    <a:cxn ang="0">
                      <a:pos x="T4" y="T5"/>
                    </a:cxn>
                    <a:cxn ang="0">
                      <a:pos x="T6" y="T7"/>
                    </a:cxn>
                  </a:cxnLst>
                  <a:rect l="0" t="0" r="r" b="b"/>
                  <a:pathLst>
                    <a:path w="7" h="4">
                      <a:moveTo>
                        <a:pt x="0" y="0"/>
                      </a:moveTo>
                      <a:lnTo>
                        <a:pt x="5" y="4"/>
                      </a:lnTo>
                      <a:lnTo>
                        <a:pt x="7"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 name="Freeform 763"/>
                <p:cNvSpPr>
                  <a:spLocks/>
                </p:cNvSpPr>
                <p:nvPr/>
              </p:nvSpPr>
              <p:spPr bwMode="black">
                <a:xfrm>
                  <a:off x="8095697" y="2711267"/>
                  <a:ext cx="10865" cy="6472"/>
                </a:xfrm>
                <a:custGeom>
                  <a:avLst/>
                  <a:gdLst>
                    <a:gd name="T0" fmla="*/ 0 w 7"/>
                    <a:gd name="T1" fmla="*/ 0 h 4"/>
                    <a:gd name="T2" fmla="*/ 5 w 7"/>
                    <a:gd name="T3" fmla="*/ 4 h 4"/>
                    <a:gd name="T4" fmla="*/ 7 w 7"/>
                    <a:gd name="T5" fmla="*/ 0 h 4"/>
                    <a:gd name="T6" fmla="*/ 0 w 7"/>
                    <a:gd name="T7" fmla="*/ 0 h 4"/>
                  </a:gdLst>
                  <a:ahLst/>
                  <a:cxnLst>
                    <a:cxn ang="0">
                      <a:pos x="T0" y="T1"/>
                    </a:cxn>
                    <a:cxn ang="0">
                      <a:pos x="T2" y="T3"/>
                    </a:cxn>
                    <a:cxn ang="0">
                      <a:pos x="T4" y="T5"/>
                    </a:cxn>
                    <a:cxn ang="0">
                      <a:pos x="T6" y="T7"/>
                    </a:cxn>
                  </a:cxnLst>
                  <a:rect l="0" t="0" r="r" b="b"/>
                  <a:pathLst>
                    <a:path w="7" h="4">
                      <a:moveTo>
                        <a:pt x="0" y="0"/>
                      </a:moveTo>
                      <a:lnTo>
                        <a:pt x="5" y="4"/>
                      </a:lnTo>
                      <a:lnTo>
                        <a:pt x="7"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4" name="Freeform 764"/>
                <p:cNvSpPr>
                  <a:spLocks/>
                </p:cNvSpPr>
                <p:nvPr/>
              </p:nvSpPr>
              <p:spPr bwMode="black">
                <a:xfrm>
                  <a:off x="8047581" y="2706413"/>
                  <a:ext cx="3104" cy="4854"/>
                </a:xfrm>
                <a:custGeom>
                  <a:avLst/>
                  <a:gdLst>
                    <a:gd name="T0" fmla="*/ 0 w 2"/>
                    <a:gd name="T1" fmla="*/ 0 h 3"/>
                    <a:gd name="T2" fmla="*/ 0 w 2"/>
                    <a:gd name="T3" fmla="*/ 3 h 3"/>
                    <a:gd name="T4" fmla="*/ 2 w 2"/>
                    <a:gd name="T5" fmla="*/ 0 h 3"/>
                    <a:gd name="T6" fmla="*/ 0 w 2"/>
                    <a:gd name="T7" fmla="*/ 0 h 3"/>
                  </a:gdLst>
                  <a:ahLst/>
                  <a:cxnLst>
                    <a:cxn ang="0">
                      <a:pos x="T0" y="T1"/>
                    </a:cxn>
                    <a:cxn ang="0">
                      <a:pos x="T2" y="T3"/>
                    </a:cxn>
                    <a:cxn ang="0">
                      <a:pos x="T4" y="T5"/>
                    </a:cxn>
                    <a:cxn ang="0">
                      <a:pos x="T6" y="T7"/>
                    </a:cxn>
                  </a:cxnLst>
                  <a:rect l="0" t="0" r="r" b="b"/>
                  <a:pathLst>
                    <a:path w="2" h="3">
                      <a:moveTo>
                        <a:pt x="0" y="0"/>
                      </a:moveTo>
                      <a:lnTo>
                        <a:pt x="0" y="3"/>
                      </a:lnTo>
                      <a:lnTo>
                        <a:pt x="2"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5" name="Freeform 765"/>
                <p:cNvSpPr>
                  <a:spLocks/>
                </p:cNvSpPr>
                <p:nvPr/>
              </p:nvSpPr>
              <p:spPr bwMode="black">
                <a:xfrm>
                  <a:off x="8047581" y="2706413"/>
                  <a:ext cx="3104" cy="4854"/>
                </a:xfrm>
                <a:custGeom>
                  <a:avLst/>
                  <a:gdLst>
                    <a:gd name="T0" fmla="*/ 0 w 2"/>
                    <a:gd name="T1" fmla="*/ 0 h 3"/>
                    <a:gd name="T2" fmla="*/ 0 w 2"/>
                    <a:gd name="T3" fmla="*/ 3 h 3"/>
                    <a:gd name="T4" fmla="*/ 2 w 2"/>
                    <a:gd name="T5" fmla="*/ 0 h 3"/>
                    <a:gd name="T6" fmla="*/ 0 w 2"/>
                    <a:gd name="T7" fmla="*/ 0 h 3"/>
                  </a:gdLst>
                  <a:ahLst/>
                  <a:cxnLst>
                    <a:cxn ang="0">
                      <a:pos x="T0" y="T1"/>
                    </a:cxn>
                    <a:cxn ang="0">
                      <a:pos x="T2" y="T3"/>
                    </a:cxn>
                    <a:cxn ang="0">
                      <a:pos x="T4" y="T5"/>
                    </a:cxn>
                    <a:cxn ang="0">
                      <a:pos x="T6" y="T7"/>
                    </a:cxn>
                  </a:cxnLst>
                  <a:rect l="0" t="0" r="r" b="b"/>
                  <a:pathLst>
                    <a:path w="2" h="3">
                      <a:moveTo>
                        <a:pt x="0" y="0"/>
                      </a:moveTo>
                      <a:lnTo>
                        <a:pt x="0" y="3"/>
                      </a:lnTo>
                      <a:lnTo>
                        <a:pt x="2"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6" name="Freeform 766"/>
                <p:cNvSpPr>
                  <a:spLocks/>
                </p:cNvSpPr>
                <p:nvPr/>
              </p:nvSpPr>
              <p:spPr bwMode="black">
                <a:xfrm>
                  <a:off x="7996360" y="2703176"/>
                  <a:ext cx="10865" cy="11327"/>
                </a:xfrm>
                <a:custGeom>
                  <a:avLst/>
                  <a:gdLst>
                    <a:gd name="T0" fmla="*/ 5 w 7"/>
                    <a:gd name="T1" fmla="*/ 0 h 7"/>
                    <a:gd name="T2" fmla="*/ 0 w 7"/>
                    <a:gd name="T3" fmla="*/ 7 h 7"/>
                    <a:gd name="T4" fmla="*/ 7 w 7"/>
                    <a:gd name="T5" fmla="*/ 2 h 7"/>
                    <a:gd name="T6" fmla="*/ 5 w 7"/>
                    <a:gd name="T7" fmla="*/ 0 h 7"/>
                  </a:gdLst>
                  <a:ahLst/>
                  <a:cxnLst>
                    <a:cxn ang="0">
                      <a:pos x="T0" y="T1"/>
                    </a:cxn>
                    <a:cxn ang="0">
                      <a:pos x="T2" y="T3"/>
                    </a:cxn>
                    <a:cxn ang="0">
                      <a:pos x="T4" y="T5"/>
                    </a:cxn>
                    <a:cxn ang="0">
                      <a:pos x="T6" y="T7"/>
                    </a:cxn>
                  </a:cxnLst>
                  <a:rect l="0" t="0" r="r" b="b"/>
                  <a:pathLst>
                    <a:path w="7" h="7">
                      <a:moveTo>
                        <a:pt x="5" y="0"/>
                      </a:moveTo>
                      <a:lnTo>
                        <a:pt x="0" y="7"/>
                      </a:lnTo>
                      <a:lnTo>
                        <a:pt x="7" y="2"/>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7" name="Freeform 767"/>
                <p:cNvSpPr>
                  <a:spLocks/>
                </p:cNvSpPr>
                <p:nvPr/>
              </p:nvSpPr>
              <p:spPr bwMode="black">
                <a:xfrm>
                  <a:off x="7996360" y="2703176"/>
                  <a:ext cx="10865" cy="11327"/>
                </a:xfrm>
                <a:custGeom>
                  <a:avLst/>
                  <a:gdLst>
                    <a:gd name="T0" fmla="*/ 5 w 7"/>
                    <a:gd name="T1" fmla="*/ 0 h 7"/>
                    <a:gd name="T2" fmla="*/ 0 w 7"/>
                    <a:gd name="T3" fmla="*/ 7 h 7"/>
                    <a:gd name="T4" fmla="*/ 7 w 7"/>
                    <a:gd name="T5" fmla="*/ 2 h 7"/>
                    <a:gd name="T6" fmla="*/ 5 w 7"/>
                    <a:gd name="T7" fmla="*/ 0 h 7"/>
                  </a:gdLst>
                  <a:ahLst/>
                  <a:cxnLst>
                    <a:cxn ang="0">
                      <a:pos x="T0" y="T1"/>
                    </a:cxn>
                    <a:cxn ang="0">
                      <a:pos x="T2" y="T3"/>
                    </a:cxn>
                    <a:cxn ang="0">
                      <a:pos x="T4" y="T5"/>
                    </a:cxn>
                    <a:cxn ang="0">
                      <a:pos x="T6" y="T7"/>
                    </a:cxn>
                  </a:cxnLst>
                  <a:rect l="0" t="0" r="r" b="b"/>
                  <a:pathLst>
                    <a:path w="7" h="7">
                      <a:moveTo>
                        <a:pt x="5" y="0"/>
                      </a:moveTo>
                      <a:lnTo>
                        <a:pt x="0" y="7"/>
                      </a:lnTo>
                      <a:lnTo>
                        <a:pt x="7" y="2"/>
                      </a:lnTo>
                      <a:lnTo>
                        <a:pt x="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8" name="Freeform 768"/>
                <p:cNvSpPr>
                  <a:spLocks/>
                </p:cNvSpPr>
                <p:nvPr/>
              </p:nvSpPr>
              <p:spPr bwMode="black">
                <a:xfrm>
                  <a:off x="7893918" y="2672433"/>
                  <a:ext cx="18626" cy="8090"/>
                </a:xfrm>
                <a:custGeom>
                  <a:avLst/>
                  <a:gdLst>
                    <a:gd name="T0" fmla="*/ 0 w 12"/>
                    <a:gd name="T1" fmla="*/ 0 h 5"/>
                    <a:gd name="T2" fmla="*/ 7 w 12"/>
                    <a:gd name="T3" fmla="*/ 5 h 5"/>
                    <a:gd name="T4" fmla="*/ 12 w 12"/>
                    <a:gd name="T5" fmla="*/ 0 h 5"/>
                    <a:gd name="T6" fmla="*/ 0 w 12"/>
                    <a:gd name="T7" fmla="*/ 0 h 5"/>
                  </a:gdLst>
                  <a:ahLst/>
                  <a:cxnLst>
                    <a:cxn ang="0">
                      <a:pos x="T0" y="T1"/>
                    </a:cxn>
                    <a:cxn ang="0">
                      <a:pos x="T2" y="T3"/>
                    </a:cxn>
                    <a:cxn ang="0">
                      <a:pos x="T4" y="T5"/>
                    </a:cxn>
                    <a:cxn ang="0">
                      <a:pos x="T6" y="T7"/>
                    </a:cxn>
                  </a:cxnLst>
                  <a:rect l="0" t="0" r="r" b="b"/>
                  <a:pathLst>
                    <a:path w="12" h="5">
                      <a:moveTo>
                        <a:pt x="0" y="0"/>
                      </a:moveTo>
                      <a:lnTo>
                        <a:pt x="7" y="5"/>
                      </a:lnTo>
                      <a:lnTo>
                        <a:pt x="12"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9" name="Freeform 769"/>
                <p:cNvSpPr>
                  <a:spLocks/>
                </p:cNvSpPr>
                <p:nvPr/>
              </p:nvSpPr>
              <p:spPr bwMode="black">
                <a:xfrm>
                  <a:off x="7893918" y="2672433"/>
                  <a:ext cx="18626" cy="8090"/>
                </a:xfrm>
                <a:custGeom>
                  <a:avLst/>
                  <a:gdLst>
                    <a:gd name="T0" fmla="*/ 0 w 12"/>
                    <a:gd name="T1" fmla="*/ 0 h 5"/>
                    <a:gd name="T2" fmla="*/ 7 w 12"/>
                    <a:gd name="T3" fmla="*/ 5 h 5"/>
                    <a:gd name="T4" fmla="*/ 12 w 12"/>
                    <a:gd name="T5" fmla="*/ 0 h 5"/>
                    <a:gd name="T6" fmla="*/ 0 w 12"/>
                    <a:gd name="T7" fmla="*/ 0 h 5"/>
                  </a:gdLst>
                  <a:ahLst/>
                  <a:cxnLst>
                    <a:cxn ang="0">
                      <a:pos x="T0" y="T1"/>
                    </a:cxn>
                    <a:cxn ang="0">
                      <a:pos x="T2" y="T3"/>
                    </a:cxn>
                    <a:cxn ang="0">
                      <a:pos x="T4" y="T5"/>
                    </a:cxn>
                    <a:cxn ang="0">
                      <a:pos x="T6" y="T7"/>
                    </a:cxn>
                  </a:cxnLst>
                  <a:rect l="0" t="0" r="r" b="b"/>
                  <a:pathLst>
                    <a:path w="12" h="5">
                      <a:moveTo>
                        <a:pt x="0" y="0"/>
                      </a:moveTo>
                      <a:lnTo>
                        <a:pt x="7" y="5"/>
                      </a:lnTo>
                      <a:lnTo>
                        <a:pt x="12"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0" name="Freeform 770"/>
                <p:cNvSpPr>
                  <a:spLocks/>
                </p:cNvSpPr>
                <p:nvPr/>
              </p:nvSpPr>
              <p:spPr bwMode="black">
                <a:xfrm>
                  <a:off x="2012825" y="3423221"/>
                  <a:ext cx="10865" cy="16181"/>
                </a:xfrm>
                <a:custGeom>
                  <a:avLst/>
                  <a:gdLst>
                    <a:gd name="T0" fmla="*/ 7 w 7"/>
                    <a:gd name="T1" fmla="*/ 0 h 10"/>
                    <a:gd name="T2" fmla="*/ 2 w 7"/>
                    <a:gd name="T3" fmla="*/ 7 h 10"/>
                    <a:gd name="T4" fmla="*/ 0 w 7"/>
                    <a:gd name="T5" fmla="*/ 10 h 10"/>
                    <a:gd name="T6" fmla="*/ 7 w 7"/>
                    <a:gd name="T7" fmla="*/ 0 h 10"/>
                  </a:gdLst>
                  <a:ahLst/>
                  <a:cxnLst>
                    <a:cxn ang="0">
                      <a:pos x="T0" y="T1"/>
                    </a:cxn>
                    <a:cxn ang="0">
                      <a:pos x="T2" y="T3"/>
                    </a:cxn>
                    <a:cxn ang="0">
                      <a:pos x="T4" y="T5"/>
                    </a:cxn>
                    <a:cxn ang="0">
                      <a:pos x="T6" y="T7"/>
                    </a:cxn>
                  </a:cxnLst>
                  <a:rect l="0" t="0" r="r" b="b"/>
                  <a:pathLst>
                    <a:path w="7" h="10">
                      <a:moveTo>
                        <a:pt x="7" y="0"/>
                      </a:moveTo>
                      <a:lnTo>
                        <a:pt x="2" y="7"/>
                      </a:lnTo>
                      <a:lnTo>
                        <a:pt x="0" y="10"/>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1" name="Freeform 771"/>
                <p:cNvSpPr>
                  <a:spLocks/>
                </p:cNvSpPr>
                <p:nvPr/>
              </p:nvSpPr>
              <p:spPr bwMode="black">
                <a:xfrm>
                  <a:off x="2012825" y="3423221"/>
                  <a:ext cx="10865" cy="16181"/>
                </a:xfrm>
                <a:custGeom>
                  <a:avLst/>
                  <a:gdLst>
                    <a:gd name="T0" fmla="*/ 7 w 7"/>
                    <a:gd name="T1" fmla="*/ 0 h 10"/>
                    <a:gd name="T2" fmla="*/ 2 w 7"/>
                    <a:gd name="T3" fmla="*/ 7 h 10"/>
                    <a:gd name="T4" fmla="*/ 0 w 7"/>
                    <a:gd name="T5" fmla="*/ 10 h 10"/>
                    <a:gd name="T6" fmla="*/ 7 w 7"/>
                    <a:gd name="T7" fmla="*/ 0 h 10"/>
                  </a:gdLst>
                  <a:ahLst/>
                  <a:cxnLst>
                    <a:cxn ang="0">
                      <a:pos x="T0" y="T1"/>
                    </a:cxn>
                    <a:cxn ang="0">
                      <a:pos x="T2" y="T3"/>
                    </a:cxn>
                    <a:cxn ang="0">
                      <a:pos x="T4" y="T5"/>
                    </a:cxn>
                    <a:cxn ang="0">
                      <a:pos x="T6" y="T7"/>
                    </a:cxn>
                  </a:cxnLst>
                  <a:rect l="0" t="0" r="r" b="b"/>
                  <a:pathLst>
                    <a:path w="7" h="10">
                      <a:moveTo>
                        <a:pt x="7" y="0"/>
                      </a:moveTo>
                      <a:lnTo>
                        <a:pt x="2" y="7"/>
                      </a:lnTo>
                      <a:lnTo>
                        <a:pt x="0" y="10"/>
                      </a:lnTo>
                      <a:lnTo>
                        <a:pt x="7"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2" name="Freeform 772"/>
                <p:cNvSpPr>
                  <a:spLocks/>
                </p:cNvSpPr>
                <p:nvPr/>
              </p:nvSpPr>
              <p:spPr bwMode="black">
                <a:xfrm>
                  <a:off x="1513033" y="3269504"/>
                  <a:ext cx="7761" cy="4854"/>
                </a:xfrm>
                <a:custGeom>
                  <a:avLst/>
                  <a:gdLst>
                    <a:gd name="T0" fmla="*/ 0 w 5"/>
                    <a:gd name="T1" fmla="*/ 0 h 3"/>
                    <a:gd name="T2" fmla="*/ 2 w 5"/>
                    <a:gd name="T3" fmla="*/ 3 h 3"/>
                    <a:gd name="T4" fmla="*/ 5 w 5"/>
                    <a:gd name="T5" fmla="*/ 3 h 3"/>
                    <a:gd name="T6" fmla="*/ 0 w 5"/>
                    <a:gd name="T7" fmla="*/ 0 h 3"/>
                  </a:gdLst>
                  <a:ahLst/>
                  <a:cxnLst>
                    <a:cxn ang="0">
                      <a:pos x="T0" y="T1"/>
                    </a:cxn>
                    <a:cxn ang="0">
                      <a:pos x="T2" y="T3"/>
                    </a:cxn>
                    <a:cxn ang="0">
                      <a:pos x="T4" y="T5"/>
                    </a:cxn>
                    <a:cxn ang="0">
                      <a:pos x="T6" y="T7"/>
                    </a:cxn>
                  </a:cxnLst>
                  <a:rect l="0" t="0" r="r" b="b"/>
                  <a:pathLst>
                    <a:path w="5" h="3">
                      <a:moveTo>
                        <a:pt x="0" y="0"/>
                      </a:moveTo>
                      <a:lnTo>
                        <a:pt x="2" y="3"/>
                      </a:lnTo>
                      <a:lnTo>
                        <a:pt x="5" y="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3" name="Freeform 773"/>
                <p:cNvSpPr>
                  <a:spLocks/>
                </p:cNvSpPr>
                <p:nvPr/>
              </p:nvSpPr>
              <p:spPr bwMode="black">
                <a:xfrm>
                  <a:off x="1513033" y="3269504"/>
                  <a:ext cx="7761" cy="4854"/>
                </a:xfrm>
                <a:custGeom>
                  <a:avLst/>
                  <a:gdLst>
                    <a:gd name="T0" fmla="*/ 0 w 5"/>
                    <a:gd name="T1" fmla="*/ 0 h 3"/>
                    <a:gd name="T2" fmla="*/ 2 w 5"/>
                    <a:gd name="T3" fmla="*/ 3 h 3"/>
                    <a:gd name="T4" fmla="*/ 5 w 5"/>
                    <a:gd name="T5" fmla="*/ 3 h 3"/>
                    <a:gd name="T6" fmla="*/ 0 w 5"/>
                    <a:gd name="T7" fmla="*/ 0 h 3"/>
                  </a:gdLst>
                  <a:ahLst/>
                  <a:cxnLst>
                    <a:cxn ang="0">
                      <a:pos x="T0" y="T1"/>
                    </a:cxn>
                    <a:cxn ang="0">
                      <a:pos x="T2" y="T3"/>
                    </a:cxn>
                    <a:cxn ang="0">
                      <a:pos x="T4" y="T5"/>
                    </a:cxn>
                    <a:cxn ang="0">
                      <a:pos x="T6" y="T7"/>
                    </a:cxn>
                  </a:cxnLst>
                  <a:rect l="0" t="0" r="r" b="b"/>
                  <a:pathLst>
                    <a:path w="5" h="3">
                      <a:moveTo>
                        <a:pt x="0" y="0"/>
                      </a:moveTo>
                      <a:lnTo>
                        <a:pt x="2" y="3"/>
                      </a:lnTo>
                      <a:lnTo>
                        <a:pt x="5" y="3"/>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4" name="Freeform 774"/>
                <p:cNvSpPr>
                  <a:spLocks/>
                </p:cNvSpPr>
                <p:nvPr/>
              </p:nvSpPr>
              <p:spPr bwMode="black">
                <a:xfrm>
                  <a:off x="1208812" y="2538132"/>
                  <a:ext cx="35699" cy="64723"/>
                </a:xfrm>
                <a:custGeom>
                  <a:avLst/>
                  <a:gdLst>
                    <a:gd name="T0" fmla="*/ 2 w 23"/>
                    <a:gd name="T1" fmla="*/ 0 h 40"/>
                    <a:gd name="T2" fmla="*/ 2 w 23"/>
                    <a:gd name="T3" fmla="*/ 3 h 40"/>
                    <a:gd name="T4" fmla="*/ 0 w 23"/>
                    <a:gd name="T5" fmla="*/ 10 h 40"/>
                    <a:gd name="T6" fmla="*/ 7 w 23"/>
                    <a:gd name="T7" fmla="*/ 5 h 40"/>
                    <a:gd name="T8" fmla="*/ 5 w 23"/>
                    <a:gd name="T9" fmla="*/ 17 h 40"/>
                    <a:gd name="T10" fmla="*/ 12 w 23"/>
                    <a:gd name="T11" fmla="*/ 19 h 40"/>
                    <a:gd name="T12" fmla="*/ 12 w 23"/>
                    <a:gd name="T13" fmla="*/ 24 h 40"/>
                    <a:gd name="T14" fmla="*/ 7 w 23"/>
                    <a:gd name="T15" fmla="*/ 24 h 40"/>
                    <a:gd name="T16" fmla="*/ 16 w 23"/>
                    <a:gd name="T17" fmla="*/ 29 h 40"/>
                    <a:gd name="T18" fmla="*/ 21 w 23"/>
                    <a:gd name="T19" fmla="*/ 40 h 40"/>
                    <a:gd name="T20" fmla="*/ 23 w 23"/>
                    <a:gd name="T21" fmla="*/ 40 h 40"/>
                    <a:gd name="T22" fmla="*/ 23 w 23"/>
                    <a:gd name="T23" fmla="*/ 33 h 40"/>
                    <a:gd name="T24" fmla="*/ 23 w 23"/>
                    <a:gd name="T25" fmla="*/ 33 h 40"/>
                    <a:gd name="T26" fmla="*/ 23 w 23"/>
                    <a:gd name="T27" fmla="*/ 29 h 40"/>
                    <a:gd name="T28" fmla="*/ 19 w 23"/>
                    <a:gd name="T29" fmla="*/ 24 h 40"/>
                    <a:gd name="T30" fmla="*/ 16 w 23"/>
                    <a:gd name="T31" fmla="*/ 19 h 40"/>
                    <a:gd name="T32" fmla="*/ 21 w 23"/>
                    <a:gd name="T33" fmla="*/ 21 h 40"/>
                    <a:gd name="T34" fmla="*/ 14 w 23"/>
                    <a:gd name="T35" fmla="*/ 7 h 40"/>
                    <a:gd name="T36" fmla="*/ 9 w 23"/>
                    <a:gd name="T37" fmla="*/ 7 h 40"/>
                    <a:gd name="T38" fmla="*/ 7 w 23"/>
                    <a:gd name="T39" fmla="*/ 0 h 40"/>
                    <a:gd name="T40" fmla="*/ 2 w 23"/>
                    <a:gd name="T4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 h="40">
                      <a:moveTo>
                        <a:pt x="2" y="0"/>
                      </a:moveTo>
                      <a:lnTo>
                        <a:pt x="2" y="3"/>
                      </a:lnTo>
                      <a:lnTo>
                        <a:pt x="0" y="10"/>
                      </a:lnTo>
                      <a:lnTo>
                        <a:pt x="7" y="5"/>
                      </a:lnTo>
                      <a:lnTo>
                        <a:pt x="5" y="17"/>
                      </a:lnTo>
                      <a:lnTo>
                        <a:pt x="12" y="19"/>
                      </a:lnTo>
                      <a:lnTo>
                        <a:pt x="12" y="24"/>
                      </a:lnTo>
                      <a:lnTo>
                        <a:pt x="7" y="24"/>
                      </a:lnTo>
                      <a:lnTo>
                        <a:pt x="16" y="29"/>
                      </a:lnTo>
                      <a:lnTo>
                        <a:pt x="21" y="40"/>
                      </a:lnTo>
                      <a:lnTo>
                        <a:pt x="23" y="40"/>
                      </a:lnTo>
                      <a:lnTo>
                        <a:pt x="23" y="33"/>
                      </a:lnTo>
                      <a:lnTo>
                        <a:pt x="23" y="33"/>
                      </a:lnTo>
                      <a:lnTo>
                        <a:pt x="23" y="29"/>
                      </a:lnTo>
                      <a:lnTo>
                        <a:pt x="19" y="24"/>
                      </a:lnTo>
                      <a:lnTo>
                        <a:pt x="16" y="19"/>
                      </a:lnTo>
                      <a:lnTo>
                        <a:pt x="21" y="21"/>
                      </a:lnTo>
                      <a:lnTo>
                        <a:pt x="14" y="7"/>
                      </a:lnTo>
                      <a:lnTo>
                        <a:pt x="9" y="7"/>
                      </a:lnTo>
                      <a:lnTo>
                        <a:pt x="7" y="0"/>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5" name="Freeform 775"/>
                <p:cNvSpPr>
                  <a:spLocks/>
                </p:cNvSpPr>
                <p:nvPr/>
              </p:nvSpPr>
              <p:spPr bwMode="black">
                <a:xfrm>
                  <a:off x="1208812" y="2538132"/>
                  <a:ext cx="35699" cy="64723"/>
                </a:xfrm>
                <a:custGeom>
                  <a:avLst/>
                  <a:gdLst>
                    <a:gd name="T0" fmla="*/ 2 w 23"/>
                    <a:gd name="T1" fmla="*/ 0 h 40"/>
                    <a:gd name="T2" fmla="*/ 2 w 23"/>
                    <a:gd name="T3" fmla="*/ 3 h 40"/>
                    <a:gd name="T4" fmla="*/ 0 w 23"/>
                    <a:gd name="T5" fmla="*/ 10 h 40"/>
                    <a:gd name="T6" fmla="*/ 7 w 23"/>
                    <a:gd name="T7" fmla="*/ 5 h 40"/>
                    <a:gd name="T8" fmla="*/ 5 w 23"/>
                    <a:gd name="T9" fmla="*/ 17 h 40"/>
                    <a:gd name="T10" fmla="*/ 12 w 23"/>
                    <a:gd name="T11" fmla="*/ 19 h 40"/>
                    <a:gd name="T12" fmla="*/ 12 w 23"/>
                    <a:gd name="T13" fmla="*/ 24 h 40"/>
                    <a:gd name="T14" fmla="*/ 7 w 23"/>
                    <a:gd name="T15" fmla="*/ 24 h 40"/>
                    <a:gd name="T16" fmla="*/ 16 w 23"/>
                    <a:gd name="T17" fmla="*/ 29 h 40"/>
                    <a:gd name="T18" fmla="*/ 21 w 23"/>
                    <a:gd name="T19" fmla="*/ 40 h 40"/>
                    <a:gd name="T20" fmla="*/ 23 w 23"/>
                    <a:gd name="T21" fmla="*/ 40 h 40"/>
                    <a:gd name="T22" fmla="*/ 23 w 23"/>
                    <a:gd name="T23" fmla="*/ 33 h 40"/>
                    <a:gd name="T24" fmla="*/ 23 w 23"/>
                    <a:gd name="T25" fmla="*/ 33 h 40"/>
                    <a:gd name="T26" fmla="*/ 23 w 23"/>
                    <a:gd name="T27" fmla="*/ 29 h 40"/>
                    <a:gd name="T28" fmla="*/ 19 w 23"/>
                    <a:gd name="T29" fmla="*/ 24 h 40"/>
                    <a:gd name="T30" fmla="*/ 16 w 23"/>
                    <a:gd name="T31" fmla="*/ 19 h 40"/>
                    <a:gd name="T32" fmla="*/ 21 w 23"/>
                    <a:gd name="T33" fmla="*/ 21 h 40"/>
                    <a:gd name="T34" fmla="*/ 14 w 23"/>
                    <a:gd name="T35" fmla="*/ 7 h 40"/>
                    <a:gd name="T36" fmla="*/ 9 w 23"/>
                    <a:gd name="T37" fmla="*/ 7 h 40"/>
                    <a:gd name="T38" fmla="*/ 7 w 23"/>
                    <a:gd name="T39" fmla="*/ 0 h 40"/>
                    <a:gd name="T40" fmla="*/ 2 w 23"/>
                    <a:gd name="T4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 h="40">
                      <a:moveTo>
                        <a:pt x="2" y="0"/>
                      </a:moveTo>
                      <a:lnTo>
                        <a:pt x="2" y="3"/>
                      </a:lnTo>
                      <a:lnTo>
                        <a:pt x="0" y="10"/>
                      </a:lnTo>
                      <a:lnTo>
                        <a:pt x="7" y="5"/>
                      </a:lnTo>
                      <a:lnTo>
                        <a:pt x="5" y="17"/>
                      </a:lnTo>
                      <a:lnTo>
                        <a:pt x="12" y="19"/>
                      </a:lnTo>
                      <a:lnTo>
                        <a:pt x="12" y="24"/>
                      </a:lnTo>
                      <a:lnTo>
                        <a:pt x="7" y="24"/>
                      </a:lnTo>
                      <a:lnTo>
                        <a:pt x="16" y="29"/>
                      </a:lnTo>
                      <a:lnTo>
                        <a:pt x="21" y="40"/>
                      </a:lnTo>
                      <a:lnTo>
                        <a:pt x="23" y="40"/>
                      </a:lnTo>
                      <a:lnTo>
                        <a:pt x="23" y="33"/>
                      </a:lnTo>
                      <a:lnTo>
                        <a:pt x="23" y="33"/>
                      </a:lnTo>
                      <a:lnTo>
                        <a:pt x="23" y="29"/>
                      </a:lnTo>
                      <a:lnTo>
                        <a:pt x="19" y="24"/>
                      </a:lnTo>
                      <a:lnTo>
                        <a:pt x="16" y="19"/>
                      </a:lnTo>
                      <a:lnTo>
                        <a:pt x="21" y="21"/>
                      </a:lnTo>
                      <a:lnTo>
                        <a:pt x="14" y="7"/>
                      </a:lnTo>
                      <a:lnTo>
                        <a:pt x="9" y="7"/>
                      </a:lnTo>
                      <a:lnTo>
                        <a:pt x="7" y="0"/>
                      </a:lnTo>
                      <a:lnTo>
                        <a:pt x="2"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6" name="Freeform 776"/>
                <p:cNvSpPr>
                  <a:spLocks/>
                </p:cNvSpPr>
                <p:nvPr/>
              </p:nvSpPr>
              <p:spPr bwMode="black">
                <a:xfrm>
                  <a:off x="1238303" y="2534896"/>
                  <a:ext cx="6209" cy="11327"/>
                </a:xfrm>
                <a:custGeom>
                  <a:avLst/>
                  <a:gdLst>
                    <a:gd name="T0" fmla="*/ 0 w 4"/>
                    <a:gd name="T1" fmla="*/ 0 h 7"/>
                    <a:gd name="T2" fmla="*/ 4 w 4"/>
                    <a:gd name="T3" fmla="*/ 7 h 7"/>
                    <a:gd name="T4" fmla="*/ 4 w 4"/>
                    <a:gd name="T5" fmla="*/ 2 h 7"/>
                    <a:gd name="T6" fmla="*/ 0 w 4"/>
                    <a:gd name="T7" fmla="*/ 0 h 7"/>
                  </a:gdLst>
                  <a:ahLst/>
                  <a:cxnLst>
                    <a:cxn ang="0">
                      <a:pos x="T0" y="T1"/>
                    </a:cxn>
                    <a:cxn ang="0">
                      <a:pos x="T2" y="T3"/>
                    </a:cxn>
                    <a:cxn ang="0">
                      <a:pos x="T4" y="T5"/>
                    </a:cxn>
                    <a:cxn ang="0">
                      <a:pos x="T6" y="T7"/>
                    </a:cxn>
                  </a:cxnLst>
                  <a:rect l="0" t="0" r="r" b="b"/>
                  <a:pathLst>
                    <a:path w="4" h="7">
                      <a:moveTo>
                        <a:pt x="0" y="0"/>
                      </a:moveTo>
                      <a:lnTo>
                        <a:pt x="4" y="7"/>
                      </a:lnTo>
                      <a:lnTo>
                        <a:pt x="4" y="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7" name="Freeform 777"/>
                <p:cNvSpPr>
                  <a:spLocks/>
                </p:cNvSpPr>
                <p:nvPr/>
              </p:nvSpPr>
              <p:spPr bwMode="black">
                <a:xfrm>
                  <a:off x="1238303" y="2534896"/>
                  <a:ext cx="6209" cy="11327"/>
                </a:xfrm>
                <a:custGeom>
                  <a:avLst/>
                  <a:gdLst>
                    <a:gd name="T0" fmla="*/ 0 w 4"/>
                    <a:gd name="T1" fmla="*/ 0 h 7"/>
                    <a:gd name="T2" fmla="*/ 4 w 4"/>
                    <a:gd name="T3" fmla="*/ 7 h 7"/>
                    <a:gd name="T4" fmla="*/ 4 w 4"/>
                    <a:gd name="T5" fmla="*/ 2 h 7"/>
                    <a:gd name="T6" fmla="*/ 0 w 4"/>
                    <a:gd name="T7" fmla="*/ 0 h 7"/>
                  </a:gdLst>
                  <a:ahLst/>
                  <a:cxnLst>
                    <a:cxn ang="0">
                      <a:pos x="T0" y="T1"/>
                    </a:cxn>
                    <a:cxn ang="0">
                      <a:pos x="T2" y="T3"/>
                    </a:cxn>
                    <a:cxn ang="0">
                      <a:pos x="T4" y="T5"/>
                    </a:cxn>
                    <a:cxn ang="0">
                      <a:pos x="T6" y="T7"/>
                    </a:cxn>
                  </a:cxnLst>
                  <a:rect l="0" t="0" r="r" b="b"/>
                  <a:pathLst>
                    <a:path w="4" h="7">
                      <a:moveTo>
                        <a:pt x="0" y="0"/>
                      </a:moveTo>
                      <a:lnTo>
                        <a:pt x="4" y="7"/>
                      </a:lnTo>
                      <a:lnTo>
                        <a:pt x="4" y="2"/>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8" name="Freeform 778"/>
                <p:cNvSpPr>
                  <a:spLocks/>
                </p:cNvSpPr>
                <p:nvPr/>
              </p:nvSpPr>
              <p:spPr bwMode="black">
                <a:xfrm>
                  <a:off x="1227438" y="2518715"/>
                  <a:ext cx="6209" cy="8090"/>
                </a:xfrm>
                <a:custGeom>
                  <a:avLst/>
                  <a:gdLst>
                    <a:gd name="T0" fmla="*/ 0 w 4"/>
                    <a:gd name="T1" fmla="*/ 0 h 5"/>
                    <a:gd name="T2" fmla="*/ 0 w 4"/>
                    <a:gd name="T3" fmla="*/ 5 h 5"/>
                    <a:gd name="T4" fmla="*/ 4 w 4"/>
                    <a:gd name="T5" fmla="*/ 5 h 5"/>
                    <a:gd name="T6" fmla="*/ 0 w 4"/>
                    <a:gd name="T7" fmla="*/ 0 h 5"/>
                  </a:gdLst>
                  <a:ahLst/>
                  <a:cxnLst>
                    <a:cxn ang="0">
                      <a:pos x="T0" y="T1"/>
                    </a:cxn>
                    <a:cxn ang="0">
                      <a:pos x="T2" y="T3"/>
                    </a:cxn>
                    <a:cxn ang="0">
                      <a:pos x="T4" y="T5"/>
                    </a:cxn>
                    <a:cxn ang="0">
                      <a:pos x="T6" y="T7"/>
                    </a:cxn>
                  </a:cxnLst>
                  <a:rect l="0" t="0" r="r" b="b"/>
                  <a:pathLst>
                    <a:path w="4" h="5">
                      <a:moveTo>
                        <a:pt x="0" y="0"/>
                      </a:moveTo>
                      <a:lnTo>
                        <a:pt x="0" y="5"/>
                      </a:lnTo>
                      <a:lnTo>
                        <a:pt x="4" y="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9" name="Freeform 779"/>
                <p:cNvSpPr>
                  <a:spLocks/>
                </p:cNvSpPr>
                <p:nvPr/>
              </p:nvSpPr>
              <p:spPr bwMode="black">
                <a:xfrm>
                  <a:off x="1227438" y="2518715"/>
                  <a:ext cx="6209" cy="8090"/>
                </a:xfrm>
                <a:custGeom>
                  <a:avLst/>
                  <a:gdLst>
                    <a:gd name="T0" fmla="*/ 0 w 4"/>
                    <a:gd name="T1" fmla="*/ 0 h 5"/>
                    <a:gd name="T2" fmla="*/ 0 w 4"/>
                    <a:gd name="T3" fmla="*/ 5 h 5"/>
                    <a:gd name="T4" fmla="*/ 4 w 4"/>
                    <a:gd name="T5" fmla="*/ 5 h 5"/>
                    <a:gd name="T6" fmla="*/ 0 w 4"/>
                    <a:gd name="T7" fmla="*/ 0 h 5"/>
                  </a:gdLst>
                  <a:ahLst/>
                  <a:cxnLst>
                    <a:cxn ang="0">
                      <a:pos x="T0" y="T1"/>
                    </a:cxn>
                    <a:cxn ang="0">
                      <a:pos x="T2" y="T3"/>
                    </a:cxn>
                    <a:cxn ang="0">
                      <a:pos x="T4" y="T5"/>
                    </a:cxn>
                    <a:cxn ang="0">
                      <a:pos x="T6" y="T7"/>
                    </a:cxn>
                  </a:cxnLst>
                  <a:rect l="0" t="0" r="r" b="b"/>
                  <a:pathLst>
                    <a:path w="4" h="5">
                      <a:moveTo>
                        <a:pt x="0" y="0"/>
                      </a:moveTo>
                      <a:lnTo>
                        <a:pt x="0" y="5"/>
                      </a:lnTo>
                      <a:lnTo>
                        <a:pt x="4" y="5"/>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0" name="Freeform 780"/>
                <p:cNvSpPr>
                  <a:spLocks/>
                </p:cNvSpPr>
                <p:nvPr/>
              </p:nvSpPr>
              <p:spPr bwMode="black">
                <a:xfrm>
                  <a:off x="8235391" y="2196718"/>
                  <a:ext cx="65190" cy="38834"/>
                </a:xfrm>
                <a:custGeom>
                  <a:avLst/>
                  <a:gdLst>
                    <a:gd name="T0" fmla="*/ 2 w 42"/>
                    <a:gd name="T1" fmla="*/ 0 h 24"/>
                    <a:gd name="T2" fmla="*/ 0 w 42"/>
                    <a:gd name="T3" fmla="*/ 10 h 24"/>
                    <a:gd name="T4" fmla="*/ 30 w 42"/>
                    <a:gd name="T5" fmla="*/ 24 h 24"/>
                    <a:gd name="T6" fmla="*/ 42 w 42"/>
                    <a:gd name="T7" fmla="*/ 17 h 24"/>
                    <a:gd name="T8" fmla="*/ 42 w 42"/>
                    <a:gd name="T9" fmla="*/ 15 h 24"/>
                    <a:gd name="T10" fmla="*/ 35 w 42"/>
                    <a:gd name="T11" fmla="*/ 15 h 24"/>
                    <a:gd name="T12" fmla="*/ 23 w 42"/>
                    <a:gd name="T13" fmla="*/ 5 h 24"/>
                    <a:gd name="T14" fmla="*/ 14 w 42"/>
                    <a:gd name="T15" fmla="*/ 8 h 24"/>
                    <a:gd name="T16" fmla="*/ 2 w 42"/>
                    <a:gd name="T1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24">
                      <a:moveTo>
                        <a:pt x="2" y="0"/>
                      </a:moveTo>
                      <a:lnTo>
                        <a:pt x="0" y="10"/>
                      </a:lnTo>
                      <a:lnTo>
                        <a:pt x="30" y="24"/>
                      </a:lnTo>
                      <a:lnTo>
                        <a:pt x="42" y="17"/>
                      </a:lnTo>
                      <a:lnTo>
                        <a:pt x="42" y="15"/>
                      </a:lnTo>
                      <a:lnTo>
                        <a:pt x="35" y="15"/>
                      </a:lnTo>
                      <a:lnTo>
                        <a:pt x="23" y="5"/>
                      </a:lnTo>
                      <a:lnTo>
                        <a:pt x="14" y="8"/>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1" name="Freeform 781"/>
                <p:cNvSpPr>
                  <a:spLocks/>
                </p:cNvSpPr>
                <p:nvPr/>
              </p:nvSpPr>
              <p:spPr bwMode="black">
                <a:xfrm>
                  <a:off x="8235391" y="2196718"/>
                  <a:ext cx="65190" cy="38834"/>
                </a:xfrm>
                <a:custGeom>
                  <a:avLst/>
                  <a:gdLst>
                    <a:gd name="T0" fmla="*/ 2 w 42"/>
                    <a:gd name="T1" fmla="*/ 0 h 24"/>
                    <a:gd name="T2" fmla="*/ 0 w 42"/>
                    <a:gd name="T3" fmla="*/ 10 h 24"/>
                    <a:gd name="T4" fmla="*/ 30 w 42"/>
                    <a:gd name="T5" fmla="*/ 24 h 24"/>
                    <a:gd name="T6" fmla="*/ 42 w 42"/>
                    <a:gd name="T7" fmla="*/ 17 h 24"/>
                    <a:gd name="T8" fmla="*/ 42 w 42"/>
                    <a:gd name="T9" fmla="*/ 15 h 24"/>
                    <a:gd name="T10" fmla="*/ 35 w 42"/>
                    <a:gd name="T11" fmla="*/ 15 h 24"/>
                    <a:gd name="T12" fmla="*/ 23 w 42"/>
                    <a:gd name="T13" fmla="*/ 5 h 24"/>
                    <a:gd name="T14" fmla="*/ 14 w 42"/>
                    <a:gd name="T15" fmla="*/ 8 h 24"/>
                    <a:gd name="T16" fmla="*/ 2 w 42"/>
                    <a:gd name="T1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24">
                      <a:moveTo>
                        <a:pt x="2" y="0"/>
                      </a:moveTo>
                      <a:lnTo>
                        <a:pt x="0" y="10"/>
                      </a:lnTo>
                      <a:lnTo>
                        <a:pt x="30" y="24"/>
                      </a:lnTo>
                      <a:lnTo>
                        <a:pt x="42" y="17"/>
                      </a:lnTo>
                      <a:lnTo>
                        <a:pt x="42" y="15"/>
                      </a:lnTo>
                      <a:lnTo>
                        <a:pt x="35" y="15"/>
                      </a:lnTo>
                      <a:lnTo>
                        <a:pt x="23" y="5"/>
                      </a:lnTo>
                      <a:lnTo>
                        <a:pt x="14" y="8"/>
                      </a:lnTo>
                      <a:lnTo>
                        <a:pt x="2"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2" name="Freeform 782"/>
                <p:cNvSpPr>
                  <a:spLocks/>
                </p:cNvSpPr>
                <p:nvPr/>
              </p:nvSpPr>
              <p:spPr bwMode="black">
                <a:xfrm>
                  <a:off x="8294372" y="2661106"/>
                  <a:ext cx="6209" cy="14563"/>
                </a:xfrm>
                <a:custGeom>
                  <a:avLst/>
                  <a:gdLst>
                    <a:gd name="T0" fmla="*/ 4 w 4"/>
                    <a:gd name="T1" fmla="*/ 0 h 9"/>
                    <a:gd name="T2" fmla="*/ 0 w 4"/>
                    <a:gd name="T3" fmla="*/ 9 h 9"/>
                    <a:gd name="T4" fmla="*/ 4 w 4"/>
                    <a:gd name="T5" fmla="*/ 7 h 9"/>
                    <a:gd name="T6" fmla="*/ 4 w 4"/>
                    <a:gd name="T7" fmla="*/ 0 h 9"/>
                  </a:gdLst>
                  <a:ahLst/>
                  <a:cxnLst>
                    <a:cxn ang="0">
                      <a:pos x="T0" y="T1"/>
                    </a:cxn>
                    <a:cxn ang="0">
                      <a:pos x="T2" y="T3"/>
                    </a:cxn>
                    <a:cxn ang="0">
                      <a:pos x="T4" y="T5"/>
                    </a:cxn>
                    <a:cxn ang="0">
                      <a:pos x="T6" y="T7"/>
                    </a:cxn>
                  </a:cxnLst>
                  <a:rect l="0" t="0" r="r" b="b"/>
                  <a:pathLst>
                    <a:path w="4" h="9">
                      <a:moveTo>
                        <a:pt x="4" y="0"/>
                      </a:moveTo>
                      <a:lnTo>
                        <a:pt x="0" y="9"/>
                      </a:lnTo>
                      <a:lnTo>
                        <a:pt x="4" y="7"/>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3" name="Freeform 783"/>
                <p:cNvSpPr>
                  <a:spLocks/>
                </p:cNvSpPr>
                <p:nvPr/>
              </p:nvSpPr>
              <p:spPr bwMode="black">
                <a:xfrm>
                  <a:off x="8294372" y="2661106"/>
                  <a:ext cx="6209" cy="14563"/>
                </a:xfrm>
                <a:custGeom>
                  <a:avLst/>
                  <a:gdLst>
                    <a:gd name="T0" fmla="*/ 4 w 4"/>
                    <a:gd name="T1" fmla="*/ 0 h 9"/>
                    <a:gd name="T2" fmla="*/ 0 w 4"/>
                    <a:gd name="T3" fmla="*/ 9 h 9"/>
                    <a:gd name="T4" fmla="*/ 4 w 4"/>
                    <a:gd name="T5" fmla="*/ 7 h 9"/>
                    <a:gd name="T6" fmla="*/ 4 w 4"/>
                    <a:gd name="T7" fmla="*/ 0 h 9"/>
                  </a:gdLst>
                  <a:ahLst/>
                  <a:cxnLst>
                    <a:cxn ang="0">
                      <a:pos x="T0" y="T1"/>
                    </a:cxn>
                    <a:cxn ang="0">
                      <a:pos x="T2" y="T3"/>
                    </a:cxn>
                    <a:cxn ang="0">
                      <a:pos x="T4" y="T5"/>
                    </a:cxn>
                    <a:cxn ang="0">
                      <a:pos x="T6" y="T7"/>
                    </a:cxn>
                  </a:cxnLst>
                  <a:rect l="0" t="0" r="r" b="b"/>
                  <a:pathLst>
                    <a:path w="4" h="9">
                      <a:moveTo>
                        <a:pt x="4" y="0"/>
                      </a:moveTo>
                      <a:lnTo>
                        <a:pt x="0" y="9"/>
                      </a:lnTo>
                      <a:lnTo>
                        <a:pt x="4" y="7"/>
                      </a:lnTo>
                      <a:lnTo>
                        <a:pt x="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4" name="Freeform 784"/>
                <p:cNvSpPr>
                  <a:spLocks/>
                </p:cNvSpPr>
                <p:nvPr/>
              </p:nvSpPr>
              <p:spPr bwMode="black">
                <a:xfrm>
                  <a:off x="2158727" y="1560813"/>
                  <a:ext cx="631725" cy="732990"/>
                </a:xfrm>
                <a:custGeom>
                  <a:avLst/>
                  <a:gdLst>
                    <a:gd name="T0" fmla="*/ 12 w 407"/>
                    <a:gd name="T1" fmla="*/ 48 h 453"/>
                    <a:gd name="T2" fmla="*/ 0 w 407"/>
                    <a:gd name="T3" fmla="*/ 83 h 453"/>
                    <a:gd name="T4" fmla="*/ 12 w 407"/>
                    <a:gd name="T5" fmla="*/ 128 h 453"/>
                    <a:gd name="T6" fmla="*/ 52 w 407"/>
                    <a:gd name="T7" fmla="*/ 159 h 453"/>
                    <a:gd name="T8" fmla="*/ 128 w 407"/>
                    <a:gd name="T9" fmla="*/ 180 h 453"/>
                    <a:gd name="T10" fmla="*/ 147 w 407"/>
                    <a:gd name="T11" fmla="*/ 176 h 453"/>
                    <a:gd name="T12" fmla="*/ 161 w 407"/>
                    <a:gd name="T13" fmla="*/ 154 h 453"/>
                    <a:gd name="T14" fmla="*/ 187 w 407"/>
                    <a:gd name="T15" fmla="*/ 183 h 453"/>
                    <a:gd name="T16" fmla="*/ 192 w 407"/>
                    <a:gd name="T17" fmla="*/ 209 h 453"/>
                    <a:gd name="T18" fmla="*/ 225 w 407"/>
                    <a:gd name="T19" fmla="*/ 228 h 453"/>
                    <a:gd name="T20" fmla="*/ 251 w 407"/>
                    <a:gd name="T21" fmla="*/ 275 h 453"/>
                    <a:gd name="T22" fmla="*/ 235 w 407"/>
                    <a:gd name="T23" fmla="*/ 339 h 453"/>
                    <a:gd name="T24" fmla="*/ 180 w 407"/>
                    <a:gd name="T25" fmla="*/ 341 h 453"/>
                    <a:gd name="T26" fmla="*/ 190 w 407"/>
                    <a:gd name="T27" fmla="*/ 379 h 453"/>
                    <a:gd name="T28" fmla="*/ 220 w 407"/>
                    <a:gd name="T29" fmla="*/ 370 h 453"/>
                    <a:gd name="T30" fmla="*/ 244 w 407"/>
                    <a:gd name="T31" fmla="*/ 386 h 453"/>
                    <a:gd name="T32" fmla="*/ 282 w 407"/>
                    <a:gd name="T33" fmla="*/ 424 h 453"/>
                    <a:gd name="T34" fmla="*/ 303 w 407"/>
                    <a:gd name="T35" fmla="*/ 434 h 453"/>
                    <a:gd name="T36" fmla="*/ 341 w 407"/>
                    <a:gd name="T37" fmla="*/ 453 h 453"/>
                    <a:gd name="T38" fmla="*/ 305 w 407"/>
                    <a:gd name="T39" fmla="*/ 393 h 453"/>
                    <a:gd name="T40" fmla="*/ 358 w 407"/>
                    <a:gd name="T41" fmla="*/ 431 h 453"/>
                    <a:gd name="T42" fmla="*/ 355 w 407"/>
                    <a:gd name="T43" fmla="*/ 410 h 453"/>
                    <a:gd name="T44" fmla="*/ 353 w 407"/>
                    <a:gd name="T45" fmla="*/ 382 h 453"/>
                    <a:gd name="T46" fmla="*/ 336 w 407"/>
                    <a:gd name="T47" fmla="*/ 360 h 453"/>
                    <a:gd name="T48" fmla="*/ 324 w 407"/>
                    <a:gd name="T49" fmla="*/ 346 h 453"/>
                    <a:gd name="T50" fmla="*/ 313 w 407"/>
                    <a:gd name="T51" fmla="*/ 306 h 453"/>
                    <a:gd name="T52" fmla="*/ 327 w 407"/>
                    <a:gd name="T53" fmla="*/ 308 h 453"/>
                    <a:gd name="T54" fmla="*/ 358 w 407"/>
                    <a:gd name="T55" fmla="*/ 341 h 453"/>
                    <a:gd name="T56" fmla="*/ 376 w 407"/>
                    <a:gd name="T57" fmla="*/ 358 h 453"/>
                    <a:gd name="T58" fmla="*/ 398 w 407"/>
                    <a:gd name="T59" fmla="*/ 320 h 453"/>
                    <a:gd name="T60" fmla="*/ 405 w 407"/>
                    <a:gd name="T61" fmla="*/ 311 h 453"/>
                    <a:gd name="T62" fmla="*/ 384 w 407"/>
                    <a:gd name="T63" fmla="*/ 275 h 453"/>
                    <a:gd name="T64" fmla="*/ 355 w 407"/>
                    <a:gd name="T65" fmla="*/ 247 h 453"/>
                    <a:gd name="T66" fmla="*/ 329 w 407"/>
                    <a:gd name="T67" fmla="*/ 240 h 453"/>
                    <a:gd name="T68" fmla="*/ 317 w 407"/>
                    <a:gd name="T69" fmla="*/ 209 h 453"/>
                    <a:gd name="T70" fmla="*/ 327 w 407"/>
                    <a:gd name="T71" fmla="*/ 176 h 453"/>
                    <a:gd name="T72" fmla="*/ 305 w 407"/>
                    <a:gd name="T73" fmla="*/ 161 h 453"/>
                    <a:gd name="T74" fmla="*/ 279 w 407"/>
                    <a:gd name="T75" fmla="*/ 150 h 453"/>
                    <a:gd name="T76" fmla="*/ 256 w 407"/>
                    <a:gd name="T77" fmla="*/ 126 h 453"/>
                    <a:gd name="T78" fmla="*/ 244 w 407"/>
                    <a:gd name="T79" fmla="*/ 105 h 453"/>
                    <a:gd name="T80" fmla="*/ 227 w 407"/>
                    <a:gd name="T81" fmla="*/ 107 h 453"/>
                    <a:gd name="T82" fmla="*/ 211 w 407"/>
                    <a:gd name="T83" fmla="*/ 79 h 453"/>
                    <a:gd name="T84" fmla="*/ 166 w 407"/>
                    <a:gd name="T85" fmla="*/ 67 h 453"/>
                    <a:gd name="T86" fmla="*/ 130 w 407"/>
                    <a:gd name="T87" fmla="*/ 88 h 453"/>
                    <a:gd name="T88" fmla="*/ 133 w 407"/>
                    <a:gd name="T89" fmla="*/ 41 h 453"/>
                    <a:gd name="T90" fmla="*/ 93 w 407"/>
                    <a:gd name="T91" fmla="*/ 8 h 453"/>
                    <a:gd name="T92" fmla="*/ 81 w 407"/>
                    <a:gd name="T93" fmla="*/ 26 h 453"/>
                    <a:gd name="T94" fmla="*/ 64 w 407"/>
                    <a:gd name="T95" fmla="*/ 34 h 453"/>
                    <a:gd name="T96" fmla="*/ 59 w 407"/>
                    <a:gd name="T97" fmla="*/ 83 h 453"/>
                    <a:gd name="T98" fmla="*/ 71 w 407"/>
                    <a:gd name="T99" fmla="*/ 121 h 453"/>
                    <a:gd name="T100" fmla="*/ 55 w 407"/>
                    <a:gd name="T101" fmla="*/ 67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07" h="453">
                      <a:moveTo>
                        <a:pt x="74" y="0"/>
                      </a:moveTo>
                      <a:lnTo>
                        <a:pt x="38" y="0"/>
                      </a:lnTo>
                      <a:lnTo>
                        <a:pt x="15" y="31"/>
                      </a:lnTo>
                      <a:lnTo>
                        <a:pt x="10" y="48"/>
                      </a:lnTo>
                      <a:lnTo>
                        <a:pt x="12" y="48"/>
                      </a:lnTo>
                      <a:lnTo>
                        <a:pt x="10" y="48"/>
                      </a:lnTo>
                      <a:lnTo>
                        <a:pt x="3" y="67"/>
                      </a:lnTo>
                      <a:lnTo>
                        <a:pt x="5" y="76"/>
                      </a:lnTo>
                      <a:lnTo>
                        <a:pt x="7" y="76"/>
                      </a:lnTo>
                      <a:lnTo>
                        <a:pt x="0" y="83"/>
                      </a:lnTo>
                      <a:lnTo>
                        <a:pt x="5" y="93"/>
                      </a:lnTo>
                      <a:lnTo>
                        <a:pt x="3" y="109"/>
                      </a:lnTo>
                      <a:lnTo>
                        <a:pt x="43" y="128"/>
                      </a:lnTo>
                      <a:lnTo>
                        <a:pt x="10" y="126"/>
                      </a:lnTo>
                      <a:lnTo>
                        <a:pt x="12" y="128"/>
                      </a:lnTo>
                      <a:lnTo>
                        <a:pt x="10" y="133"/>
                      </a:lnTo>
                      <a:lnTo>
                        <a:pt x="29" y="157"/>
                      </a:lnTo>
                      <a:lnTo>
                        <a:pt x="43" y="159"/>
                      </a:lnTo>
                      <a:lnTo>
                        <a:pt x="50" y="152"/>
                      </a:lnTo>
                      <a:lnTo>
                        <a:pt x="52" y="159"/>
                      </a:lnTo>
                      <a:lnTo>
                        <a:pt x="59" y="169"/>
                      </a:lnTo>
                      <a:lnTo>
                        <a:pt x="100" y="169"/>
                      </a:lnTo>
                      <a:lnTo>
                        <a:pt x="116" y="178"/>
                      </a:lnTo>
                      <a:lnTo>
                        <a:pt x="121" y="171"/>
                      </a:lnTo>
                      <a:lnTo>
                        <a:pt x="128" y="180"/>
                      </a:lnTo>
                      <a:lnTo>
                        <a:pt x="130" y="180"/>
                      </a:lnTo>
                      <a:lnTo>
                        <a:pt x="128" y="176"/>
                      </a:lnTo>
                      <a:lnTo>
                        <a:pt x="121" y="164"/>
                      </a:lnTo>
                      <a:lnTo>
                        <a:pt x="145" y="171"/>
                      </a:lnTo>
                      <a:lnTo>
                        <a:pt x="147" y="176"/>
                      </a:lnTo>
                      <a:lnTo>
                        <a:pt x="159" y="173"/>
                      </a:lnTo>
                      <a:lnTo>
                        <a:pt x="161" y="171"/>
                      </a:lnTo>
                      <a:lnTo>
                        <a:pt x="156" y="157"/>
                      </a:lnTo>
                      <a:lnTo>
                        <a:pt x="149" y="154"/>
                      </a:lnTo>
                      <a:lnTo>
                        <a:pt x="161" y="154"/>
                      </a:lnTo>
                      <a:lnTo>
                        <a:pt x="168" y="161"/>
                      </a:lnTo>
                      <a:lnTo>
                        <a:pt x="178" y="161"/>
                      </a:lnTo>
                      <a:lnTo>
                        <a:pt x="178" y="176"/>
                      </a:lnTo>
                      <a:lnTo>
                        <a:pt x="187" y="176"/>
                      </a:lnTo>
                      <a:lnTo>
                        <a:pt x="187" y="183"/>
                      </a:lnTo>
                      <a:lnTo>
                        <a:pt x="185" y="185"/>
                      </a:lnTo>
                      <a:lnTo>
                        <a:pt x="204" y="199"/>
                      </a:lnTo>
                      <a:lnTo>
                        <a:pt x="204" y="206"/>
                      </a:lnTo>
                      <a:lnTo>
                        <a:pt x="199" y="209"/>
                      </a:lnTo>
                      <a:lnTo>
                        <a:pt x="192" y="209"/>
                      </a:lnTo>
                      <a:lnTo>
                        <a:pt x="192" y="223"/>
                      </a:lnTo>
                      <a:lnTo>
                        <a:pt x="206" y="213"/>
                      </a:lnTo>
                      <a:lnTo>
                        <a:pt x="216" y="211"/>
                      </a:lnTo>
                      <a:lnTo>
                        <a:pt x="216" y="216"/>
                      </a:lnTo>
                      <a:lnTo>
                        <a:pt x="225" y="228"/>
                      </a:lnTo>
                      <a:lnTo>
                        <a:pt x="225" y="221"/>
                      </a:lnTo>
                      <a:lnTo>
                        <a:pt x="230" y="223"/>
                      </a:lnTo>
                      <a:lnTo>
                        <a:pt x="230" y="235"/>
                      </a:lnTo>
                      <a:lnTo>
                        <a:pt x="242" y="242"/>
                      </a:lnTo>
                      <a:lnTo>
                        <a:pt x="251" y="275"/>
                      </a:lnTo>
                      <a:lnTo>
                        <a:pt x="244" y="287"/>
                      </a:lnTo>
                      <a:lnTo>
                        <a:pt x="242" y="294"/>
                      </a:lnTo>
                      <a:lnTo>
                        <a:pt x="223" y="315"/>
                      </a:lnTo>
                      <a:lnTo>
                        <a:pt x="235" y="332"/>
                      </a:lnTo>
                      <a:lnTo>
                        <a:pt x="235" y="339"/>
                      </a:lnTo>
                      <a:lnTo>
                        <a:pt x="225" y="337"/>
                      </a:lnTo>
                      <a:lnTo>
                        <a:pt x="208" y="346"/>
                      </a:lnTo>
                      <a:lnTo>
                        <a:pt x="180" y="339"/>
                      </a:lnTo>
                      <a:lnTo>
                        <a:pt x="182" y="341"/>
                      </a:lnTo>
                      <a:lnTo>
                        <a:pt x="180" y="341"/>
                      </a:lnTo>
                      <a:lnTo>
                        <a:pt x="180" y="348"/>
                      </a:lnTo>
                      <a:lnTo>
                        <a:pt x="173" y="353"/>
                      </a:lnTo>
                      <a:lnTo>
                        <a:pt x="171" y="365"/>
                      </a:lnTo>
                      <a:lnTo>
                        <a:pt x="175" y="374"/>
                      </a:lnTo>
                      <a:lnTo>
                        <a:pt x="190" y="379"/>
                      </a:lnTo>
                      <a:lnTo>
                        <a:pt x="201" y="374"/>
                      </a:lnTo>
                      <a:lnTo>
                        <a:pt x="201" y="370"/>
                      </a:lnTo>
                      <a:lnTo>
                        <a:pt x="204" y="367"/>
                      </a:lnTo>
                      <a:lnTo>
                        <a:pt x="220" y="372"/>
                      </a:lnTo>
                      <a:lnTo>
                        <a:pt x="220" y="370"/>
                      </a:lnTo>
                      <a:lnTo>
                        <a:pt x="216" y="360"/>
                      </a:lnTo>
                      <a:lnTo>
                        <a:pt x="220" y="358"/>
                      </a:lnTo>
                      <a:lnTo>
                        <a:pt x="220" y="365"/>
                      </a:lnTo>
                      <a:lnTo>
                        <a:pt x="235" y="367"/>
                      </a:lnTo>
                      <a:lnTo>
                        <a:pt x="244" y="386"/>
                      </a:lnTo>
                      <a:lnTo>
                        <a:pt x="268" y="401"/>
                      </a:lnTo>
                      <a:lnTo>
                        <a:pt x="258" y="405"/>
                      </a:lnTo>
                      <a:lnTo>
                        <a:pt x="256" y="401"/>
                      </a:lnTo>
                      <a:lnTo>
                        <a:pt x="268" y="417"/>
                      </a:lnTo>
                      <a:lnTo>
                        <a:pt x="282" y="424"/>
                      </a:lnTo>
                      <a:lnTo>
                        <a:pt x="287" y="422"/>
                      </a:lnTo>
                      <a:lnTo>
                        <a:pt x="289" y="427"/>
                      </a:lnTo>
                      <a:lnTo>
                        <a:pt x="294" y="424"/>
                      </a:lnTo>
                      <a:lnTo>
                        <a:pt x="298" y="436"/>
                      </a:lnTo>
                      <a:lnTo>
                        <a:pt x="303" y="434"/>
                      </a:lnTo>
                      <a:lnTo>
                        <a:pt x="305" y="441"/>
                      </a:lnTo>
                      <a:lnTo>
                        <a:pt x="322" y="448"/>
                      </a:lnTo>
                      <a:lnTo>
                        <a:pt x="329" y="446"/>
                      </a:lnTo>
                      <a:lnTo>
                        <a:pt x="336" y="453"/>
                      </a:lnTo>
                      <a:lnTo>
                        <a:pt x="341" y="453"/>
                      </a:lnTo>
                      <a:lnTo>
                        <a:pt x="341" y="438"/>
                      </a:lnTo>
                      <a:lnTo>
                        <a:pt x="320" y="417"/>
                      </a:lnTo>
                      <a:lnTo>
                        <a:pt x="305" y="401"/>
                      </a:lnTo>
                      <a:lnTo>
                        <a:pt x="301" y="396"/>
                      </a:lnTo>
                      <a:lnTo>
                        <a:pt x="305" y="393"/>
                      </a:lnTo>
                      <a:lnTo>
                        <a:pt x="313" y="403"/>
                      </a:lnTo>
                      <a:lnTo>
                        <a:pt x="320" y="401"/>
                      </a:lnTo>
                      <a:lnTo>
                        <a:pt x="331" y="417"/>
                      </a:lnTo>
                      <a:lnTo>
                        <a:pt x="348" y="419"/>
                      </a:lnTo>
                      <a:lnTo>
                        <a:pt x="358" y="431"/>
                      </a:lnTo>
                      <a:lnTo>
                        <a:pt x="360" y="431"/>
                      </a:lnTo>
                      <a:lnTo>
                        <a:pt x="355" y="422"/>
                      </a:lnTo>
                      <a:lnTo>
                        <a:pt x="362" y="422"/>
                      </a:lnTo>
                      <a:lnTo>
                        <a:pt x="362" y="417"/>
                      </a:lnTo>
                      <a:lnTo>
                        <a:pt x="355" y="410"/>
                      </a:lnTo>
                      <a:lnTo>
                        <a:pt x="355" y="403"/>
                      </a:lnTo>
                      <a:lnTo>
                        <a:pt x="362" y="408"/>
                      </a:lnTo>
                      <a:lnTo>
                        <a:pt x="365" y="396"/>
                      </a:lnTo>
                      <a:lnTo>
                        <a:pt x="362" y="386"/>
                      </a:lnTo>
                      <a:lnTo>
                        <a:pt x="353" y="382"/>
                      </a:lnTo>
                      <a:lnTo>
                        <a:pt x="355" y="367"/>
                      </a:lnTo>
                      <a:lnTo>
                        <a:pt x="350" y="363"/>
                      </a:lnTo>
                      <a:lnTo>
                        <a:pt x="348" y="367"/>
                      </a:lnTo>
                      <a:lnTo>
                        <a:pt x="346" y="358"/>
                      </a:lnTo>
                      <a:lnTo>
                        <a:pt x="336" y="360"/>
                      </a:lnTo>
                      <a:lnTo>
                        <a:pt x="341" y="356"/>
                      </a:lnTo>
                      <a:lnTo>
                        <a:pt x="334" y="356"/>
                      </a:lnTo>
                      <a:lnTo>
                        <a:pt x="331" y="360"/>
                      </a:lnTo>
                      <a:lnTo>
                        <a:pt x="327" y="348"/>
                      </a:lnTo>
                      <a:lnTo>
                        <a:pt x="324" y="346"/>
                      </a:lnTo>
                      <a:lnTo>
                        <a:pt x="324" y="332"/>
                      </a:lnTo>
                      <a:lnTo>
                        <a:pt x="313" y="332"/>
                      </a:lnTo>
                      <a:lnTo>
                        <a:pt x="315" y="325"/>
                      </a:lnTo>
                      <a:lnTo>
                        <a:pt x="327" y="322"/>
                      </a:lnTo>
                      <a:lnTo>
                        <a:pt x="313" y="306"/>
                      </a:lnTo>
                      <a:lnTo>
                        <a:pt x="317" y="303"/>
                      </a:lnTo>
                      <a:lnTo>
                        <a:pt x="324" y="311"/>
                      </a:lnTo>
                      <a:lnTo>
                        <a:pt x="320" y="301"/>
                      </a:lnTo>
                      <a:lnTo>
                        <a:pt x="329" y="301"/>
                      </a:lnTo>
                      <a:lnTo>
                        <a:pt x="327" y="308"/>
                      </a:lnTo>
                      <a:lnTo>
                        <a:pt x="341" y="318"/>
                      </a:lnTo>
                      <a:lnTo>
                        <a:pt x="343" y="322"/>
                      </a:lnTo>
                      <a:lnTo>
                        <a:pt x="350" y="320"/>
                      </a:lnTo>
                      <a:lnTo>
                        <a:pt x="350" y="332"/>
                      </a:lnTo>
                      <a:lnTo>
                        <a:pt x="358" y="341"/>
                      </a:lnTo>
                      <a:lnTo>
                        <a:pt x="360" y="337"/>
                      </a:lnTo>
                      <a:lnTo>
                        <a:pt x="360" y="344"/>
                      </a:lnTo>
                      <a:lnTo>
                        <a:pt x="362" y="348"/>
                      </a:lnTo>
                      <a:lnTo>
                        <a:pt x="367" y="346"/>
                      </a:lnTo>
                      <a:lnTo>
                        <a:pt x="376" y="358"/>
                      </a:lnTo>
                      <a:lnTo>
                        <a:pt x="381" y="344"/>
                      </a:lnTo>
                      <a:lnTo>
                        <a:pt x="379" y="330"/>
                      </a:lnTo>
                      <a:lnTo>
                        <a:pt x="388" y="334"/>
                      </a:lnTo>
                      <a:lnTo>
                        <a:pt x="393" y="322"/>
                      </a:lnTo>
                      <a:lnTo>
                        <a:pt x="398" y="320"/>
                      </a:lnTo>
                      <a:lnTo>
                        <a:pt x="391" y="318"/>
                      </a:lnTo>
                      <a:lnTo>
                        <a:pt x="393" y="311"/>
                      </a:lnTo>
                      <a:lnTo>
                        <a:pt x="391" y="311"/>
                      </a:lnTo>
                      <a:lnTo>
                        <a:pt x="402" y="311"/>
                      </a:lnTo>
                      <a:lnTo>
                        <a:pt x="405" y="311"/>
                      </a:lnTo>
                      <a:lnTo>
                        <a:pt x="402" y="306"/>
                      </a:lnTo>
                      <a:lnTo>
                        <a:pt x="407" y="299"/>
                      </a:lnTo>
                      <a:lnTo>
                        <a:pt x="395" y="287"/>
                      </a:lnTo>
                      <a:lnTo>
                        <a:pt x="379" y="289"/>
                      </a:lnTo>
                      <a:lnTo>
                        <a:pt x="384" y="275"/>
                      </a:lnTo>
                      <a:lnTo>
                        <a:pt x="367" y="277"/>
                      </a:lnTo>
                      <a:lnTo>
                        <a:pt x="372" y="270"/>
                      </a:lnTo>
                      <a:lnTo>
                        <a:pt x="362" y="256"/>
                      </a:lnTo>
                      <a:lnTo>
                        <a:pt x="355" y="254"/>
                      </a:lnTo>
                      <a:lnTo>
                        <a:pt x="355" y="247"/>
                      </a:lnTo>
                      <a:lnTo>
                        <a:pt x="341" y="251"/>
                      </a:lnTo>
                      <a:lnTo>
                        <a:pt x="339" y="249"/>
                      </a:lnTo>
                      <a:lnTo>
                        <a:pt x="341" y="244"/>
                      </a:lnTo>
                      <a:lnTo>
                        <a:pt x="339" y="240"/>
                      </a:lnTo>
                      <a:lnTo>
                        <a:pt x="329" y="240"/>
                      </a:lnTo>
                      <a:lnTo>
                        <a:pt x="331" y="235"/>
                      </a:lnTo>
                      <a:lnTo>
                        <a:pt x="308" y="225"/>
                      </a:lnTo>
                      <a:lnTo>
                        <a:pt x="317" y="223"/>
                      </a:lnTo>
                      <a:lnTo>
                        <a:pt x="313" y="213"/>
                      </a:lnTo>
                      <a:lnTo>
                        <a:pt x="317" y="209"/>
                      </a:lnTo>
                      <a:lnTo>
                        <a:pt x="305" y="202"/>
                      </a:lnTo>
                      <a:lnTo>
                        <a:pt x="334" y="199"/>
                      </a:lnTo>
                      <a:lnTo>
                        <a:pt x="301" y="187"/>
                      </a:lnTo>
                      <a:lnTo>
                        <a:pt x="324" y="180"/>
                      </a:lnTo>
                      <a:lnTo>
                        <a:pt x="327" y="176"/>
                      </a:lnTo>
                      <a:lnTo>
                        <a:pt x="324" y="173"/>
                      </a:lnTo>
                      <a:lnTo>
                        <a:pt x="313" y="159"/>
                      </a:lnTo>
                      <a:lnTo>
                        <a:pt x="310" y="166"/>
                      </a:lnTo>
                      <a:lnTo>
                        <a:pt x="298" y="171"/>
                      </a:lnTo>
                      <a:lnTo>
                        <a:pt x="305" y="161"/>
                      </a:lnTo>
                      <a:lnTo>
                        <a:pt x="289" y="164"/>
                      </a:lnTo>
                      <a:lnTo>
                        <a:pt x="305" y="154"/>
                      </a:lnTo>
                      <a:lnTo>
                        <a:pt x="305" y="145"/>
                      </a:lnTo>
                      <a:lnTo>
                        <a:pt x="291" y="138"/>
                      </a:lnTo>
                      <a:lnTo>
                        <a:pt x="279" y="150"/>
                      </a:lnTo>
                      <a:lnTo>
                        <a:pt x="287" y="135"/>
                      </a:lnTo>
                      <a:lnTo>
                        <a:pt x="272" y="142"/>
                      </a:lnTo>
                      <a:lnTo>
                        <a:pt x="277" y="131"/>
                      </a:lnTo>
                      <a:lnTo>
                        <a:pt x="277" y="126"/>
                      </a:lnTo>
                      <a:lnTo>
                        <a:pt x="256" y="126"/>
                      </a:lnTo>
                      <a:lnTo>
                        <a:pt x="268" y="121"/>
                      </a:lnTo>
                      <a:lnTo>
                        <a:pt x="270" y="119"/>
                      </a:lnTo>
                      <a:lnTo>
                        <a:pt x="265" y="107"/>
                      </a:lnTo>
                      <a:lnTo>
                        <a:pt x="249" y="97"/>
                      </a:lnTo>
                      <a:lnTo>
                        <a:pt x="244" y="105"/>
                      </a:lnTo>
                      <a:lnTo>
                        <a:pt x="237" y="105"/>
                      </a:lnTo>
                      <a:lnTo>
                        <a:pt x="239" y="114"/>
                      </a:lnTo>
                      <a:lnTo>
                        <a:pt x="235" y="109"/>
                      </a:lnTo>
                      <a:lnTo>
                        <a:pt x="235" y="105"/>
                      </a:lnTo>
                      <a:lnTo>
                        <a:pt x="227" y="107"/>
                      </a:lnTo>
                      <a:lnTo>
                        <a:pt x="235" y="93"/>
                      </a:lnTo>
                      <a:lnTo>
                        <a:pt x="213" y="97"/>
                      </a:lnTo>
                      <a:lnTo>
                        <a:pt x="223" y="90"/>
                      </a:lnTo>
                      <a:lnTo>
                        <a:pt x="223" y="81"/>
                      </a:lnTo>
                      <a:lnTo>
                        <a:pt x="211" y="79"/>
                      </a:lnTo>
                      <a:lnTo>
                        <a:pt x="213" y="69"/>
                      </a:lnTo>
                      <a:lnTo>
                        <a:pt x="204" y="57"/>
                      </a:lnTo>
                      <a:lnTo>
                        <a:pt x="178" y="50"/>
                      </a:lnTo>
                      <a:lnTo>
                        <a:pt x="164" y="57"/>
                      </a:lnTo>
                      <a:lnTo>
                        <a:pt x="166" y="67"/>
                      </a:lnTo>
                      <a:lnTo>
                        <a:pt x="156" y="71"/>
                      </a:lnTo>
                      <a:lnTo>
                        <a:pt x="147" y="69"/>
                      </a:lnTo>
                      <a:lnTo>
                        <a:pt x="145" y="60"/>
                      </a:lnTo>
                      <a:lnTo>
                        <a:pt x="142" y="74"/>
                      </a:lnTo>
                      <a:lnTo>
                        <a:pt x="130" y="88"/>
                      </a:lnTo>
                      <a:lnTo>
                        <a:pt x="128" y="81"/>
                      </a:lnTo>
                      <a:lnTo>
                        <a:pt x="135" y="79"/>
                      </a:lnTo>
                      <a:lnTo>
                        <a:pt x="130" y="76"/>
                      </a:lnTo>
                      <a:lnTo>
                        <a:pt x="138" y="50"/>
                      </a:lnTo>
                      <a:lnTo>
                        <a:pt x="133" y="41"/>
                      </a:lnTo>
                      <a:lnTo>
                        <a:pt x="135" y="34"/>
                      </a:lnTo>
                      <a:lnTo>
                        <a:pt x="123" y="24"/>
                      </a:lnTo>
                      <a:lnTo>
                        <a:pt x="126" y="22"/>
                      </a:lnTo>
                      <a:lnTo>
                        <a:pt x="121" y="0"/>
                      </a:lnTo>
                      <a:lnTo>
                        <a:pt x="93" y="8"/>
                      </a:lnTo>
                      <a:lnTo>
                        <a:pt x="88" y="15"/>
                      </a:lnTo>
                      <a:lnTo>
                        <a:pt x="93" y="17"/>
                      </a:lnTo>
                      <a:lnTo>
                        <a:pt x="93" y="22"/>
                      </a:lnTo>
                      <a:lnTo>
                        <a:pt x="81" y="17"/>
                      </a:lnTo>
                      <a:lnTo>
                        <a:pt x="81" y="26"/>
                      </a:lnTo>
                      <a:lnTo>
                        <a:pt x="71" y="22"/>
                      </a:lnTo>
                      <a:lnTo>
                        <a:pt x="71" y="24"/>
                      </a:lnTo>
                      <a:lnTo>
                        <a:pt x="74" y="29"/>
                      </a:lnTo>
                      <a:lnTo>
                        <a:pt x="88" y="36"/>
                      </a:lnTo>
                      <a:lnTo>
                        <a:pt x="64" y="34"/>
                      </a:lnTo>
                      <a:lnTo>
                        <a:pt x="86" y="48"/>
                      </a:lnTo>
                      <a:lnTo>
                        <a:pt x="62" y="43"/>
                      </a:lnTo>
                      <a:lnTo>
                        <a:pt x="64" y="64"/>
                      </a:lnTo>
                      <a:lnTo>
                        <a:pt x="74" y="67"/>
                      </a:lnTo>
                      <a:lnTo>
                        <a:pt x="59" y="83"/>
                      </a:lnTo>
                      <a:lnTo>
                        <a:pt x="67" y="97"/>
                      </a:lnTo>
                      <a:lnTo>
                        <a:pt x="76" y="100"/>
                      </a:lnTo>
                      <a:lnTo>
                        <a:pt x="74" y="126"/>
                      </a:lnTo>
                      <a:lnTo>
                        <a:pt x="74" y="131"/>
                      </a:lnTo>
                      <a:lnTo>
                        <a:pt x="71" y="121"/>
                      </a:lnTo>
                      <a:lnTo>
                        <a:pt x="50" y="126"/>
                      </a:lnTo>
                      <a:lnTo>
                        <a:pt x="74" y="114"/>
                      </a:lnTo>
                      <a:lnTo>
                        <a:pt x="55" y="88"/>
                      </a:lnTo>
                      <a:lnTo>
                        <a:pt x="52" y="81"/>
                      </a:lnTo>
                      <a:lnTo>
                        <a:pt x="55" y="67"/>
                      </a:lnTo>
                      <a:lnTo>
                        <a:pt x="50" y="55"/>
                      </a:lnTo>
                      <a:lnTo>
                        <a:pt x="55" y="29"/>
                      </a:lnTo>
                      <a:lnTo>
                        <a:pt x="7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5" name="Freeform 785"/>
                <p:cNvSpPr>
                  <a:spLocks/>
                </p:cNvSpPr>
                <p:nvPr/>
              </p:nvSpPr>
              <p:spPr bwMode="black">
                <a:xfrm>
                  <a:off x="2158727" y="1560813"/>
                  <a:ext cx="631725" cy="732990"/>
                </a:xfrm>
                <a:custGeom>
                  <a:avLst/>
                  <a:gdLst>
                    <a:gd name="T0" fmla="*/ 12 w 407"/>
                    <a:gd name="T1" fmla="*/ 48 h 453"/>
                    <a:gd name="T2" fmla="*/ 0 w 407"/>
                    <a:gd name="T3" fmla="*/ 83 h 453"/>
                    <a:gd name="T4" fmla="*/ 12 w 407"/>
                    <a:gd name="T5" fmla="*/ 128 h 453"/>
                    <a:gd name="T6" fmla="*/ 52 w 407"/>
                    <a:gd name="T7" fmla="*/ 159 h 453"/>
                    <a:gd name="T8" fmla="*/ 128 w 407"/>
                    <a:gd name="T9" fmla="*/ 180 h 453"/>
                    <a:gd name="T10" fmla="*/ 147 w 407"/>
                    <a:gd name="T11" fmla="*/ 176 h 453"/>
                    <a:gd name="T12" fmla="*/ 161 w 407"/>
                    <a:gd name="T13" fmla="*/ 154 h 453"/>
                    <a:gd name="T14" fmla="*/ 187 w 407"/>
                    <a:gd name="T15" fmla="*/ 183 h 453"/>
                    <a:gd name="T16" fmla="*/ 192 w 407"/>
                    <a:gd name="T17" fmla="*/ 209 h 453"/>
                    <a:gd name="T18" fmla="*/ 225 w 407"/>
                    <a:gd name="T19" fmla="*/ 228 h 453"/>
                    <a:gd name="T20" fmla="*/ 251 w 407"/>
                    <a:gd name="T21" fmla="*/ 275 h 453"/>
                    <a:gd name="T22" fmla="*/ 235 w 407"/>
                    <a:gd name="T23" fmla="*/ 339 h 453"/>
                    <a:gd name="T24" fmla="*/ 180 w 407"/>
                    <a:gd name="T25" fmla="*/ 341 h 453"/>
                    <a:gd name="T26" fmla="*/ 190 w 407"/>
                    <a:gd name="T27" fmla="*/ 379 h 453"/>
                    <a:gd name="T28" fmla="*/ 220 w 407"/>
                    <a:gd name="T29" fmla="*/ 370 h 453"/>
                    <a:gd name="T30" fmla="*/ 244 w 407"/>
                    <a:gd name="T31" fmla="*/ 386 h 453"/>
                    <a:gd name="T32" fmla="*/ 282 w 407"/>
                    <a:gd name="T33" fmla="*/ 424 h 453"/>
                    <a:gd name="T34" fmla="*/ 303 w 407"/>
                    <a:gd name="T35" fmla="*/ 434 h 453"/>
                    <a:gd name="T36" fmla="*/ 341 w 407"/>
                    <a:gd name="T37" fmla="*/ 453 h 453"/>
                    <a:gd name="T38" fmla="*/ 305 w 407"/>
                    <a:gd name="T39" fmla="*/ 393 h 453"/>
                    <a:gd name="T40" fmla="*/ 358 w 407"/>
                    <a:gd name="T41" fmla="*/ 431 h 453"/>
                    <a:gd name="T42" fmla="*/ 355 w 407"/>
                    <a:gd name="T43" fmla="*/ 410 h 453"/>
                    <a:gd name="T44" fmla="*/ 353 w 407"/>
                    <a:gd name="T45" fmla="*/ 382 h 453"/>
                    <a:gd name="T46" fmla="*/ 336 w 407"/>
                    <a:gd name="T47" fmla="*/ 360 h 453"/>
                    <a:gd name="T48" fmla="*/ 324 w 407"/>
                    <a:gd name="T49" fmla="*/ 346 h 453"/>
                    <a:gd name="T50" fmla="*/ 313 w 407"/>
                    <a:gd name="T51" fmla="*/ 306 h 453"/>
                    <a:gd name="T52" fmla="*/ 327 w 407"/>
                    <a:gd name="T53" fmla="*/ 308 h 453"/>
                    <a:gd name="T54" fmla="*/ 358 w 407"/>
                    <a:gd name="T55" fmla="*/ 341 h 453"/>
                    <a:gd name="T56" fmla="*/ 376 w 407"/>
                    <a:gd name="T57" fmla="*/ 358 h 453"/>
                    <a:gd name="T58" fmla="*/ 398 w 407"/>
                    <a:gd name="T59" fmla="*/ 320 h 453"/>
                    <a:gd name="T60" fmla="*/ 405 w 407"/>
                    <a:gd name="T61" fmla="*/ 311 h 453"/>
                    <a:gd name="T62" fmla="*/ 384 w 407"/>
                    <a:gd name="T63" fmla="*/ 275 h 453"/>
                    <a:gd name="T64" fmla="*/ 355 w 407"/>
                    <a:gd name="T65" fmla="*/ 247 h 453"/>
                    <a:gd name="T66" fmla="*/ 329 w 407"/>
                    <a:gd name="T67" fmla="*/ 240 h 453"/>
                    <a:gd name="T68" fmla="*/ 317 w 407"/>
                    <a:gd name="T69" fmla="*/ 209 h 453"/>
                    <a:gd name="T70" fmla="*/ 327 w 407"/>
                    <a:gd name="T71" fmla="*/ 176 h 453"/>
                    <a:gd name="T72" fmla="*/ 305 w 407"/>
                    <a:gd name="T73" fmla="*/ 161 h 453"/>
                    <a:gd name="T74" fmla="*/ 279 w 407"/>
                    <a:gd name="T75" fmla="*/ 150 h 453"/>
                    <a:gd name="T76" fmla="*/ 256 w 407"/>
                    <a:gd name="T77" fmla="*/ 126 h 453"/>
                    <a:gd name="T78" fmla="*/ 244 w 407"/>
                    <a:gd name="T79" fmla="*/ 105 h 453"/>
                    <a:gd name="T80" fmla="*/ 227 w 407"/>
                    <a:gd name="T81" fmla="*/ 107 h 453"/>
                    <a:gd name="T82" fmla="*/ 211 w 407"/>
                    <a:gd name="T83" fmla="*/ 79 h 453"/>
                    <a:gd name="T84" fmla="*/ 166 w 407"/>
                    <a:gd name="T85" fmla="*/ 67 h 453"/>
                    <a:gd name="T86" fmla="*/ 130 w 407"/>
                    <a:gd name="T87" fmla="*/ 88 h 453"/>
                    <a:gd name="T88" fmla="*/ 133 w 407"/>
                    <a:gd name="T89" fmla="*/ 41 h 453"/>
                    <a:gd name="T90" fmla="*/ 93 w 407"/>
                    <a:gd name="T91" fmla="*/ 8 h 453"/>
                    <a:gd name="T92" fmla="*/ 81 w 407"/>
                    <a:gd name="T93" fmla="*/ 26 h 453"/>
                    <a:gd name="T94" fmla="*/ 64 w 407"/>
                    <a:gd name="T95" fmla="*/ 34 h 453"/>
                    <a:gd name="T96" fmla="*/ 59 w 407"/>
                    <a:gd name="T97" fmla="*/ 83 h 453"/>
                    <a:gd name="T98" fmla="*/ 71 w 407"/>
                    <a:gd name="T99" fmla="*/ 121 h 453"/>
                    <a:gd name="T100" fmla="*/ 55 w 407"/>
                    <a:gd name="T101" fmla="*/ 67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07" h="453">
                      <a:moveTo>
                        <a:pt x="74" y="0"/>
                      </a:moveTo>
                      <a:lnTo>
                        <a:pt x="38" y="0"/>
                      </a:lnTo>
                      <a:lnTo>
                        <a:pt x="15" y="31"/>
                      </a:lnTo>
                      <a:lnTo>
                        <a:pt x="10" y="48"/>
                      </a:lnTo>
                      <a:lnTo>
                        <a:pt x="12" y="48"/>
                      </a:lnTo>
                      <a:lnTo>
                        <a:pt x="10" y="48"/>
                      </a:lnTo>
                      <a:lnTo>
                        <a:pt x="3" y="67"/>
                      </a:lnTo>
                      <a:lnTo>
                        <a:pt x="5" y="76"/>
                      </a:lnTo>
                      <a:lnTo>
                        <a:pt x="7" y="76"/>
                      </a:lnTo>
                      <a:lnTo>
                        <a:pt x="0" y="83"/>
                      </a:lnTo>
                      <a:lnTo>
                        <a:pt x="5" y="93"/>
                      </a:lnTo>
                      <a:lnTo>
                        <a:pt x="3" y="109"/>
                      </a:lnTo>
                      <a:lnTo>
                        <a:pt x="43" y="128"/>
                      </a:lnTo>
                      <a:lnTo>
                        <a:pt x="10" y="126"/>
                      </a:lnTo>
                      <a:lnTo>
                        <a:pt x="12" y="128"/>
                      </a:lnTo>
                      <a:lnTo>
                        <a:pt x="10" y="133"/>
                      </a:lnTo>
                      <a:lnTo>
                        <a:pt x="29" y="157"/>
                      </a:lnTo>
                      <a:lnTo>
                        <a:pt x="43" y="159"/>
                      </a:lnTo>
                      <a:lnTo>
                        <a:pt x="50" y="152"/>
                      </a:lnTo>
                      <a:lnTo>
                        <a:pt x="52" y="159"/>
                      </a:lnTo>
                      <a:lnTo>
                        <a:pt x="59" y="169"/>
                      </a:lnTo>
                      <a:lnTo>
                        <a:pt x="100" y="169"/>
                      </a:lnTo>
                      <a:lnTo>
                        <a:pt x="116" y="178"/>
                      </a:lnTo>
                      <a:lnTo>
                        <a:pt x="121" y="171"/>
                      </a:lnTo>
                      <a:lnTo>
                        <a:pt x="128" y="180"/>
                      </a:lnTo>
                      <a:lnTo>
                        <a:pt x="130" y="180"/>
                      </a:lnTo>
                      <a:lnTo>
                        <a:pt x="128" y="176"/>
                      </a:lnTo>
                      <a:lnTo>
                        <a:pt x="121" y="164"/>
                      </a:lnTo>
                      <a:lnTo>
                        <a:pt x="145" y="171"/>
                      </a:lnTo>
                      <a:lnTo>
                        <a:pt x="147" y="176"/>
                      </a:lnTo>
                      <a:lnTo>
                        <a:pt x="159" y="173"/>
                      </a:lnTo>
                      <a:lnTo>
                        <a:pt x="161" y="171"/>
                      </a:lnTo>
                      <a:lnTo>
                        <a:pt x="156" y="157"/>
                      </a:lnTo>
                      <a:lnTo>
                        <a:pt x="149" y="154"/>
                      </a:lnTo>
                      <a:lnTo>
                        <a:pt x="161" y="154"/>
                      </a:lnTo>
                      <a:lnTo>
                        <a:pt x="168" y="161"/>
                      </a:lnTo>
                      <a:lnTo>
                        <a:pt x="178" y="161"/>
                      </a:lnTo>
                      <a:lnTo>
                        <a:pt x="178" y="176"/>
                      </a:lnTo>
                      <a:lnTo>
                        <a:pt x="187" y="176"/>
                      </a:lnTo>
                      <a:lnTo>
                        <a:pt x="187" y="183"/>
                      </a:lnTo>
                      <a:lnTo>
                        <a:pt x="185" y="185"/>
                      </a:lnTo>
                      <a:lnTo>
                        <a:pt x="204" y="199"/>
                      </a:lnTo>
                      <a:lnTo>
                        <a:pt x="204" y="206"/>
                      </a:lnTo>
                      <a:lnTo>
                        <a:pt x="199" y="209"/>
                      </a:lnTo>
                      <a:lnTo>
                        <a:pt x="192" y="209"/>
                      </a:lnTo>
                      <a:lnTo>
                        <a:pt x="192" y="223"/>
                      </a:lnTo>
                      <a:lnTo>
                        <a:pt x="206" y="213"/>
                      </a:lnTo>
                      <a:lnTo>
                        <a:pt x="216" y="211"/>
                      </a:lnTo>
                      <a:lnTo>
                        <a:pt x="216" y="216"/>
                      </a:lnTo>
                      <a:lnTo>
                        <a:pt x="225" y="228"/>
                      </a:lnTo>
                      <a:lnTo>
                        <a:pt x="225" y="221"/>
                      </a:lnTo>
                      <a:lnTo>
                        <a:pt x="230" y="223"/>
                      </a:lnTo>
                      <a:lnTo>
                        <a:pt x="230" y="235"/>
                      </a:lnTo>
                      <a:lnTo>
                        <a:pt x="242" y="242"/>
                      </a:lnTo>
                      <a:lnTo>
                        <a:pt x="251" y="275"/>
                      </a:lnTo>
                      <a:lnTo>
                        <a:pt x="244" y="287"/>
                      </a:lnTo>
                      <a:lnTo>
                        <a:pt x="242" y="294"/>
                      </a:lnTo>
                      <a:lnTo>
                        <a:pt x="223" y="315"/>
                      </a:lnTo>
                      <a:lnTo>
                        <a:pt x="235" y="332"/>
                      </a:lnTo>
                      <a:lnTo>
                        <a:pt x="235" y="339"/>
                      </a:lnTo>
                      <a:lnTo>
                        <a:pt x="225" y="337"/>
                      </a:lnTo>
                      <a:lnTo>
                        <a:pt x="208" y="346"/>
                      </a:lnTo>
                      <a:lnTo>
                        <a:pt x="180" y="339"/>
                      </a:lnTo>
                      <a:lnTo>
                        <a:pt x="182" y="341"/>
                      </a:lnTo>
                      <a:lnTo>
                        <a:pt x="180" y="341"/>
                      </a:lnTo>
                      <a:lnTo>
                        <a:pt x="180" y="348"/>
                      </a:lnTo>
                      <a:lnTo>
                        <a:pt x="173" y="353"/>
                      </a:lnTo>
                      <a:lnTo>
                        <a:pt x="171" y="365"/>
                      </a:lnTo>
                      <a:lnTo>
                        <a:pt x="175" y="374"/>
                      </a:lnTo>
                      <a:lnTo>
                        <a:pt x="190" y="379"/>
                      </a:lnTo>
                      <a:lnTo>
                        <a:pt x="201" y="374"/>
                      </a:lnTo>
                      <a:lnTo>
                        <a:pt x="201" y="370"/>
                      </a:lnTo>
                      <a:lnTo>
                        <a:pt x="204" y="367"/>
                      </a:lnTo>
                      <a:lnTo>
                        <a:pt x="220" y="372"/>
                      </a:lnTo>
                      <a:lnTo>
                        <a:pt x="220" y="370"/>
                      </a:lnTo>
                      <a:lnTo>
                        <a:pt x="216" y="360"/>
                      </a:lnTo>
                      <a:lnTo>
                        <a:pt x="220" y="358"/>
                      </a:lnTo>
                      <a:lnTo>
                        <a:pt x="220" y="365"/>
                      </a:lnTo>
                      <a:lnTo>
                        <a:pt x="235" y="367"/>
                      </a:lnTo>
                      <a:lnTo>
                        <a:pt x="244" y="386"/>
                      </a:lnTo>
                      <a:lnTo>
                        <a:pt x="268" y="401"/>
                      </a:lnTo>
                      <a:lnTo>
                        <a:pt x="258" y="405"/>
                      </a:lnTo>
                      <a:lnTo>
                        <a:pt x="256" y="401"/>
                      </a:lnTo>
                      <a:lnTo>
                        <a:pt x="268" y="417"/>
                      </a:lnTo>
                      <a:lnTo>
                        <a:pt x="282" y="424"/>
                      </a:lnTo>
                      <a:lnTo>
                        <a:pt x="287" y="422"/>
                      </a:lnTo>
                      <a:lnTo>
                        <a:pt x="289" y="427"/>
                      </a:lnTo>
                      <a:lnTo>
                        <a:pt x="294" y="424"/>
                      </a:lnTo>
                      <a:lnTo>
                        <a:pt x="298" y="436"/>
                      </a:lnTo>
                      <a:lnTo>
                        <a:pt x="303" y="434"/>
                      </a:lnTo>
                      <a:lnTo>
                        <a:pt x="305" y="441"/>
                      </a:lnTo>
                      <a:lnTo>
                        <a:pt x="322" y="448"/>
                      </a:lnTo>
                      <a:lnTo>
                        <a:pt x="329" y="446"/>
                      </a:lnTo>
                      <a:lnTo>
                        <a:pt x="336" y="453"/>
                      </a:lnTo>
                      <a:lnTo>
                        <a:pt x="341" y="453"/>
                      </a:lnTo>
                      <a:lnTo>
                        <a:pt x="341" y="438"/>
                      </a:lnTo>
                      <a:lnTo>
                        <a:pt x="320" y="417"/>
                      </a:lnTo>
                      <a:lnTo>
                        <a:pt x="305" y="401"/>
                      </a:lnTo>
                      <a:lnTo>
                        <a:pt x="301" y="396"/>
                      </a:lnTo>
                      <a:lnTo>
                        <a:pt x="305" y="393"/>
                      </a:lnTo>
                      <a:lnTo>
                        <a:pt x="313" y="403"/>
                      </a:lnTo>
                      <a:lnTo>
                        <a:pt x="320" y="401"/>
                      </a:lnTo>
                      <a:lnTo>
                        <a:pt x="331" y="417"/>
                      </a:lnTo>
                      <a:lnTo>
                        <a:pt x="348" y="419"/>
                      </a:lnTo>
                      <a:lnTo>
                        <a:pt x="358" y="431"/>
                      </a:lnTo>
                      <a:lnTo>
                        <a:pt x="360" y="431"/>
                      </a:lnTo>
                      <a:lnTo>
                        <a:pt x="355" y="422"/>
                      </a:lnTo>
                      <a:lnTo>
                        <a:pt x="362" y="422"/>
                      </a:lnTo>
                      <a:lnTo>
                        <a:pt x="362" y="417"/>
                      </a:lnTo>
                      <a:lnTo>
                        <a:pt x="355" y="410"/>
                      </a:lnTo>
                      <a:lnTo>
                        <a:pt x="355" y="403"/>
                      </a:lnTo>
                      <a:lnTo>
                        <a:pt x="362" y="408"/>
                      </a:lnTo>
                      <a:lnTo>
                        <a:pt x="365" y="396"/>
                      </a:lnTo>
                      <a:lnTo>
                        <a:pt x="362" y="386"/>
                      </a:lnTo>
                      <a:lnTo>
                        <a:pt x="353" y="382"/>
                      </a:lnTo>
                      <a:lnTo>
                        <a:pt x="355" y="367"/>
                      </a:lnTo>
                      <a:lnTo>
                        <a:pt x="350" y="363"/>
                      </a:lnTo>
                      <a:lnTo>
                        <a:pt x="348" y="367"/>
                      </a:lnTo>
                      <a:lnTo>
                        <a:pt x="346" y="358"/>
                      </a:lnTo>
                      <a:lnTo>
                        <a:pt x="336" y="360"/>
                      </a:lnTo>
                      <a:lnTo>
                        <a:pt x="341" y="356"/>
                      </a:lnTo>
                      <a:lnTo>
                        <a:pt x="334" y="356"/>
                      </a:lnTo>
                      <a:lnTo>
                        <a:pt x="331" y="360"/>
                      </a:lnTo>
                      <a:lnTo>
                        <a:pt x="327" y="348"/>
                      </a:lnTo>
                      <a:lnTo>
                        <a:pt x="324" y="346"/>
                      </a:lnTo>
                      <a:lnTo>
                        <a:pt x="324" y="332"/>
                      </a:lnTo>
                      <a:lnTo>
                        <a:pt x="313" y="332"/>
                      </a:lnTo>
                      <a:lnTo>
                        <a:pt x="315" y="325"/>
                      </a:lnTo>
                      <a:lnTo>
                        <a:pt x="327" y="322"/>
                      </a:lnTo>
                      <a:lnTo>
                        <a:pt x="313" y="306"/>
                      </a:lnTo>
                      <a:lnTo>
                        <a:pt x="317" y="303"/>
                      </a:lnTo>
                      <a:lnTo>
                        <a:pt x="324" y="311"/>
                      </a:lnTo>
                      <a:lnTo>
                        <a:pt x="320" y="301"/>
                      </a:lnTo>
                      <a:lnTo>
                        <a:pt x="329" y="301"/>
                      </a:lnTo>
                      <a:lnTo>
                        <a:pt x="327" y="308"/>
                      </a:lnTo>
                      <a:lnTo>
                        <a:pt x="341" y="318"/>
                      </a:lnTo>
                      <a:lnTo>
                        <a:pt x="343" y="322"/>
                      </a:lnTo>
                      <a:lnTo>
                        <a:pt x="350" y="320"/>
                      </a:lnTo>
                      <a:lnTo>
                        <a:pt x="350" y="332"/>
                      </a:lnTo>
                      <a:lnTo>
                        <a:pt x="358" y="341"/>
                      </a:lnTo>
                      <a:lnTo>
                        <a:pt x="360" y="337"/>
                      </a:lnTo>
                      <a:lnTo>
                        <a:pt x="360" y="344"/>
                      </a:lnTo>
                      <a:lnTo>
                        <a:pt x="362" y="348"/>
                      </a:lnTo>
                      <a:lnTo>
                        <a:pt x="367" y="346"/>
                      </a:lnTo>
                      <a:lnTo>
                        <a:pt x="376" y="358"/>
                      </a:lnTo>
                      <a:lnTo>
                        <a:pt x="381" y="344"/>
                      </a:lnTo>
                      <a:lnTo>
                        <a:pt x="379" y="330"/>
                      </a:lnTo>
                      <a:lnTo>
                        <a:pt x="388" y="334"/>
                      </a:lnTo>
                      <a:lnTo>
                        <a:pt x="393" y="322"/>
                      </a:lnTo>
                      <a:lnTo>
                        <a:pt x="398" y="320"/>
                      </a:lnTo>
                      <a:lnTo>
                        <a:pt x="391" y="318"/>
                      </a:lnTo>
                      <a:lnTo>
                        <a:pt x="393" y="311"/>
                      </a:lnTo>
                      <a:lnTo>
                        <a:pt x="391" y="311"/>
                      </a:lnTo>
                      <a:lnTo>
                        <a:pt x="402" y="311"/>
                      </a:lnTo>
                      <a:lnTo>
                        <a:pt x="405" y="311"/>
                      </a:lnTo>
                      <a:lnTo>
                        <a:pt x="402" y="306"/>
                      </a:lnTo>
                      <a:lnTo>
                        <a:pt x="407" y="299"/>
                      </a:lnTo>
                      <a:lnTo>
                        <a:pt x="395" y="287"/>
                      </a:lnTo>
                      <a:lnTo>
                        <a:pt x="379" y="289"/>
                      </a:lnTo>
                      <a:lnTo>
                        <a:pt x="384" y="275"/>
                      </a:lnTo>
                      <a:lnTo>
                        <a:pt x="367" y="277"/>
                      </a:lnTo>
                      <a:lnTo>
                        <a:pt x="372" y="270"/>
                      </a:lnTo>
                      <a:lnTo>
                        <a:pt x="362" y="256"/>
                      </a:lnTo>
                      <a:lnTo>
                        <a:pt x="355" y="254"/>
                      </a:lnTo>
                      <a:lnTo>
                        <a:pt x="355" y="247"/>
                      </a:lnTo>
                      <a:lnTo>
                        <a:pt x="341" y="251"/>
                      </a:lnTo>
                      <a:lnTo>
                        <a:pt x="339" y="249"/>
                      </a:lnTo>
                      <a:lnTo>
                        <a:pt x="341" y="244"/>
                      </a:lnTo>
                      <a:lnTo>
                        <a:pt x="339" y="240"/>
                      </a:lnTo>
                      <a:lnTo>
                        <a:pt x="329" y="240"/>
                      </a:lnTo>
                      <a:lnTo>
                        <a:pt x="331" y="235"/>
                      </a:lnTo>
                      <a:lnTo>
                        <a:pt x="308" y="225"/>
                      </a:lnTo>
                      <a:lnTo>
                        <a:pt x="317" y="223"/>
                      </a:lnTo>
                      <a:lnTo>
                        <a:pt x="313" y="213"/>
                      </a:lnTo>
                      <a:lnTo>
                        <a:pt x="317" y="209"/>
                      </a:lnTo>
                      <a:lnTo>
                        <a:pt x="305" y="202"/>
                      </a:lnTo>
                      <a:lnTo>
                        <a:pt x="334" y="199"/>
                      </a:lnTo>
                      <a:lnTo>
                        <a:pt x="301" y="187"/>
                      </a:lnTo>
                      <a:lnTo>
                        <a:pt x="324" y="180"/>
                      </a:lnTo>
                      <a:lnTo>
                        <a:pt x="327" y="176"/>
                      </a:lnTo>
                      <a:lnTo>
                        <a:pt x="324" y="173"/>
                      </a:lnTo>
                      <a:lnTo>
                        <a:pt x="313" y="159"/>
                      </a:lnTo>
                      <a:lnTo>
                        <a:pt x="310" y="166"/>
                      </a:lnTo>
                      <a:lnTo>
                        <a:pt x="298" y="171"/>
                      </a:lnTo>
                      <a:lnTo>
                        <a:pt x="305" y="161"/>
                      </a:lnTo>
                      <a:lnTo>
                        <a:pt x="289" y="164"/>
                      </a:lnTo>
                      <a:lnTo>
                        <a:pt x="305" y="154"/>
                      </a:lnTo>
                      <a:lnTo>
                        <a:pt x="305" y="145"/>
                      </a:lnTo>
                      <a:lnTo>
                        <a:pt x="291" y="138"/>
                      </a:lnTo>
                      <a:lnTo>
                        <a:pt x="279" y="150"/>
                      </a:lnTo>
                      <a:lnTo>
                        <a:pt x="287" y="135"/>
                      </a:lnTo>
                      <a:lnTo>
                        <a:pt x="272" y="142"/>
                      </a:lnTo>
                      <a:lnTo>
                        <a:pt x="277" y="131"/>
                      </a:lnTo>
                      <a:lnTo>
                        <a:pt x="277" y="126"/>
                      </a:lnTo>
                      <a:lnTo>
                        <a:pt x="256" y="126"/>
                      </a:lnTo>
                      <a:lnTo>
                        <a:pt x="268" y="121"/>
                      </a:lnTo>
                      <a:lnTo>
                        <a:pt x="270" y="119"/>
                      </a:lnTo>
                      <a:lnTo>
                        <a:pt x="265" y="107"/>
                      </a:lnTo>
                      <a:lnTo>
                        <a:pt x="249" y="97"/>
                      </a:lnTo>
                      <a:lnTo>
                        <a:pt x="244" y="105"/>
                      </a:lnTo>
                      <a:lnTo>
                        <a:pt x="237" y="105"/>
                      </a:lnTo>
                      <a:lnTo>
                        <a:pt x="239" y="114"/>
                      </a:lnTo>
                      <a:lnTo>
                        <a:pt x="235" y="109"/>
                      </a:lnTo>
                      <a:lnTo>
                        <a:pt x="235" y="105"/>
                      </a:lnTo>
                      <a:lnTo>
                        <a:pt x="227" y="107"/>
                      </a:lnTo>
                      <a:lnTo>
                        <a:pt x="235" y="93"/>
                      </a:lnTo>
                      <a:lnTo>
                        <a:pt x="213" y="97"/>
                      </a:lnTo>
                      <a:lnTo>
                        <a:pt x="223" y="90"/>
                      </a:lnTo>
                      <a:lnTo>
                        <a:pt x="223" y="81"/>
                      </a:lnTo>
                      <a:lnTo>
                        <a:pt x="211" y="79"/>
                      </a:lnTo>
                      <a:lnTo>
                        <a:pt x="213" y="69"/>
                      </a:lnTo>
                      <a:lnTo>
                        <a:pt x="204" y="57"/>
                      </a:lnTo>
                      <a:lnTo>
                        <a:pt x="178" y="50"/>
                      </a:lnTo>
                      <a:lnTo>
                        <a:pt x="164" y="57"/>
                      </a:lnTo>
                      <a:lnTo>
                        <a:pt x="166" y="67"/>
                      </a:lnTo>
                      <a:lnTo>
                        <a:pt x="156" y="71"/>
                      </a:lnTo>
                      <a:lnTo>
                        <a:pt x="147" y="69"/>
                      </a:lnTo>
                      <a:lnTo>
                        <a:pt x="145" y="60"/>
                      </a:lnTo>
                      <a:lnTo>
                        <a:pt x="142" y="74"/>
                      </a:lnTo>
                      <a:lnTo>
                        <a:pt x="130" y="88"/>
                      </a:lnTo>
                      <a:lnTo>
                        <a:pt x="128" y="81"/>
                      </a:lnTo>
                      <a:lnTo>
                        <a:pt x="135" y="79"/>
                      </a:lnTo>
                      <a:lnTo>
                        <a:pt x="130" y="76"/>
                      </a:lnTo>
                      <a:lnTo>
                        <a:pt x="138" y="50"/>
                      </a:lnTo>
                      <a:lnTo>
                        <a:pt x="133" y="41"/>
                      </a:lnTo>
                      <a:lnTo>
                        <a:pt x="135" y="34"/>
                      </a:lnTo>
                      <a:lnTo>
                        <a:pt x="123" y="24"/>
                      </a:lnTo>
                      <a:lnTo>
                        <a:pt x="126" y="22"/>
                      </a:lnTo>
                      <a:lnTo>
                        <a:pt x="121" y="0"/>
                      </a:lnTo>
                      <a:lnTo>
                        <a:pt x="93" y="8"/>
                      </a:lnTo>
                      <a:lnTo>
                        <a:pt x="88" y="15"/>
                      </a:lnTo>
                      <a:lnTo>
                        <a:pt x="93" y="17"/>
                      </a:lnTo>
                      <a:lnTo>
                        <a:pt x="93" y="22"/>
                      </a:lnTo>
                      <a:lnTo>
                        <a:pt x="81" y="17"/>
                      </a:lnTo>
                      <a:lnTo>
                        <a:pt x="81" y="26"/>
                      </a:lnTo>
                      <a:lnTo>
                        <a:pt x="71" y="22"/>
                      </a:lnTo>
                      <a:lnTo>
                        <a:pt x="71" y="24"/>
                      </a:lnTo>
                      <a:lnTo>
                        <a:pt x="74" y="29"/>
                      </a:lnTo>
                      <a:lnTo>
                        <a:pt x="88" y="36"/>
                      </a:lnTo>
                      <a:lnTo>
                        <a:pt x="64" y="34"/>
                      </a:lnTo>
                      <a:lnTo>
                        <a:pt x="86" y="48"/>
                      </a:lnTo>
                      <a:lnTo>
                        <a:pt x="62" y="43"/>
                      </a:lnTo>
                      <a:lnTo>
                        <a:pt x="64" y="64"/>
                      </a:lnTo>
                      <a:lnTo>
                        <a:pt x="74" y="67"/>
                      </a:lnTo>
                      <a:lnTo>
                        <a:pt x="59" y="83"/>
                      </a:lnTo>
                      <a:lnTo>
                        <a:pt x="67" y="97"/>
                      </a:lnTo>
                      <a:lnTo>
                        <a:pt x="76" y="100"/>
                      </a:lnTo>
                      <a:lnTo>
                        <a:pt x="74" y="126"/>
                      </a:lnTo>
                      <a:lnTo>
                        <a:pt x="74" y="131"/>
                      </a:lnTo>
                      <a:lnTo>
                        <a:pt x="71" y="121"/>
                      </a:lnTo>
                      <a:lnTo>
                        <a:pt x="50" y="126"/>
                      </a:lnTo>
                      <a:lnTo>
                        <a:pt x="74" y="114"/>
                      </a:lnTo>
                      <a:lnTo>
                        <a:pt x="55" y="88"/>
                      </a:lnTo>
                      <a:lnTo>
                        <a:pt x="52" y="81"/>
                      </a:lnTo>
                      <a:lnTo>
                        <a:pt x="55" y="67"/>
                      </a:lnTo>
                      <a:lnTo>
                        <a:pt x="50" y="55"/>
                      </a:lnTo>
                      <a:lnTo>
                        <a:pt x="55" y="29"/>
                      </a:lnTo>
                      <a:lnTo>
                        <a:pt x="7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6" name="Freeform 786"/>
                <p:cNvSpPr>
                  <a:spLocks/>
                </p:cNvSpPr>
                <p:nvPr/>
              </p:nvSpPr>
              <p:spPr bwMode="black">
                <a:xfrm>
                  <a:off x="2835464" y="2722593"/>
                  <a:ext cx="145902" cy="171516"/>
                </a:xfrm>
                <a:custGeom>
                  <a:avLst/>
                  <a:gdLst>
                    <a:gd name="T0" fmla="*/ 52 w 94"/>
                    <a:gd name="T1" fmla="*/ 0 h 106"/>
                    <a:gd name="T2" fmla="*/ 44 w 94"/>
                    <a:gd name="T3" fmla="*/ 2 h 106"/>
                    <a:gd name="T4" fmla="*/ 37 w 94"/>
                    <a:gd name="T5" fmla="*/ 5 h 106"/>
                    <a:gd name="T6" fmla="*/ 26 w 94"/>
                    <a:gd name="T7" fmla="*/ 19 h 106"/>
                    <a:gd name="T8" fmla="*/ 30 w 94"/>
                    <a:gd name="T9" fmla="*/ 21 h 106"/>
                    <a:gd name="T10" fmla="*/ 26 w 94"/>
                    <a:gd name="T11" fmla="*/ 28 h 106"/>
                    <a:gd name="T12" fmla="*/ 28 w 94"/>
                    <a:gd name="T13" fmla="*/ 31 h 106"/>
                    <a:gd name="T14" fmla="*/ 23 w 94"/>
                    <a:gd name="T15" fmla="*/ 33 h 106"/>
                    <a:gd name="T16" fmla="*/ 21 w 94"/>
                    <a:gd name="T17" fmla="*/ 45 h 106"/>
                    <a:gd name="T18" fmla="*/ 16 w 94"/>
                    <a:gd name="T19" fmla="*/ 47 h 106"/>
                    <a:gd name="T20" fmla="*/ 18 w 94"/>
                    <a:gd name="T21" fmla="*/ 54 h 106"/>
                    <a:gd name="T22" fmla="*/ 14 w 94"/>
                    <a:gd name="T23" fmla="*/ 54 h 106"/>
                    <a:gd name="T24" fmla="*/ 9 w 94"/>
                    <a:gd name="T25" fmla="*/ 64 h 106"/>
                    <a:gd name="T26" fmla="*/ 2 w 94"/>
                    <a:gd name="T27" fmla="*/ 66 h 106"/>
                    <a:gd name="T28" fmla="*/ 11 w 94"/>
                    <a:gd name="T29" fmla="*/ 68 h 106"/>
                    <a:gd name="T30" fmla="*/ 0 w 94"/>
                    <a:gd name="T31" fmla="*/ 80 h 106"/>
                    <a:gd name="T32" fmla="*/ 0 w 94"/>
                    <a:gd name="T33" fmla="*/ 83 h 106"/>
                    <a:gd name="T34" fmla="*/ 4 w 94"/>
                    <a:gd name="T35" fmla="*/ 87 h 106"/>
                    <a:gd name="T36" fmla="*/ 35 w 94"/>
                    <a:gd name="T37" fmla="*/ 87 h 106"/>
                    <a:gd name="T38" fmla="*/ 49 w 94"/>
                    <a:gd name="T39" fmla="*/ 80 h 106"/>
                    <a:gd name="T40" fmla="*/ 49 w 94"/>
                    <a:gd name="T41" fmla="*/ 85 h 106"/>
                    <a:gd name="T42" fmla="*/ 44 w 94"/>
                    <a:gd name="T43" fmla="*/ 90 h 106"/>
                    <a:gd name="T44" fmla="*/ 54 w 94"/>
                    <a:gd name="T45" fmla="*/ 90 h 106"/>
                    <a:gd name="T46" fmla="*/ 56 w 94"/>
                    <a:gd name="T47" fmla="*/ 85 h 106"/>
                    <a:gd name="T48" fmla="*/ 63 w 94"/>
                    <a:gd name="T49" fmla="*/ 87 h 106"/>
                    <a:gd name="T50" fmla="*/ 49 w 94"/>
                    <a:gd name="T51" fmla="*/ 97 h 106"/>
                    <a:gd name="T52" fmla="*/ 52 w 94"/>
                    <a:gd name="T53" fmla="*/ 102 h 106"/>
                    <a:gd name="T54" fmla="*/ 68 w 94"/>
                    <a:gd name="T55" fmla="*/ 90 h 106"/>
                    <a:gd name="T56" fmla="*/ 71 w 94"/>
                    <a:gd name="T57" fmla="*/ 80 h 106"/>
                    <a:gd name="T58" fmla="*/ 73 w 94"/>
                    <a:gd name="T59" fmla="*/ 80 h 106"/>
                    <a:gd name="T60" fmla="*/ 75 w 94"/>
                    <a:gd name="T61" fmla="*/ 92 h 106"/>
                    <a:gd name="T62" fmla="*/ 73 w 94"/>
                    <a:gd name="T63" fmla="*/ 102 h 106"/>
                    <a:gd name="T64" fmla="*/ 80 w 94"/>
                    <a:gd name="T65" fmla="*/ 94 h 106"/>
                    <a:gd name="T66" fmla="*/ 82 w 94"/>
                    <a:gd name="T67" fmla="*/ 106 h 106"/>
                    <a:gd name="T68" fmla="*/ 87 w 94"/>
                    <a:gd name="T69" fmla="*/ 104 h 106"/>
                    <a:gd name="T70" fmla="*/ 94 w 94"/>
                    <a:gd name="T71" fmla="*/ 90 h 106"/>
                    <a:gd name="T72" fmla="*/ 92 w 94"/>
                    <a:gd name="T73" fmla="*/ 83 h 106"/>
                    <a:gd name="T74" fmla="*/ 87 w 94"/>
                    <a:gd name="T75" fmla="*/ 87 h 106"/>
                    <a:gd name="T76" fmla="*/ 89 w 94"/>
                    <a:gd name="T77" fmla="*/ 73 h 106"/>
                    <a:gd name="T78" fmla="*/ 80 w 94"/>
                    <a:gd name="T79" fmla="*/ 85 h 106"/>
                    <a:gd name="T80" fmla="*/ 78 w 94"/>
                    <a:gd name="T81" fmla="*/ 83 h 106"/>
                    <a:gd name="T82" fmla="*/ 80 w 94"/>
                    <a:gd name="T83" fmla="*/ 78 h 106"/>
                    <a:gd name="T84" fmla="*/ 75 w 94"/>
                    <a:gd name="T85" fmla="*/ 73 h 106"/>
                    <a:gd name="T86" fmla="*/ 87 w 94"/>
                    <a:gd name="T87" fmla="*/ 68 h 106"/>
                    <a:gd name="T88" fmla="*/ 87 w 94"/>
                    <a:gd name="T89" fmla="*/ 64 h 106"/>
                    <a:gd name="T90" fmla="*/ 73 w 94"/>
                    <a:gd name="T91" fmla="*/ 68 h 106"/>
                    <a:gd name="T92" fmla="*/ 80 w 94"/>
                    <a:gd name="T93" fmla="*/ 50 h 106"/>
                    <a:gd name="T94" fmla="*/ 68 w 94"/>
                    <a:gd name="T95" fmla="*/ 47 h 106"/>
                    <a:gd name="T96" fmla="*/ 56 w 94"/>
                    <a:gd name="T97" fmla="*/ 50 h 106"/>
                    <a:gd name="T98" fmla="*/ 59 w 94"/>
                    <a:gd name="T99" fmla="*/ 45 h 106"/>
                    <a:gd name="T100" fmla="*/ 49 w 94"/>
                    <a:gd name="T101" fmla="*/ 47 h 106"/>
                    <a:gd name="T102" fmla="*/ 44 w 94"/>
                    <a:gd name="T103" fmla="*/ 42 h 106"/>
                    <a:gd name="T104" fmla="*/ 54 w 94"/>
                    <a:gd name="T105" fmla="*/ 38 h 106"/>
                    <a:gd name="T106" fmla="*/ 44 w 94"/>
                    <a:gd name="T107" fmla="*/ 35 h 106"/>
                    <a:gd name="T108" fmla="*/ 44 w 94"/>
                    <a:gd name="T109" fmla="*/ 33 h 106"/>
                    <a:gd name="T110" fmla="*/ 35 w 94"/>
                    <a:gd name="T111" fmla="*/ 42 h 106"/>
                    <a:gd name="T112" fmla="*/ 35 w 94"/>
                    <a:gd name="T113" fmla="*/ 33 h 106"/>
                    <a:gd name="T114" fmla="*/ 44 w 94"/>
                    <a:gd name="T115" fmla="*/ 21 h 106"/>
                    <a:gd name="T116" fmla="*/ 44 w 94"/>
                    <a:gd name="T117" fmla="*/ 14 h 106"/>
                    <a:gd name="T118" fmla="*/ 49 w 94"/>
                    <a:gd name="T119" fmla="*/ 14 h 106"/>
                    <a:gd name="T120" fmla="*/ 49 w 94"/>
                    <a:gd name="T121" fmla="*/ 9 h 106"/>
                    <a:gd name="T122" fmla="*/ 47 w 94"/>
                    <a:gd name="T123" fmla="*/ 5 h 106"/>
                    <a:gd name="T124" fmla="*/ 52 w 94"/>
                    <a:gd name="T125"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4" h="106">
                      <a:moveTo>
                        <a:pt x="52" y="0"/>
                      </a:moveTo>
                      <a:lnTo>
                        <a:pt x="44" y="2"/>
                      </a:lnTo>
                      <a:lnTo>
                        <a:pt x="37" y="5"/>
                      </a:lnTo>
                      <a:lnTo>
                        <a:pt x="26" y="19"/>
                      </a:lnTo>
                      <a:lnTo>
                        <a:pt x="30" y="21"/>
                      </a:lnTo>
                      <a:lnTo>
                        <a:pt x="26" y="28"/>
                      </a:lnTo>
                      <a:lnTo>
                        <a:pt x="28" y="31"/>
                      </a:lnTo>
                      <a:lnTo>
                        <a:pt x="23" y="33"/>
                      </a:lnTo>
                      <a:lnTo>
                        <a:pt x="21" y="45"/>
                      </a:lnTo>
                      <a:lnTo>
                        <a:pt x="16" y="47"/>
                      </a:lnTo>
                      <a:lnTo>
                        <a:pt x="18" y="54"/>
                      </a:lnTo>
                      <a:lnTo>
                        <a:pt x="14" y="54"/>
                      </a:lnTo>
                      <a:lnTo>
                        <a:pt x="9" y="64"/>
                      </a:lnTo>
                      <a:lnTo>
                        <a:pt x="2" y="66"/>
                      </a:lnTo>
                      <a:lnTo>
                        <a:pt x="11" y="68"/>
                      </a:lnTo>
                      <a:lnTo>
                        <a:pt x="0" y="80"/>
                      </a:lnTo>
                      <a:lnTo>
                        <a:pt x="0" y="83"/>
                      </a:lnTo>
                      <a:lnTo>
                        <a:pt x="4" y="87"/>
                      </a:lnTo>
                      <a:lnTo>
                        <a:pt x="35" y="87"/>
                      </a:lnTo>
                      <a:lnTo>
                        <a:pt x="49" y="80"/>
                      </a:lnTo>
                      <a:lnTo>
                        <a:pt x="49" y="85"/>
                      </a:lnTo>
                      <a:lnTo>
                        <a:pt x="44" y="90"/>
                      </a:lnTo>
                      <a:lnTo>
                        <a:pt x="54" y="90"/>
                      </a:lnTo>
                      <a:lnTo>
                        <a:pt x="56" y="85"/>
                      </a:lnTo>
                      <a:lnTo>
                        <a:pt x="63" y="87"/>
                      </a:lnTo>
                      <a:lnTo>
                        <a:pt x="49" y="97"/>
                      </a:lnTo>
                      <a:lnTo>
                        <a:pt x="52" y="102"/>
                      </a:lnTo>
                      <a:lnTo>
                        <a:pt x="68" y="90"/>
                      </a:lnTo>
                      <a:lnTo>
                        <a:pt x="71" y="80"/>
                      </a:lnTo>
                      <a:lnTo>
                        <a:pt x="73" y="80"/>
                      </a:lnTo>
                      <a:lnTo>
                        <a:pt x="75" y="92"/>
                      </a:lnTo>
                      <a:lnTo>
                        <a:pt x="73" y="102"/>
                      </a:lnTo>
                      <a:lnTo>
                        <a:pt x="80" y="94"/>
                      </a:lnTo>
                      <a:lnTo>
                        <a:pt x="82" y="106"/>
                      </a:lnTo>
                      <a:lnTo>
                        <a:pt x="87" y="104"/>
                      </a:lnTo>
                      <a:lnTo>
                        <a:pt x="94" y="90"/>
                      </a:lnTo>
                      <a:lnTo>
                        <a:pt x="92" y="83"/>
                      </a:lnTo>
                      <a:lnTo>
                        <a:pt x="87" y="87"/>
                      </a:lnTo>
                      <a:lnTo>
                        <a:pt x="89" y="73"/>
                      </a:lnTo>
                      <a:lnTo>
                        <a:pt x="80" y="85"/>
                      </a:lnTo>
                      <a:lnTo>
                        <a:pt x="78" y="83"/>
                      </a:lnTo>
                      <a:lnTo>
                        <a:pt x="80" y="78"/>
                      </a:lnTo>
                      <a:lnTo>
                        <a:pt x="75" y="73"/>
                      </a:lnTo>
                      <a:lnTo>
                        <a:pt x="87" y="68"/>
                      </a:lnTo>
                      <a:lnTo>
                        <a:pt x="87" y="64"/>
                      </a:lnTo>
                      <a:lnTo>
                        <a:pt x="73" y="68"/>
                      </a:lnTo>
                      <a:lnTo>
                        <a:pt x="80" y="50"/>
                      </a:lnTo>
                      <a:lnTo>
                        <a:pt x="68" y="47"/>
                      </a:lnTo>
                      <a:lnTo>
                        <a:pt x="56" y="50"/>
                      </a:lnTo>
                      <a:lnTo>
                        <a:pt x="59" y="45"/>
                      </a:lnTo>
                      <a:lnTo>
                        <a:pt x="49" y="47"/>
                      </a:lnTo>
                      <a:lnTo>
                        <a:pt x="44" y="42"/>
                      </a:lnTo>
                      <a:lnTo>
                        <a:pt x="54" y="38"/>
                      </a:lnTo>
                      <a:lnTo>
                        <a:pt x="44" y="35"/>
                      </a:lnTo>
                      <a:lnTo>
                        <a:pt x="44" y="33"/>
                      </a:lnTo>
                      <a:lnTo>
                        <a:pt x="35" y="42"/>
                      </a:lnTo>
                      <a:lnTo>
                        <a:pt x="35" y="33"/>
                      </a:lnTo>
                      <a:lnTo>
                        <a:pt x="44" y="21"/>
                      </a:lnTo>
                      <a:lnTo>
                        <a:pt x="44" y="14"/>
                      </a:lnTo>
                      <a:lnTo>
                        <a:pt x="49" y="14"/>
                      </a:lnTo>
                      <a:lnTo>
                        <a:pt x="49" y="9"/>
                      </a:lnTo>
                      <a:lnTo>
                        <a:pt x="47" y="5"/>
                      </a:lnTo>
                      <a:lnTo>
                        <a:pt x="5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7" name="Freeform 787"/>
                <p:cNvSpPr>
                  <a:spLocks/>
                </p:cNvSpPr>
                <p:nvPr/>
              </p:nvSpPr>
              <p:spPr bwMode="black">
                <a:xfrm>
                  <a:off x="2835464" y="2722593"/>
                  <a:ext cx="145902" cy="171516"/>
                </a:xfrm>
                <a:custGeom>
                  <a:avLst/>
                  <a:gdLst>
                    <a:gd name="T0" fmla="*/ 52 w 94"/>
                    <a:gd name="T1" fmla="*/ 0 h 106"/>
                    <a:gd name="T2" fmla="*/ 44 w 94"/>
                    <a:gd name="T3" fmla="*/ 2 h 106"/>
                    <a:gd name="T4" fmla="*/ 37 w 94"/>
                    <a:gd name="T5" fmla="*/ 5 h 106"/>
                    <a:gd name="T6" fmla="*/ 26 w 94"/>
                    <a:gd name="T7" fmla="*/ 19 h 106"/>
                    <a:gd name="T8" fmla="*/ 30 w 94"/>
                    <a:gd name="T9" fmla="*/ 21 h 106"/>
                    <a:gd name="T10" fmla="*/ 26 w 94"/>
                    <a:gd name="T11" fmla="*/ 28 h 106"/>
                    <a:gd name="T12" fmla="*/ 28 w 94"/>
                    <a:gd name="T13" fmla="*/ 31 h 106"/>
                    <a:gd name="T14" fmla="*/ 23 w 94"/>
                    <a:gd name="T15" fmla="*/ 33 h 106"/>
                    <a:gd name="T16" fmla="*/ 21 w 94"/>
                    <a:gd name="T17" fmla="*/ 45 h 106"/>
                    <a:gd name="T18" fmla="*/ 16 w 94"/>
                    <a:gd name="T19" fmla="*/ 47 h 106"/>
                    <a:gd name="T20" fmla="*/ 18 w 94"/>
                    <a:gd name="T21" fmla="*/ 54 h 106"/>
                    <a:gd name="T22" fmla="*/ 14 w 94"/>
                    <a:gd name="T23" fmla="*/ 54 h 106"/>
                    <a:gd name="T24" fmla="*/ 9 w 94"/>
                    <a:gd name="T25" fmla="*/ 64 h 106"/>
                    <a:gd name="T26" fmla="*/ 2 w 94"/>
                    <a:gd name="T27" fmla="*/ 66 h 106"/>
                    <a:gd name="T28" fmla="*/ 11 w 94"/>
                    <a:gd name="T29" fmla="*/ 68 h 106"/>
                    <a:gd name="T30" fmla="*/ 0 w 94"/>
                    <a:gd name="T31" fmla="*/ 80 h 106"/>
                    <a:gd name="T32" fmla="*/ 0 w 94"/>
                    <a:gd name="T33" fmla="*/ 83 h 106"/>
                    <a:gd name="T34" fmla="*/ 4 w 94"/>
                    <a:gd name="T35" fmla="*/ 87 h 106"/>
                    <a:gd name="T36" fmla="*/ 35 w 94"/>
                    <a:gd name="T37" fmla="*/ 87 h 106"/>
                    <a:gd name="T38" fmla="*/ 49 w 94"/>
                    <a:gd name="T39" fmla="*/ 80 h 106"/>
                    <a:gd name="T40" fmla="*/ 49 w 94"/>
                    <a:gd name="T41" fmla="*/ 85 h 106"/>
                    <a:gd name="T42" fmla="*/ 44 w 94"/>
                    <a:gd name="T43" fmla="*/ 90 h 106"/>
                    <a:gd name="T44" fmla="*/ 54 w 94"/>
                    <a:gd name="T45" fmla="*/ 90 h 106"/>
                    <a:gd name="T46" fmla="*/ 56 w 94"/>
                    <a:gd name="T47" fmla="*/ 85 h 106"/>
                    <a:gd name="T48" fmla="*/ 63 w 94"/>
                    <a:gd name="T49" fmla="*/ 87 h 106"/>
                    <a:gd name="T50" fmla="*/ 49 w 94"/>
                    <a:gd name="T51" fmla="*/ 97 h 106"/>
                    <a:gd name="T52" fmla="*/ 52 w 94"/>
                    <a:gd name="T53" fmla="*/ 102 h 106"/>
                    <a:gd name="T54" fmla="*/ 68 w 94"/>
                    <a:gd name="T55" fmla="*/ 90 h 106"/>
                    <a:gd name="T56" fmla="*/ 71 w 94"/>
                    <a:gd name="T57" fmla="*/ 80 h 106"/>
                    <a:gd name="T58" fmla="*/ 73 w 94"/>
                    <a:gd name="T59" fmla="*/ 80 h 106"/>
                    <a:gd name="T60" fmla="*/ 75 w 94"/>
                    <a:gd name="T61" fmla="*/ 92 h 106"/>
                    <a:gd name="T62" fmla="*/ 73 w 94"/>
                    <a:gd name="T63" fmla="*/ 102 h 106"/>
                    <a:gd name="T64" fmla="*/ 80 w 94"/>
                    <a:gd name="T65" fmla="*/ 94 h 106"/>
                    <a:gd name="T66" fmla="*/ 82 w 94"/>
                    <a:gd name="T67" fmla="*/ 106 h 106"/>
                    <a:gd name="T68" fmla="*/ 87 w 94"/>
                    <a:gd name="T69" fmla="*/ 104 h 106"/>
                    <a:gd name="T70" fmla="*/ 94 w 94"/>
                    <a:gd name="T71" fmla="*/ 90 h 106"/>
                    <a:gd name="T72" fmla="*/ 92 w 94"/>
                    <a:gd name="T73" fmla="*/ 83 h 106"/>
                    <a:gd name="T74" fmla="*/ 87 w 94"/>
                    <a:gd name="T75" fmla="*/ 87 h 106"/>
                    <a:gd name="T76" fmla="*/ 89 w 94"/>
                    <a:gd name="T77" fmla="*/ 73 h 106"/>
                    <a:gd name="T78" fmla="*/ 80 w 94"/>
                    <a:gd name="T79" fmla="*/ 85 h 106"/>
                    <a:gd name="T80" fmla="*/ 78 w 94"/>
                    <a:gd name="T81" fmla="*/ 83 h 106"/>
                    <a:gd name="T82" fmla="*/ 80 w 94"/>
                    <a:gd name="T83" fmla="*/ 78 h 106"/>
                    <a:gd name="T84" fmla="*/ 75 w 94"/>
                    <a:gd name="T85" fmla="*/ 73 h 106"/>
                    <a:gd name="T86" fmla="*/ 87 w 94"/>
                    <a:gd name="T87" fmla="*/ 68 h 106"/>
                    <a:gd name="T88" fmla="*/ 87 w 94"/>
                    <a:gd name="T89" fmla="*/ 64 h 106"/>
                    <a:gd name="T90" fmla="*/ 73 w 94"/>
                    <a:gd name="T91" fmla="*/ 68 h 106"/>
                    <a:gd name="T92" fmla="*/ 80 w 94"/>
                    <a:gd name="T93" fmla="*/ 50 h 106"/>
                    <a:gd name="T94" fmla="*/ 68 w 94"/>
                    <a:gd name="T95" fmla="*/ 47 h 106"/>
                    <a:gd name="T96" fmla="*/ 56 w 94"/>
                    <a:gd name="T97" fmla="*/ 50 h 106"/>
                    <a:gd name="T98" fmla="*/ 59 w 94"/>
                    <a:gd name="T99" fmla="*/ 45 h 106"/>
                    <a:gd name="T100" fmla="*/ 49 w 94"/>
                    <a:gd name="T101" fmla="*/ 47 h 106"/>
                    <a:gd name="T102" fmla="*/ 44 w 94"/>
                    <a:gd name="T103" fmla="*/ 42 h 106"/>
                    <a:gd name="T104" fmla="*/ 54 w 94"/>
                    <a:gd name="T105" fmla="*/ 38 h 106"/>
                    <a:gd name="T106" fmla="*/ 44 w 94"/>
                    <a:gd name="T107" fmla="*/ 35 h 106"/>
                    <a:gd name="T108" fmla="*/ 44 w 94"/>
                    <a:gd name="T109" fmla="*/ 33 h 106"/>
                    <a:gd name="T110" fmla="*/ 35 w 94"/>
                    <a:gd name="T111" fmla="*/ 42 h 106"/>
                    <a:gd name="T112" fmla="*/ 35 w 94"/>
                    <a:gd name="T113" fmla="*/ 33 h 106"/>
                    <a:gd name="T114" fmla="*/ 44 w 94"/>
                    <a:gd name="T115" fmla="*/ 21 h 106"/>
                    <a:gd name="T116" fmla="*/ 44 w 94"/>
                    <a:gd name="T117" fmla="*/ 14 h 106"/>
                    <a:gd name="T118" fmla="*/ 49 w 94"/>
                    <a:gd name="T119" fmla="*/ 14 h 106"/>
                    <a:gd name="T120" fmla="*/ 49 w 94"/>
                    <a:gd name="T121" fmla="*/ 9 h 106"/>
                    <a:gd name="T122" fmla="*/ 47 w 94"/>
                    <a:gd name="T123" fmla="*/ 5 h 106"/>
                    <a:gd name="T124" fmla="*/ 52 w 94"/>
                    <a:gd name="T125"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4" h="106">
                      <a:moveTo>
                        <a:pt x="52" y="0"/>
                      </a:moveTo>
                      <a:lnTo>
                        <a:pt x="44" y="2"/>
                      </a:lnTo>
                      <a:lnTo>
                        <a:pt x="37" y="5"/>
                      </a:lnTo>
                      <a:lnTo>
                        <a:pt x="26" y="19"/>
                      </a:lnTo>
                      <a:lnTo>
                        <a:pt x="30" y="21"/>
                      </a:lnTo>
                      <a:lnTo>
                        <a:pt x="26" y="28"/>
                      </a:lnTo>
                      <a:lnTo>
                        <a:pt x="28" y="31"/>
                      </a:lnTo>
                      <a:lnTo>
                        <a:pt x="23" y="33"/>
                      </a:lnTo>
                      <a:lnTo>
                        <a:pt x="21" y="45"/>
                      </a:lnTo>
                      <a:lnTo>
                        <a:pt x="16" y="47"/>
                      </a:lnTo>
                      <a:lnTo>
                        <a:pt x="18" y="54"/>
                      </a:lnTo>
                      <a:lnTo>
                        <a:pt x="14" y="54"/>
                      </a:lnTo>
                      <a:lnTo>
                        <a:pt x="9" y="64"/>
                      </a:lnTo>
                      <a:lnTo>
                        <a:pt x="2" y="66"/>
                      </a:lnTo>
                      <a:lnTo>
                        <a:pt x="11" y="68"/>
                      </a:lnTo>
                      <a:lnTo>
                        <a:pt x="0" y="80"/>
                      </a:lnTo>
                      <a:lnTo>
                        <a:pt x="0" y="83"/>
                      </a:lnTo>
                      <a:lnTo>
                        <a:pt x="4" y="87"/>
                      </a:lnTo>
                      <a:lnTo>
                        <a:pt x="35" y="87"/>
                      </a:lnTo>
                      <a:lnTo>
                        <a:pt x="49" y="80"/>
                      </a:lnTo>
                      <a:lnTo>
                        <a:pt x="49" y="85"/>
                      </a:lnTo>
                      <a:lnTo>
                        <a:pt x="44" y="90"/>
                      </a:lnTo>
                      <a:lnTo>
                        <a:pt x="54" y="90"/>
                      </a:lnTo>
                      <a:lnTo>
                        <a:pt x="56" y="85"/>
                      </a:lnTo>
                      <a:lnTo>
                        <a:pt x="63" y="87"/>
                      </a:lnTo>
                      <a:lnTo>
                        <a:pt x="49" y="97"/>
                      </a:lnTo>
                      <a:lnTo>
                        <a:pt x="52" y="102"/>
                      </a:lnTo>
                      <a:lnTo>
                        <a:pt x="68" y="90"/>
                      </a:lnTo>
                      <a:lnTo>
                        <a:pt x="71" y="80"/>
                      </a:lnTo>
                      <a:lnTo>
                        <a:pt x="73" y="80"/>
                      </a:lnTo>
                      <a:lnTo>
                        <a:pt x="75" y="92"/>
                      </a:lnTo>
                      <a:lnTo>
                        <a:pt x="73" y="102"/>
                      </a:lnTo>
                      <a:lnTo>
                        <a:pt x="80" y="94"/>
                      </a:lnTo>
                      <a:lnTo>
                        <a:pt x="82" y="106"/>
                      </a:lnTo>
                      <a:lnTo>
                        <a:pt x="87" y="104"/>
                      </a:lnTo>
                      <a:lnTo>
                        <a:pt x="94" y="90"/>
                      </a:lnTo>
                      <a:lnTo>
                        <a:pt x="92" y="83"/>
                      </a:lnTo>
                      <a:lnTo>
                        <a:pt x="87" y="87"/>
                      </a:lnTo>
                      <a:lnTo>
                        <a:pt x="89" y="73"/>
                      </a:lnTo>
                      <a:lnTo>
                        <a:pt x="80" y="85"/>
                      </a:lnTo>
                      <a:lnTo>
                        <a:pt x="78" y="83"/>
                      </a:lnTo>
                      <a:lnTo>
                        <a:pt x="80" y="78"/>
                      </a:lnTo>
                      <a:lnTo>
                        <a:pt x="75" y="73"/>
                      </a:lnTo>
                      <a:lnTo>
                        <a:pt x="87" y="68"/>
                      </a:lnTo>
                      <a:lnTo>
                        <a:pt x="87" y="64"/>
                      </a:lnTo>
                      <a:lnTo>
                        <a:pt x="73" y="68"/>
                      </a:lnTo>
                      <a:lnTo>
                        <a:pt x="80" y="50"/>
                      </a:lnTo>
                      <a:lnTo>
                        <a:pt x="68" y="47"/>
                      </a:lnTo>
                      <a:lnTo>
                        <a:pt x="56" y="50"/>
                      </a:lnTo>
                      <a:lnTo>
                        <a:pt x="59" y="45"/>
                      </a:lnTo>
                      <a:lnTo>
                        <a:pt x="49" y="47"/>
                      </a:lnTo>
                      <a:lnTo>
                        <a:pt x="44" y="42"/>
                      </a:lnTo>
                      <a:lnTo>
                        <a:pt x="54" y="38"/>
                      </a:lnTo>
                      <a:lnTo>
                        <a:pt x="44" y="35"/>
                      </a:lnTo>
                      <a:lnTo>
                        <a:pt x="44" y="33"/>
                      </a:lnTo>
                      <a:lnTo>
                        <a:pt x="35" y="42"/>
                      </a:lnTo>
                      <a:lnTo>
                        <a:pt x="35" y="33"/>
                      </a:lnTo>
                      <a:lnTo>
                        <a:pt x="44" y="21"/>
                      </a:lnTo>
                      <a:lnTo>
                        <a:pt x="44" y="14"/>
                      </a:lnTo>
                      <a:lnTo>
                        <a:pt x="49" y="14"/>
                      </a:lnTo>
                      <a:lnTo>
                        <a:pt x="49" y="9"/>
                      </a:lnTo>
                      <a:lnTo>
                        <a:pt x="47" y="5"/>
                      </a:lnTo>
                      <a:lnTo>
                        <a:pt x="52"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8" name="Freeform 788"/>
                <p:cNvSpPr>
                  <a:spLocks/>
                </p:cNvSpPr>
                <p:nvPr/>
              </p:nvSpPr>
              <p:spPr bwMode="black">
                <a:xfrm>
                  <a:off x="2276691" y="3554286"/>
                  <a:ext cx="231270" cy="79286"/>
                </a:xfrm>
                <a:custGeom>
                  <a:avLst/>
                  <a:gdLst>
                    <a:gd name="T0" fmla="*/ 45 w 149"/>
                    <a:gd name="T1" fmla="*/ 0 h 49"/>
                    <a:gd name="T2" fmla="*/ 33 w 149"/>
                    <a:gd name="T3" fmla="*/ 0 h 49"/>
                    <a:gd name="T4" fmla="*/ 14 w 149"/>
                    <a:gd name="T5" fmla="*/ 4 h 49"/>
                    <a:gd name="T6" fmla="*/ 7 w 149"/>
                    <a:gd name="T7" fmla="*/ 9 h 49"/>
                    <a:gd name="T8" fmla="*/ 5 w 149"/>
                    <a:gd name="T9" fmla="*/ 16 h 49"/>
                    <a:gd name="T10" fmla="*/ 0 w 149"/>
                    <a:gd name="T11" fmla="*/ 18 h 49"/>
                    <a:gd name="T12" fmla="*/ 5 w 149"/>
                    <a:gd name="T13" fmla="*/ 21 h 49"/>
                    <a:gd name="T14" fmla="*/ 14 w 149"/>
                    <a:gd name="T15" fmla="*/ 14 h 49"/>
                    <a:gd name="T16" fmla="*/ 24 w 149"/>
                    <a:gd name="T17" fmla="*/ 11 h 49"/>
                    <a:gd name="T18" fmla="*/ 28 w 149"/>
                    <a:gd name="T19" fmla="*/ 7 h 49"/>
                    <a:gd name="T20" fmla="*/ 40 w 149"/>
                    <a:gd name="T21" fmla="*/ 7 h 49"/>
                    <a:gd name="T22" fmla="*/ 43 w 149"/>
                    <a:gd name="T23" fmla="*/ 9 h 49"/>
                    <a:gd name="T24" fmla="*/ 38 w 149"/>
                    <a:gd name="T25" fmla="*/ 11 h 49"/>
                    <a:gd name="T26" fmla="*/ 40 w 149"/>
                    <a:gd name="T27" fmla="*/ 14 h 49"/>
                    <a:gd name="T28" fmla="*/ 59 w 149"/>
                    <a:gd name="T29" fmla="*/ 16 h 49"/>
                    <a:gd name="T30" fmla="*/ 69 w 149"/>
                    <a:gd name="T31" fmla="*/ 23 h 49"/>
                    <a:gd name="T32" fmla="*/ 85 w 149"/>
                    <a:gd name="T33" fmla="*/ 23 h 49"/>
                    <a:gd name="T34" fmla="*/ 95 w 149"/>
                    <a:gd name="T35" fmla="*/ 37 h 49"/>
                    <a:gd name="T36" fmla="*/ 109 w 149"/>
                    <a:gd name="T37" fmla="*/ 40 h 49"/>
                    <a:gd name="T38" fmla="*/ 99 w 149"/>
                    <a:gd name="T39" fmla="*/ 47 h 49"/>
                    <a:gd name="T40" fmla="*/ 102 w 149"/>
                    <a:gd name="T41" fmla="*/ 49 h 49"/>
                    <a:gd name="T42" fmla="*/ 132 w 149"/>
                    <a:gd name="T43" fmla="*/ 49 h 49"/>
                    <a:gd name="T44" fmla="*/ 149 w 149"/>
                    <a:gd name="T45" fmla="*/ 45 h 49"/>
                    <a:gd name="T46" fmla="*/ 140 w 149"/>
                    <a:gd name="T47" fmla="*/ 37 h 49"/>
                    <a:gd name="T48" fmla="*/ 128 w 149"/>
                    <a:gd name="T49" fmla="*/ 35 h 49"/>
                    <a:gd name="T50" fmla="*/ 128 w 149"/>
                    <a:gd name="T51" fmla="*/ 30 h 49"/>
                    <a:gd name="T52" fmla="*/ 114 w 149"/>
                    <a:gd name="T53" fmla="*/ 26 h 49"/>
                    <a:gd name="T54" fmla="*/ 106 w 149"/>
                    <a:gd name="T55" fmla="*/ 21 h 49"/>
                    <a:gd name="T56" fmla="*/ 95 w 149"/>
                    <a:gd name="T57" fmla="*/ 18 h 49"/>
                    <a:gd name="T58" fmla="*/ 88 w 149"/>
                    <a:gd name="T59" fmla="*/ 11 h 49"/>
                    <a:gd name="T60" fmla="*/ 76 w 149"/>
                    <a:gd name="T61" fmla="*/ 9 h 49"/>
                    <a:gd name="T62" fmla="*/ 66 w 149"/>
                    <a:gd name="T63" fmla="*/ 2 h 49"/>
                    <a:gd name="T64" fmla="*/ 45 w 149"/>
                    <a:gd name="T6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9" h="49">
                      <a:moveTo>
                        <a:pt x="45" y="0"/>
                      </a:moveTo>
                      <a:lnTo>
                        <a:pt x="33" y="0"/>
                      </a:lnTo>
                      <a:lnTo>
                        <a:pt x="14" y="4"/>
                      </a:lnTo>
                      <a:lnTo>
                        <a:pt x="7" y="9"/>
                      </a:lnTo>
                      <a:lnTo>
                        <a:pt x="5" y="16"/>
                      </a:lnTo>
                      <a:lnTo>
                        <a:pt x="0" y="18"/>
                      </a:lnTo>
                      <a:lnTo>
                        <a:pt x="5" y="21"/>
                      </a:lnTo>
                      <a:lnTo>
                        <a:pt x="14" y="14"/>
                      </a:lnTo>
                      <a:lnTo>
                        <a:pt x="24" y="11"/>
                      </a:lnTo>
                      <a:lnTo>
                        <a:pt x="28" y="7"/>
                      </a:lnTo>
                      <a:lnTo>
                        <a:pt x="40" y="7"/>
                      </a:lnTo>
                      <a:lnTo>
                        <a:pt x="43" y="9"/>
                      </a:lnTo>
                      <a:lnTo>
                        <a:pt x="38" y="11"/>
                      </a:lnTo>
                      <a:lnTo>
                        <a:pt x="40" y="14"/>
                      </a:lnTo>
                      <a:lnTo>
                        <a:pt x="59" y="16"/>
                      </a:lnTo>
                      <a:lnTo>
                        <a:pt x="69" y="23"/>
                      </a:lnTo>
                      <a:lnTo>
                        <a:pt x="85" y="23"/>
                      </a:lnTo>
                      <a:lnTo>
                        <a:pt x="95" y="37"/>
                      </a:lnTo>
                      <a:lnTo>
                        <a:pt x="109" y="40"/>
                      </a:lnTo>
                      <a:lnTo>
                        <a:pt x="99" y="47"/>
                      </a:lnTo>
                      <a:lnTo>
                        <a:pt x="102" y="49"/>
                      </a:lnTo>
                      <a:lnTo>
                        <a:pt x="132" y="49"/>
                      </a:lnTo>
                      <a:lnTo>
                        <a:pt x="149" y="45"/>
                      </a:lnTo>
                      <a:lnTo>
                        <a:pt x="140" y="37"/>
                      </a:lnTo>
                      <a:lnTo>
                        <a:pt x="128" y="35"/>
                      </a:lnTo>
                      <a:lnTo>
                        <a:pt x="128" y="30"/>
                      </a:lnTo>
                      <a:lnTo>
                        <a:pt x="114" y="26"/>
                      </a:lnTo>
                      <a:lnTo>
                        <a:pt x="106" y="21"/>
                      </a:lnTo>
                      <a:lnTo>
                        <a:pt x="95" y="18"/>
                      </a:lnTo>
                      <a:lnTo>
                        <a:pt x="88" y="11"/>
                      </a:lnTo>
                      <a:lnTo>
                        <a:pt x="76" y="9"/>
                      </a:lnTo>
                      <a:lnTo>
                        <a:pt x="66" y="2"/>
                      </a:lnTo>
                      <a:lnTo>
                        <a:pt x="4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9" name="Freeform 789"/>
                <p:cNvSpPr>
                  <a:spLocks/>
                </p:cNvSpPr>
                <p:nvPr/>
              </p:nvSpPr>
              <p:spPr bwMode="black">
                <a:xfrm>
                  <a:off x="2276691" y="3554286"/>
                  <a:ext cx="231270" cy="79286"/>
                </a:xfrm>
                <a:custGeom>
                  <a:avLst/>
                  <a:gdLst>
                    <a:gd name="T0" fmla="*/ 45 w 149"/>
                    <a:gd name="T1" fmla="*/ 0 h 49"/>
                    <a:gd name="T2" fmla="*/ 33 w 149"/>
                    <a:gd name="T3" fmla="*/ 0 h 49"/>
                    <a:gd name="T4" fmla="*/ 14 w 149"/>
                    <a:gd name="T5" fmla="*/ 4 h 49"/>
                    <a:gd name="T6" fmla="*/ 7 w 149"/>
                    <a:gd name="T7" fmla="*/ 9 h 49"/>
                    <a:gd name="T8" fmla="*/ 5 w 149"/>
                    <a:gd name="T9" fmla="*/ 16 h 49"/>
                    <a:gd name="T10" fmla="*/ 0 w 149"/>
                    <a:gd name="T11" fmla="*/ 18 h 49"/>
                    <a:gd name="T12" fmla="*/ 5 w 149"/>
                    <a:gd name="T13" fmla="*/ 21 h 49"/>
                    <a:gd name="T14" fmla="*/ 14 w 149"/>
                    <a:gd name="T15" fmla="*/ 14 h 49"/>
                    <a:gd name="T16" fmla="*/ 24 w 149"/>
                    <a:gd name="T17" fmla="*/ 11 h 49"/>
                    <a:gd name="T18" fmla="*/ 28 w 149"/>
                    <a:gd name="T19" fmla="*/ 7 h 49"/>
                    <a:gd name="T20" fmla="*/ 40 w 149"/>
                    <a:gd name="T21" fmla="*/ 7 h 49"/>
                    <a:gd name="T22" fmla="*/ 43 w 149"/>
                    <a:gd name="T23" fmla="*/ 9 h 49"/>
                    <a:gd name="T24" fmla="*/ 38 w 149"/>
                    <a:gd name="T25" fmla="*/ 11 h 49"/>
                    <a:gd name="T26" fmla="*/ 40 w 149"/>
                    <a:gd name="T27" fmla="*/ 14 h 49"/>
                    <a:gd name="T28" fmla="*/ 59 w 149"/>
                    <a:gd name="T29" fmla="*/ 16 h 49"/>
                    <a:gd name="T30" fmla="*/ 69 w 149"/>
                    <a:gd name="T31" fmla="*/ 23 h 49"/>
                    <a:gd name="T32" fmla="*/ 85 w 149"/>
                    <a:gd name="T33" fmla="*/ 23 h 49"/>
                    <a:gd name="T34" fmla="*/ 95 w 149"/>
                    <a:gd name="T35" fmla="*/ 37 h 49"/>
                    <a:gd name="T36" fmla="*/ 109 w 149"/>
                    <a:gd name="T37" fmla="*/ 40 h 49"/>
                    <a:gd name="T38" fmla="*/ 99 w 149"/>
                    <a:gd name="T39" fmla="*/ 47 h 49"/>
                    <a:gd name="T40" fmla="*/ 102 w 149"/>
                    <a:gd name="T41" fmla="*/ 49 h 49"/>
                    <a:gd name="T42" fmla="*/ 132 w 149"/>
                    <a:gd name="T43" fmla="*/ 49 h 49"/>
                    <a:gd name="T44" fmla="*/ 149 w 149"/>
                    <a:gd name="T45" fmla="*/ 45 h 49"/>
                    <a:gd name="T46" fmla="*/ 140 w 149"/>
                    <a:gd name="T47" fmla="*/ 37 h 49"/>
                    <a:gd name="T48" fmla="*/ 128 w 149"/>
                    <a:gd name="T49" fmla="*/ 35 h 49"/>
                    <a:gd name="T50" fmla="*/ 128 w 149"/>
                    <a:gd name="T51" fmla="*/ 30 h 49"/>
                    <a:gd name="T52" fmla="*/ 114 w 149"/>
                    <a:gd name="T53" fmla="*/ 26 h 49"/>
                    <a:gd name="T54" fmla="*/ 106 w 149"/>
                    <a:gd name="T55" fmla="*/ 21 h 49"/>
                    <a:gd name="T56" fmla="*/ 95 w 149"/>
                    <a:gd name="T57" fmla="*/ 18 h 49"/>
                    <a:gd name="T58" fmla="*/ 88 w 149"/>
                    <a:gd name="T59" fmla="*/ 11 h 49"/>
                    <a:gd name="T60" fmla="*/ 76 w 149"/>
                    <a:gd name="T61" fmla="*/ 9 h 49"/>
                    <a:gd name="T62" fmla="*/ 66 w 149"/>
                    <a:gd name="T63" fmla="*/ 2 h 49"/>
                    <a:gd name="T64" fmla="*/ 45 w 149"/>
                    <a:gd name="T6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9" h="49">
                      <a:moveTo>
                        <a:pt x="45" y="0"/>
                      </a:moveTo>
                      <a:lnTo>
                        <a:pt x="33" y="0"/>
                      </a:lnTo>
                      <a:lnTo>
                        <a:pt x="14" y="4"/>
                      </a:lnTo>
                      <a:lnTo>
                        <a:pt x="7" y="9"/>
                      </a:lnTo>
                      <a:lnTo>
                        <a:pt x="5" y="16"/>
                      </a:lnTo>
                      <a:lnTo>
                        <a:pt x="0" y="18"/>
                      </a:lnTo>
                      <a:lnTo>
                        <a:pt x="5" y="21"/>
                      </a:lnTo>
                      <a:lnTo>
                        <a:pt x="14" y="14"/>
                      </a:lnTo>
                      <a:lnTo>
                        <a:pt x="24" y="11"/>
                      </a:lnTo>
                      <a:lnTo>
                        <a:pt x="28" y="7"/>
                      </a:lnTo>
                      <a:lnTo>
                        <a:pt x="40" y="7"/>
                      </a:lnTo>
                      <a:lnTo>
                        <a:pt x="43" y="9"/>
                      </a:lnTo>
                      <a:lnTo>
                        <a:pt x="38" y="11"/>
                      </a:lnTo>
                      <a:lnTo>
                        <a:pt x="40" y="14"/>
                      </a:lnTo>
                      <a:lnTo>
                        <a:pt x="59" y="16"/>
                      </a:lnTo>
                      <a:lnTo>
                        <a:pt x="69" y="23"/>
                      </a:lnTo>
                      <a:lnTo>
                        <a:pt x="85" y="23"/>
                      </a:lnTo>
                      <a:lnTo>
                        <a:pt x="95" y="37"/>
                      </a:lnTo>
                      <a:lnTo>
                        <a:pt x="109" y="40"/>
                      </a:lnTo>
                      <a:lnTo>
                        <a:pt x="99" y="47"/>
                      </a:lnTo>
                      <a:lnTo>
                        <a:pt x="102" y="49"/>
                      </a:lnTo>
                      <a:lnTo>
                        <a:pt x="132" y="49"/>
                      </a:lnTo>
                      <a:lnTo>
                        <a:pt x="149" y="45"/>
                      </a:lnTo>
                      <a:lnTo>
                        <a:pt x="140" y="37"/>
                      </a:lnTo>
                      <a:lnTo>
                        <a:pt x="128" y="35"/>
                      </a:lnTo>
                      <a:lnTo>
                        <a:pt x="128" y="30"/>
                      </a:lnTo>
                      <a:lnTo>
                        <a:pt x="114" y="26"/>
                      </a:lnTo>
                      <a:lnTo>
                        <a:pt x="106" y="21"/>
                      </a:lnTo>
                      <a:lnTo>
                        <a:pt x="95" y="18"/>
                      </a:lnTo>
                      <a:lnTo>
                        <a:pt x="88" y="11"/>
                      </a:lnTo>
                      <a:lnTo>
                        <a:pt x="76" y="9"/>
                      </a:lnTo>
                      <a:lnTo>
                        <a:pt x="66" y="2"/>
                      </a:lnTo>
                      <a:lnTo>
                        <a:pt x="4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0" name="Freeform 790"/>
                <p:cNvSpPr>
                  <a:spLocks/>
                </p:cNvSpPr>
                <p:nvPr/>
              </p:nvSpPr>
              <p:spPr bwMode="black">
                <a:xfrm>
                  <a:off x="2408623" y="3568848"/>
                  <a:ext cx="26387" cy="14563"/>
                </a:xfrm>
                <a:custGeom>
                  <a:avLst/>
                  <a:gdLst>
                    <a:gd name="T0" fmla="*/ 0 w 17"/>
                    <a:gd name="T1" fmla="*/ 0 h 9"/>
                    <a:gd name="T2" fmla="*/ 14 w 17"/>
                    <a:gd name="T3" fmla="*/ 9 h 9"/>
                    <a:gd name="T4" fmla="*/ 17 w 17"/>
                    <a:gd name="T5" fmla="*/ 9 h 9"/>
                    <a:gd name="T6" fmla="*/ 17 w 17"/>
                    <a:gd name="T7" fmla="*/ 7 h 9"/>
                    <a:gd name="T8" fmla="*/ 10 w 17"/>
                    <a:gd name="T9" fmla="*/ 2 h 9"/>
                    <a:gd name="T10" fmla="*/ 0 w 17"/>
                    <a:gd name="T11" fmla="*/ 0 h 9"/>
                  </a:gdLst>
                  <a:ahLst/>
                  <a:cxnLst>
                    <a:cxn ang="0">
                      <a:pos x="T0" y="T1"/>
                    </a:cxn>
                    <a:cxn ang="0">
                      <a:pos x="T2" y="T3"/>
                    </a:cxn>
                    <a:cxn ang="0">
                      <a:pos x="T4" y="T5"/>
                    </a:cxn>
                    <a:cxn ang="0">
                      <a:pos x="T6" y="T7"/>
                    </a:cxn>
                    <a:cxn ang="0">
                      <a:pos x="T8" y="T9"/>
                    </a:cxn>
                    <a:cxn ang="0">
                      <a:pos x="T10" y="T11"/>
                    </a:cxn>
                  </a:cxnLst>
                  <a:rect l="0" t="0" r="r" b="b"/>
                  <a:pathLst>
                    <a:path w="17" h="9">
                      <a:moveTo>
                        <a:pt x="0" y="0"/>
                      </a:moveTo>
                      <a:lnTo>
                        <a:pt x="14" y="9"/>
                      </a:lnTo>
                      <a:lnTo>
                        <a:pt x="17" y="9"/>
                      </a:lnTo>
                      <a:lnTo>
                        <a:pt x="17" y="7"/>
                      </a:lnTo>
                      <a:lnTo>
                        <a:pt x="10" y="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1" name="Freeform 791"/>
                <p:cNvSpPr>
                  <a:spLocks/>
                </p:cNvSpPr>
                <p:nvPr/>
              </p:nvSpPr>
              <p:spPr bwMode="black">
                <a:xfrm>
                  <a:off x="2408623" y="3568848"/>
                  <a:ext cx="26387" cy="14563"/>
                </a:xfrm>
                <a:custGeom>
                  <a:avLst/>
                  <a:gdLst>
                    <a:gd name="T0" fmla="*/ 0 w 17"/>
                    <a:gd name="T1" fmla="*/ 0 h 9"/>
                    <a:gd name="T2" fmla="*/ 14 w 17"/>
                    <a:gd name="T3" fmla="*/ 9 h 9"/>
                    <a:gd name="T4" fmla="*/ 17 w 17"/>
                    <a:gd name="T5" fmla="*/ 9 h 9"/>
                    <a:gd name="T6" fmla="*/ 17 w 17"/>
                    <a:gd name="T7" fmla="*/ 7 h 9"/>
                    <a:gd name="T8" fmla="*/ 10 w 17"/>
                    <a:gd name="T9" fmla="*/ 2 h 9"/>
                    <a:gd name="T10" fmla="*/ 0 w 17"/>
                    <a:gd name="T11" fmla="*/ 0 h 9"/>
                  </a:gdLst>
                  <a:ahLst/>
                  <a:cxnLst>
                    <a:cxn ang="0">
                      <a:pos x="T0" y="T1"/>
                    </a:cxn>
                    <a:cxn ang="0">
                      <a:pos x="T2" y="T3"/>
                    </a:cxn>
                    <a:cxn ang="0">
                      <a:pos x="T4" y="T5"/>
                    </a:cxn>
                    <a:cxn ang="0">
                      <a:pos x="T6" y="T7"/>
                    </a:cxn>
                    <a:cxn ang="0">
                      <a:pos x="T8" y="T9"/>
                    </a:cxn>
                    <a:cxn ang="0">
                      <a:pos x="T10" y="T11"/>
                    </a:cxn>
                  </a:cxnLst>
                  <a:rect l="0" t="0" r="r" b="b"/>
                  <a:pathLst>
                    <a:path w="17" h="9">
                      <a:moveTo>
                        <a:pt x="0" y="0"/>
                      </a:moveTo>
                      <a:lnTo>
                        <a:pt x="14" y="9"/>
                      </a:lnTo>
                      <a:lnTo>
                        <a:pt x="17" y="9"/>
                      </a:lnTo>
                      <a:lnTo>
                        <a:pt x="17" y="7"/>
                      </a:lnTo>
                      <a:lnTo>
                        <a:pt x="10" y="2"/>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2" name="Freeform 792"/>
                <p:cNvSpPr>
                  <a:spLocks/>
                </p:cNvSpPr>
                <p:nvPr/>
              </p:nvSpPr>
              <p:spPr bwMode="black">
                <a:xfrm>
                  <a:off x="2313942" y="3583411"/>
                  <a:ext cx="10865" cy="12945"/>
                </a:xfrm>
                <a:custGeom>
                  <a:avLst/>
                  <a:gdLst>
                    <a:gd name="T0" fmla="*/ 4 w 7"/>
                    <a:gd name="T1" fmla="*/ 0 h 8"/>
                    <a:gd name="T2" fmla="*/ 2 w 7"/>
                    <a:gd name="T3" fmla="*/ 0 h 8"/>
                    <a:gd name="T4" fmla="*/ 0 w 7"/>
                    <a:gd name="T5" fmla="*/ 8 h 8"/>
                    <a:gd name="T6" fmla="*/ 7 w 7"/>
                    <a:gd name="T7" fmla="*/ 5 h 8"/>
                    <a:gd name="T8" fmla="*/ 4 w 7"/>
                    <a:gd name="T9" fmla="*/ 0 h 8"/>
                  </a:gdLst>
                  <a:ahLst/>
                  <a:cxnLst>
                    <a:cxn ang="0">
                      <a:pos x="T0" y="T1"/>
                    </a:cxn>
                    <a:cxn ang="0">
                      <a:pos x="T2" y="T3"/>
                    </a:cxn>
                    <a:cxn ang="0">
                      <a:pos x="T4" y="T5"/>
                    </a:cxn>
                    <a:cxn ang="0">
                      <a:pos x="T6" y="T7"/>
                    </a:cxn>
                    <a:cxn ang="0">
                      <a:pos x="T8" y="T9"/>
                    </a:cxn>
                  </a:cxnLst>
                  <a:rect l="0" t="0" r="r" b="b"/>
                  <a:pathLst>
                    <a:path w="7" h="8">
                      <a:moveTo>
                        <a:pt x="4" y="0"/>
                      </a:moveTo>
                      <a:lnTo>
                        <a:pt x="2" y="0"/>
                      </a:lnTo>
                      <a:lnTo>
                        <a:pt x="0" y="8"/>
                      </a:lnTo>
                      <a:lnTo>
                        <a:pt x="7" y="5"/>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3" name="Freeform 793"/>
                <p:cNvSpPr>
                  <a:spLocks/>
                </p:cNvSpPr>
                <p:nvPr/>
              </p:nvSpPr>
              <p:spPr bwMode="black">
                <a:xfrm>
                  <a:off x="2313942" y="3583411"/>
                  <a:ext cx="10865" cy="12945"/>
                </a:xfrm>
                <a:custGeom>
                  <a:avLst/>
                  <a:gdLst>
                    <a:gd name="T0" fmla="*/ 4 w 7"/>
                    <a:gd name="T1" fmla="*/ 0 h 8"/>
                    <a:gd name="T2" fmla="*/ 2 w 7"/>
                    <a:gd name="T3" fmla="*/ 0 h 8"/>
                    <a:gd name="T4" fmla="*/ 0 w 7"/>
                    <a:gd name="T5" fmla="*/ 8 h 8"/>
                    <a:gd name="T6" fmla="*/ 7 w 7"/>
                    <a:gd name="T7" fmla="*/ 5 h 8"/>
                    <a:gd name="T8" fmla="*/ 4 w 7"/>
                    <a:gd name="T9" fmla="*/ 0 h 8"/>
                  </a:gdLst>
                  <a:ahLst/>
                  <a:cxnLst>
                    <a:cxn ang="0">
                      <a:pos x="T0" y="T1"/>
                    </a:cxn>
                    <a:cxn ang="0">
                      <a:pos x="T2" y="T3"/>
                    </a:cxn>
                    <a:cxn ang="0">
                      <a:pos x="T4" y="T5"/>
                    </a:cxn>
                    <a:cxn ang="0">
                      <a:pos x="T6" y="T7"/>
                    </a:cxn>
                    <a:cxn ang="0">
                      <a:pos x="T8" y="T9"/>
                    </a:cxn>
                  </a:cxnLst>
                  <a:rect l="0" t="0" r="r" b="b"/>
                  <a:pathLst>
                    <a:path w="7" h="8">
                      <a:moveTo>
                        <a:pt x="4" y="0"/>
                      </a:moveTo>
                      <a:lnTo>
                        <a:pt x="2" y="0"/>
                      </a:lnTo>
                      <a:lnTo>
                        <a:pt x="0" y="8"/>
                      </a:lnTo>
                      <a:lnTo>
                        <a:pt x="7" y="5"/>
                      </a:lnTo>
                      <a:lnTo>
                        <a:pt x="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4" name="Freeform 794"/>
                <p:cNvSpPr>
                  <a:spLocks/>
                </p:cNvSpPr>
                <p:nvPr/>
              </p:nvSpPr>
              <p:spPr bwMode="black">
                <a:xfrm>
                  <a:off x="2529691" y="3652988"/>
                  <a:ext cx="7761" cy="8090"/>
                </a:xfrm>
                <a:custGeom>
                  <a:avLst/>
                  <a:gdLst>
                    <a:gd name="T0" fmla="*/ 3 w 5"/>
                    <a:gd name="T1" fmla="*/ 0 h 5"/>
                    <a:gd name="T2" fmla="*/ 0 w 5"/>
                    <a:gd name="T3" fmla="*/ 0 h 5"/>
                    <a:gd name="T4" fmla="*/ 0 w 5"/>
                    <a:gd name="T5" fmla="*/ 2 h 5"/>
                    <a:gd name="T6" fmla="*/ 5 w 5"/>
                    <a:gd name="T7" fmla="*/ 5 h 5"/>
                    <a:gd name="T8" fmla="*/ 3 w 5"/>
                    <a:gd name="T9" fmla="*/ 0 h 5"/>
                  </a:gdLst>
                  <a:ahLst/>
                  <a:cxnLst>
                    <a:cxn ang="0">
                      <a:pos x="T0" y="T1"/>
                    </a:cxn>
                    <a:cxn ang="0">
                      <a:pos x="T2" y="T3"/>
                    </a:cxn>
                    <a:cxn ang="0">
                      <a:pos x="T4" y="T5"/>
                    </a:cxn>
                    <a:cxn ang="0">
                      <a:pos x="T6" y="T7"/>
                    </a:cxn>
                    <a:cxn ang="0">
                      <a:pos x="T8" y="T9"/>
                    </a:cxn>
                  </a:cxnLst>
                  <a:rect l="0" t="0" r="r" b="b"/>
                  <a:pathLst>
                    <a:path w="5" h="5">
                      <a:moveTo>
                        <a:pt x="3" y="0"/>
                      </a:moveTo>
                      <a:lnTo>
                        <a:pt x="0" y="0"/>
                      </a:lnTo>
                      <a:lnTo>
                        <a:pt x="0" y="2"/>
                      </a:lnTo>
                      <a:lnTo>
                        <a:pt x="5" y="5"/>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5" name="Freeform 795"/>
                <p:cNvSpPr>
                  <a:spLocks/>
                </p:cNvSpPr>
                <p:nvPr/>
              </p:nvSpPr>
              <p:spPr bwMode="black">
                <a:xfrm>
                  <a:off x="2529691" y="3652988"/>
                  <a:ext cx="7761" cy="8090"/>
                </a:xfrm>
                <a:custGeom>
                  <a:avLst/>
                  <a:gdLst>
                    <a:gd name="T0" fmla="*/ 3 w 5"/>
                    <a:gd name="T1" fmla="*/ 0 h 5"/>
                    <a:gd name="T2" fmla="*/ 0 w 5"/>
                    <a:gd name="T3" fmla="*/ 0 h 5"/>
                    <a:gd name="T4" fmla="*/ 0 w 5"/>
                    <a:gd name="T5" fmla="*/ 2 h 5"/>
                    <a:gd name="T6" fmla="*/ 5 w 5"/>
                    <a:gd name="T7" fmla="*/ 5 h 5"/>
                    <a:gd name="T8" fmla="*/ 3 w 5"/>
                    <a:gd name="T9" fmla="*/ 0 h 5"/>
                  </a:gdLst>
                  <a:ahLst/>
                  <a:cxnLst>
                    <a:cxn ang="0">
                      <a:pos x="T0" y="T1"/>
                    </a:cxn>
                    <a:cxn ang="0">
                      <a:pos x="T2" y="T3"/>
                    </a:cxn>
                    <a:cxn ang="0">
                      <a:pos x="T4" y="T5"/>
                    </a:cxn>
                    <a:cxn ang="0">
                      <a:pos x="T6" y="T7"/>
                    </a:cxn>
                    <a:cxn ang="0">
                      <a:pos x="T8" y="T9"/>
                    </a:cxn>
                  </a:cxnLst>
                  <a:rect l="0" t="0" r="r" b="b"/>
                  <a:pathLst>
                    <a:path w="5" h="5">
                      <a:moveTo>
                        <a:pt x="3" y="0"/>
                      </a:moveTo>
                      <a:lnTo>
                        <a:pt x="0" y="0"/>
                      </a:lnTo>
                      <a:lnTo>
                        <a:pt x="0" y="2"/>
                      </a:lnTo>
                      <a:lnTo>
                        <a:pt x="5" y="5"/>
                      </a:lnTo>
                      <a:lnTo>
                        <a:pt x="3"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6" name="Freeform 796"/>
                <p:cNvSpPr>
                  <a:spLocks/>
                </p:cNvSpPr>
                <p:nvPr/>
              </p:nvSpPr>
              <p:spPr bwMode="black">
                <a:xfrm>
                  <a:off x="2537452" y="3630335"/>
                  <a:ext cx="3104" cy="0"/>
                </a:xfrm>
                <a:custGeom>
                  <a:avLst/>
                  <a:gdLst>
                    <a:gd name="T0" fmla="*/ 0 w 2"/>
                    <a:gd name="T1" fmla="*/ 0 w 2"/>
                    <a:gd name="T2" fmla="*/ 2 w 2"/>
                    <a:gd name="T3" fmla="*/ 0 w 2"/>
                  </a:gdLst>
                  <a:ahLst/>
                  <a:cxnLst>
                    <a:cxn ang="0">
                      <a:pos x="T0" y="0"/>
                    </a:cxn>
                    <a:cxn ang="0">
                      <a:pos x="T1" y="0"/>
                    </a:cxn>
                    <a:cxn ang="0">
                      <a:pos x="T2" y="0"/>
                    </a:cxn>
                    <a:cxn ang="0">
                      <a:pos x="T3" y="0"/>
                    </a:cxn>
                  </a:cxnLst>
                  <a:rect l="0" t="0" r="r" b="b"/>
                  <a:pathLst>
                    <a:path w="2">
                      <a:moveTo>
                        <a:pt x="0" y="0"/>
                      </a:moveTo>
                      <a:lnTo>
                        <a:pt x="0" y="0"/>
                      </a:lnTo>
                      <a:lnTo>
                        <a:pt x="2"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7" name="Freeform 797"/>
                <p:cNvSpPr>
                  <a:spLocks/>
                </p:cNvSpPr>
                <p:nvPr/>
              </p:nvSpPr>
              <p:spPr bwMode="black">
                <a:xfrm>
                  <a:off x="2537452" y="3630335"/>
                  <a:ext cx="3104" cy="0"/>
                </a:xfrm>
                <a:custGeom>
                  <a:avLst/>
                  <a:gdLst>
                    <a:gd name="T0" fmla="*/ 0 w 2"/>
                    <a:gd name="T1" fmla="*/ 0 w 2"/>
                    <a:gd name="T2" fmla="*/ 2 w 2"/>
                    <a:gd name="T3" fmla="*/ 0 w 2"/>
                  </a:gdLst>
                  <a:ahLst/>
                  <a:cxnLst>
                    <a:cxn ang="0">
                      <a:pos x="T0" y="0"/>
                    </a:cxn>
                    <a:cxn ang="0">
                      <a:pos x="T1" y="0"/>
                    </a:cxn>
                    <a:cxn ang="0">
                      <a:pos x="T2" y="0"/>
                    </a:cxn>
                    <a:cxn ang="0">
                      <a:pos x="T3" y="0"/>
                    </a:cxn>
                  </a:cxnLst>
                  <a:rect l="0" t="0" r="r" b="b"/>
                  <a:pathLst>
                    <a:path w="2">
                      <a:moveTo>
                        <a:pt x="0" y="0"/>
                      </a:moveTo>
                      <a:lnTo>
                        <a:pt x="0" y="0"/>
                      </a:lnTo>
                      <a:lnTo>
                        <a:pt x="2"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8" name="Freeform 798"/>
                <p:cNvSpPr>
                  <a:spLocks/>
                </p:cNvSpPr>
                <p:nvPr/>
              </p:nvSpPr>
              <p:spPr bwMode="black">
                <a:xfrm>
                  <a:off x="2504856" y="3630335"/>
                  <a:ext cx="131933" cy="56633"/>
                </a:xfrm>
                <a:custGeom>
                  <a:avLst/>
                  <a:gdLst>
                    <a:gd name="T0" fmla="*/ 21 w 85"/>
                    <a:gd name="T1" fmla="*/ 0 h 35"/>
                    <a:gd name="T2" fmla="*/ 14 w 85"/>
                    <a:gd name="T3" fmla="*/ 5 h 35"/>
                    <a:gd name="T4" fmla="*/ 21 w 85"/>
                    <a:gd name="T5" fmla="*/ 7 h 35"/>
                    <a:gd name="T6" fmla="*/ 23 w 85"/>
                    <a:gd name="T7" fmla="*/ 14 h 35"/>
                    <a:gd name="T8" fmla="*/ 28 w 85"/>
                    <a:gd name="T9" fmla="*/ 19 h 35"/>
                    <a:gd name="T10" fmla="*/ 28 w 85"/>
                    <a:gd name="T11" fmla="*/ 21 h 35"/>
                    <a:gd name="T12" fmla="*/ 0 w 85"/>
                    <a:gd name="T13" fmla="*/ 21 h 35"/>
                    <a:gd name="T14" fmla="*/ 0 w 85"/>
                    <a:gd name="T15" fmla="*/ 21 h 35"/>
                    <a:gd name="T16" fmla="*/ 7 w 85"/>
                    <a:gd name="T17" fmla="*/ 28 h 35"/>
                    <a:gd name="T18" fmla="*/ 12 w 85"/>
                    <a:gd name="T19" fmla="*/ 26 h 35"/>
                    <a:gd name="T20" fmla="*/ 23 w 85"/>
                    <a:gd name="T21" fmla="*/ 28 h 35"/>
                    <a:gd name="T22" fmla="*/ 30 w 85"/>
                    <a:gd name="T23" fmla="*/ 26 h 35"/>
                    <a:gd name="T24" fmla="*/ 38 w 85"/>
                    <a:gd name="T25" fmla="*/ 28 h 35"/>
                    <a:gd name="T26" fmla="*/ 40 w 85"/>
                    <a:gd name="T27" fmla="*/ 35 h 35"/>
                    <a:gd name="T28" fmla="*/ 52 w 85"/>
                    <a:gd name="T29" fmla="*/ 24 h 35"/>
                    <a:gd name="T30" fmla="*/ 54 w 85"/>
                    <a:gd name="T31" fmla="*/ 28 h 35"/>
                    <a:gd name="T32" fmla="*/ 68 w 85"/>
                    <a:gd name="T33" fmla="*/ 21 h 35"/>
                    <a:gd name="T34" fmla="*/ 82 w 85"/>
                    <a:gd name="T35" fmla="*/ 26 h 35"/>
                    <a:gd name="T36" fmla="*/ 85 w 85"/>
                    <a:gd name="T37" fmla="*/ 21 h 35"/>
                    <a:gd name="T38" fmla="*/ 78 w 85"/>
                    <a:gd name="T39" fmla="*/ 14 h 35"/>
                    <a:gd name="T40" fmla="*/ 68 w 85"/>
                    <a:gd name="T41" fmla="*/ 14 h 35"/>
                    <a:gd name="T42" fmla="*/ 73 w 85"/>
                    <a:gd name="T43" fmla="*/ 9 h 35"/>
                    <a:gd name="T44" fmla="*/ 66 w 85"/>
                    <a:gd name="T45" fmla="*/ 9 h 35"/>
                    <a:gd name="T46" fmla="*/ 61 w 85"/>
                    <a:gd name="T47" fmla="*/ 5 h 35"/>
                    <a:gd name="T48" fmla="*/ 52 w 85"/>
                    <a:gd name="T49" fmla="*/ 0 h 35"/>
                    <a:gd name="T50" fmla="*/ 38 w 85"/>
                    <a:gd name="T51" fmla="*/ 2 h 35"/>
                    <a:gd name="T52" fmla="*/ 28 w 85"/>
                    <a:gd name="T53" fmla="*/ 5 h 35"/>
                    <a:gd name="T54" fmla="*/ 21 w 85"/>
                    <a:gd name="T5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5" h="35">
                      <a:moveTo>
                        <a:pt x="21" y="0"/>
                      </a:moveTo>
                      <a:lnTo>
                        <a:pt x="14" y="5"/>
                      </a:lnTo>
                      <a:lnTo>
                        <a:pt x="21" y="7"/>
                      </a:lnTo>
                      <a:lnTo>
                        <a:pt x="23" y="14"/>
                      </a:lnTo>
                      <a:lnTo>
                        <a:pt x="28" y="19"/>
                      </a:lnTo>
                      <a:lnTo>
                        <a:pt x="28" y="21"/>
                      </a:lnTo>
                      <a:lnTo>
                        <a:pt x="0" y="21"/>
                      </a:lnTo>
                      <a:lnTo>
                        <a:pt x="0" y="21"/>
                      </a:lnTo>
                      <a:lnTo>
                        <a:pt x="7" y="28"/>
                      </a:lnTo>
                      <a:lnTo>
                        <a:pt x="12" y="26"/>
                      </a:lnTo>
                      <a:lnTo>
                        <a:pt x="23" y="28"/>
                      </a:lnTo>
                      <a:lnTo>
                        <a:pt x="30" y="26"/>
                      </a:lnTo>
                      <a:lnTo>
                        <a:pt x="38" y="28"/>
                      </a:lnTo>
                      <a:lnTo>
                        <a:pt x="40" y="35"/>
                      </a:lnTo>
                      <a:lnTo>
                        <a:pt x="52" y="24"/>
                      </a:lnTo>
                      <a:lnTo>
                        <a:pt x="54" y="28"/>
                      </a:lnTo>
                      <a:lnTo>
                        <a:pt x="68" y="21"/>
                      </a:lnTo>
                      <a:lnTo>
                        <a:pt x="82" y="26"/>
                      </a:lnTo>
                      <a:lnTo>
                        <a:pt x="85" y="21"/>
                      </a:lnTo>
                      <a:lnTo>
                        <a:pt x="78" y="14"/>
                      </a:lnTo>
                      <a:lnTo>
                        <a:pt x="68" y="14"/>
                      </a:lnTo>
                      <a:lnTo>
                        <a:pt x="73" y="9"/>
                      </a:lnTo>
                      <a:lnTo>
                        <a:pt x="66" y="9"/>
                      </a:lnTo>
                      <a:lnTo>
                        <a:pt x="61" y="5"/>
                      </a:lnTo>
                      <a:lnTo>
                        <a:pt x="52" y="0"/>
                      </a:lnTo>
                      <a:lnTo>
                        <a:pt x="38" y="2"/>
                      </a:lnTo>
                      <a:lnTo>
                        <a:pt x="28" y="5"/>
                      </a:lnTo>
                      <a:lnTo>
                        <a:pt x="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9" name="Freeform 799"/>
                <p:cNvSpPr>
                  <a:spLocks/>
                </p:cNvSpPr>
                <p:nvPr/>
              </p:nvSpPr>
              <p:spPr bwMode="black">
                <a:xfrm>
                  <a:off x="2504856" y="3630335"/>
                  <a:ext cx="131933" cy="56633"/>
                </a:xfrm>
                <a:custGeom>
                  <a:avLst/>
                  <a:gdLst>
                    <a:gd name="T0" fmla="*/ 21 w 85"/>
                    <a:gd name="T1" fmla="*/ 0 h 35"/>
                    <a:gd name="T2" fmla="*/ 14 w 85"/>
                    <a:gd name="T3" fmla="*/ 5 h 35"/>
                    <a:gd name="T4" fmla="*/ 21 w 85"/>
                    <a:gd name="T5" fmla="*/ 7 h 35"/>
                    <a:gd name="T6" fmla="*/ 23 w 85"/>
                    <a:gd name="T7" fmla="*/ 14 h 35"/>
                    <a:gd name="T8" fmla="*/ 28 w 85"/>
                    <a:gd name="T9" fmla="*/ 19 h 35"/>
                    <a:gd name="T10" fmla="*/ 28 w 85"/>
                    <a:gd name="T11" fmla="*/ 21 h 35"/>
                    <a:gd name="T12" fmla="*/ 0 w 85"/>
                    <a:gd name="T13" fmla="*/ 21 h 35"/>
                    <a:gd name="T14" fmla="*/ 0 w 85"/>
                    <a:gd name="T15" fmla="*/ 21 h 35"/>
                    <a:gd name="T16" fmla="*/ 7 w 85"/>
                    <a:gd name="T17" fmla="*/ 28 h 35"/>
                    <a:gd name="T18" fmla="*/ 12 w 85"/>
                    <a:gd name="T19" fmla="*/ 26 h 35"/>
                    <a:gd name="T20" fmla="*/ 23 w 85"/>
                    <a:gd name="T21" fmla="*/ 28 h 35"/>
                    <a:gd name="T22" fmla="*/ 30 w 85"/>
                    <a:gd name="T23" fmla="*/ 26 h 35"/>
                    <a:gd name="T24" fmla="*/ 38 w 85"/>
                    <a:gd name="T25" fmla="*/ 28 h 35"/>
                    <a:gd name="T26" fmla="*/ 40 w 85"/>
                    <a:gd name="T27" fmla="*/ 35 h 35"/>
                    <a:gd name="T28" fmla="*/ 52 w 85"/>
                    <a:gd name="T29" fmla="*/ 24 h 35"/>
                    <a:gd name="T30" fmla="*/ 54 w 85"/>
                    <a:gd name="T31" fmla="*/ 28 h 35"/>
                    <a:gd name="T32" fmla="*/ 68 w 85"/>
                    <a:gd name="T33" fmla="*/ 21 h 35"/>
                    <a:gd name="T34" fmla="*/ 82 w 85"/>
                    <a:gd name="T35" fmla="*/ 26 h 35"/>
                    <a:gd name="T36" fmla="*/ 85 w 85"/>
                    <a:gd name="T37" fmla="*/ 21 h 35"/>
                    <a:gd name="T38" fmla="*/ 78 w 85"/>
                    <a:gd name="T39" fmla="*/ 14 h 35"/>
                    <a:gd name="T40" fmla="*/ 68 w 85"/>
                    <a:gd name="T41" fmla="*/ 14 h 35"/>
                    <a:gd name="T42" fmla="*/ 73 w 85"/>
                    <a:gd name="T43" fmla="*/ 9 h 35"/>
                    <a:gd name="T44" fmla="*/ 66 w 85"/>
                    <a:gd name="T45" fmla="*/ 9 h 35"/>
                    <a:gd name="T46" fmla="*/ 61 w 85"/>
                    <a:gd name="T47" fmla="*/ 5 h 35"/>
                    <a:gd name="T48" fmla="*/ 52 w 85"/>
                    <a:gd name="T49" fmla="*/ 0 h 35"/>
                    <a:gd name="T50" fmla="*/ 38 w 85"/>
                    <a:gd name="T51" fmla="*/ 2 h 35"/>
                    <a:gd name="T52" fmla="*/ 28 w 85"/>
                    <a:gd name="T53" fmla="*/ 5 h 35"/>
                    <a:gd name="T54" fmla="*/ 21 w 85"/>
                    <a:gd name="T5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5" h="35">
                      <a:moveTo>
                        <a:pt x="21" y="0"/>
                      </a:moveTo>
                      <a:lnTo>
                        <a:pt x="14" y="5"/>
                      </a:lnTo>
                      <a:lnTo>
                        <a:pt x="21" y="7"/>
                      </a:lnTo>
                      <a:lnTo>
                        <a:pt x="23" y="14"/>
                      </a:lnTo>
                      <a:lnTo>
                        <a:pt x="28" y="19"/>
                      </a:lnTo>
                      <a:lnTo>
                        <a:pt x="28" y="21"/>
                      </a:lnTo>
                      <a:lnTo>
                        <a:pt x="0" y="21"/>
                      </a:lnTo>
                      <a:lnTo>
                        <a:pt x="0" y="21"/>
                      </a:lnTo>
                      <a:lnTo>
                        <a:pt x="7" y="28"/>
                      </a:lnTo>
                      <a:lnTo>
                        <a:pt x="12" y="26"/>
                      </a:lnTo>
                      <a:lnTo>
                        <a:pt x="23" y="28"/>
                      </a:lnTo>
                      <a:lnTo>
                        <a:pt x="30" y="26"/>
                      </a:lnTo>
                      <a:lnTo>
                        <a:pt x="38" y="28"/>
                      </a:lnTo>
                      <a:lnTo>
                        <a:pt x="40" y="35"/>
                      </a:lnTo>
                      <a:lnTo>
                        <a:pt x="52" y="24"/>
                      </a:lnTo>
                      <a:lnTo>
                        <a:pt x="54" y="28"/>
                      </a:lnTo>
                      <a:lnTo>
                        <a:pt x="68" y="21"/>
                      </a:lnTo>
                      <a:lnTo>
                        <a:pt x="82" y="26"/>
                      </a:lnTo>
                      <a:lnTo>
                        <a:pt x="85" y="21"/>
                      </a:lnTo>
                      <a:lnTo>
                        <a:pt x="78" y="14"/>
                      </a:lnTo>
                      <a:lnTo>
                        <a:pt x="68" y="14"/>
                      </a:lnTo>
                      <a:lnTo>
                        <a:pt x="73" y="9"/>
                      </a:lnTo>
                      <a:lnTo>
                        <a:pt x="66" y="9"/>
                      </a:lnTo>
                      <a:lnTo>
                        <a:pt x="61" y="5"/>
                      </a:lnTo>
                      <a:lnTo>
                        <a:pt x="52" y="0"/>
                      </a:lnTo>
                      <a:lnTo>
                        <a:pt x="38" y="2"/>
                      </a:lnTo>
                      <a:lnTo>
                        <a:pt x="28" y="5"/>
                      </a:lnTo>
                      <a:lnTo>
                        <a:pt x="21"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0" name="Freeform 800"/>
                <p:cNvSpPr>
                  <a:spLocks/>
                </p:cNvSpPr>
                <p:nvPr/>
              </p:nvSpPr>
              <p:spPr bwMode="black">
                <a:xfrm>
                  <a:off x="2419488" y="3664315"/>
                  <a:ext cx="45012" cy="19417"/>
                </a:xfrm>
                <a:custGeom>
                  <a:avLst/>
                  <a:gdLst>
                    <a:gd name="T0" fmla="*/ 5 w 29"/>
                    <a:gd name="T1" fmla="*/ 0 h 12"/>
                    <a:gd name="T2" fmla="*/ 0 w 29"/>
                    <a:gd name="T3" fmla="*/ 3 h 12"/>
                    <a:gd name="T4" fmla="*/ 10 w 29"/>
                    <a:gd name="T5" fmla="*/ 10 h 12"/>
                    <a:gd name="T6" fmla="*/ 17 w 29"/>
                    <a:gd name="T7" fmla="*/ 12 h 12"/>
                    <a:gd name="T8" fmla="*/ 24 w 29"/>
                    <a:gd name="T9" fmla="*/ 10 h 12"/>
                    <a:gd name="T10" fmla="*/ 29 w 29"/>
                    <a:gd name="T11" fmla="*/ 10 h 12"/>
                    <a:gd name="T12" fmla="*/ 26 w 29"/>
                    <a:gd name="T13" fmla="*/ 5 h 12"/>
                    <a:gd name="T14" fmla="*/ 17 w 29"/>
                    <a:gd name="T15" fmla="*/ 0 h 12"/>
                    <a:gd name="T16" fmla="*/ 5 w 29"/>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
                      <a:moveTo>
                        <a:pt x="5" y="0"/>
                      </a:moveTo>
                      <a:lnTo>
                        <a:pt x="0" y="3"/>
                      </a:lnTo>
                      <a:lnTo>
                        <a:pt x="10" y="10"/>
                      </a:lnTo>
                      <a:lnTo>
                        <a:pt x="17" y="12"/>
                      </a:lnTo>
                      <a:lnTo>
                        <a:pt x="24" y="10"/>
                      </a:lnTo>
                      <a:lnTo>
                        <a:pt x="29" y="10"/>
                      </a:lnTo>
                      <a:lnTo>
                        <a:pt x="26" y="5"/>
                      </a:lnTo>
                      <a:lnTo>
                        <a:pt x="17"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1" name="Freeform 801"/>
                <p:cNvSpPr>
                  <a:spLocks/>
                </p:cNvSpPr>
                <p:nvPr/>
              </p:nvSpPr>
              <p:spPr bwMode="black">
                <a:xfrm>
                  <a:off x="2419488" y="3664315"/>
                  <a:ext cx="45012" cy="19417"/>
                </a:xfrm>
                <a:custGeom>
                  <a:avLst/>
                  <a:gdLst>
                    <a:gd name="T0" fmla="*/ 5 w 29"/>
                    <a:gd name="T1" fmla="*/ 0 h 12"/>
                    <a:gd name="T2" fmla="*/ 0 w 29"/>
                    <a:gd name="T3" fmla="*/ 3 h 12"/>
                    <a:gd name="T4" fmla="*/ 10 w 29"/>
                    <a:gd name="T5" fmla="*/ 10 h 12"/>
                    <a:gd name="T6" fmla="*/ 17 w 29"/>
                    <a:gd name="T7" fmla="*/ 12 h 12"/>
                    <a:gd name="T8" fmla="*/ 24 w 29"/>
                    <a:gd name="T9" fmla="*/ 10 h 12"/>
                    <a:gd name="T10" fmla="*/ 29 w 29"/>
                    <a:gd name="T11" fmla="*/ 10 h 12"/>
                    <a:gd name="T12" fmla="*/ 26 w 29"/>
                    <a:gd name="T13" fmla="*/ 5 h 12"/>
                    <a:gd name="T14" fmla="*/ 17 w 29"/>
                    <a:gd name="T15" fmla="*/ 0 h 12"/>
                    <a:gd name="T16" fmla="*/ 5 w 29"/>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
                      <a:moveTo>
                        <a:pt x="5" y="0"/>
                      </a:moveTo>
                      <a:lnTo>
                        <a:pt x="0" y="3"/>
                      </a:lnTo>
                      <a:lnTo>
                        <a:pt x="10" y="10"/>
                      </a:lnTo>
                      <a:lnTo>
                        <a:pt x="17" y="12"/>
                      </a:lnTo>
                      <a:lnTo>
                        <a:pt x="24" y="10"/>
                      </a:lnTo>
                      <a:lnTo>
                        <a:pt x="29" y="10"/>
                      </a:lnTo>
                      <a:lnTo>
                        <a:pt x="26" y="5"/>
                      </a:lnTo>
                      <a:lnTo>
                        <a:pt x="17" y="0"/>
                      </a:lnTo>
                      <a:lnTo>
                        <a:pt x="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2" name="Rectangle 802"/>
                <p:cNvSpPr>
                  <a:spLocks noChangeArrowheads="1"/>
                </p:cNvSpPr>
                <p:nvPr/>
              </p:nvSpPr>
              <p:spPr bwMode="black">
                <a:xfrm>
                  <a:off x="1615475" y="3423221"/>
                  <a:ext cx="1552" cy="809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3" name="Freeform 803"/>
                <p:cNvSpPr>
                  <a:spLocks/>
                </p:cNvSpPr>
                <p:nvPr/>
              </p:nvSpPr>
              <p:spPr bwMode="black">
                <a:xfrm>
                  <a:off x="1615475" y="3423221"/>
                  <a:ext cx="0" cy="8090"/>
                </a:xfrm>
                <a:custGeom>
                  <a:avLst/>
                  <a:gdLst>
                    <a:gd name="T0" fmla="*/ 0 h 5"/>
                    <a:gd name="T1" fmla="*/ 5 h 5"/>
                    <a:gd name="T2" fmla="*/ 5 h 5"/>
                    <a:gd name="T3" fmla="*/ 0 h 5"/>
                  </a:gdLst>
                  <a:ahLst/>
                  <a:cxnLst>
                    <a:cxn ang="0">
                      <a:pos x="0" y="T0"/>
                    </a:cxn>
                    <a:cxn ang="0">
                      <a:pos x="0" y="T1"/>
                    </a:cxn>
                    <a:cxn ang="0">
                      <a:pos x="0" y="T2"/>
                    </a:cxn>
                    <a:cxn ang="0">
                      <a:pos x="0" y="T3"/>
                    </a:cxn>
                  </a:cxnLst>
                  <a:rect l="0" t="0" r="r" b="b"/>
                  <a:pathLst>
                    <a:path h="5">
                      <a:moveTo>
                        <a:pt x="0" y="0"/>
                      </a:moveTo>
                      <a:lnTo>
                        <a:pt x="0" y="5"/>
                      </a:lnTo>
                      <a:lnTo>
                        <a:pt x="0" y="5"/>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4" name="Freeform 804"/>
                <p:cNvSpPr>
                  <a:spLocks/>
                </p:cNvSpPr>
                <p:nvPr/>
              </p:nvSpPr>
              <p:spPr bwMode="black">
                <a:xfrm>
                  <a:off x="1550285" y="3403804"/>
                  <a:ext cx="0" cy="8090"/>
                </a:xfrm>
                <a:custGeom>
                  <a:avLst/>
                  <a:gdLst>
                    <a:gd name="T0" fmla="*/ 0 h 5"/>
                    <a:gd name="T1" fmla="*/ 3 h 5"/>
                    <a:gd name="T2" fmla="*/ 5 h 5"/>
                    <a:gd name="T3" fmla="*/ 0 h 5"/>
                  </a:gdLst>
                  <a:ahLst/>
                  <a:cxnLst>
                    <a:cxn ang="0">
                      <a:pos x="0" y="T0"/>
                    </a:cxn>
                    <a:cxn ang="0">
                      <a:pos x="0" y="T1"/>
                    </a:cxn>
                    <a:cxn ang="0">
                      <a:pos x="0" y="T2"/>
                    </a:cxn>
                    <a:cxn ang="0">
                      <a:pos x="0" y="T3"/>
                    </a:cxn>
                  </a:cxnLst>
                  <a:rect l="0" t="0" r="r" b="b"/>
                  <a:pathLst>
                    <a:path h="5">
                      <a:moveTo>
                        <a:pt x="0" y="0"/>
                      </a:moveTo>
                      <a:lnTo>
                        <a:pt x="0" y="3"/>
                      </a:lnTo>
                      <a:lnTo>
                        <a:pt x="0" y="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5" name="Freeform 805"/>
                <p:cNvSpPr>
                  <a:spLocks/>
                </p:cNvSpPr>
                <p:nvPr/>
              </p:nvSpPr>
              <p:spPr bwMode="black">
                <a:xfrm>
                  <a:off x="1550285" y="3403804"/>
                  <a:ext cx="0" cy="8090"/>
                </a:xfrm>
                <a:custGeom>
                  <a:avLst/>
                  <a:gdLst>
                    <a:gd name="T0" fmla="*/ 0 h 5"/>
                    <a:gd name="T1" fmla="*/ 3 h 5"/>
                    <a:gd name="T2" fmla="*/ 5 h 5"/>
                    <a:gd name="T3" fmla="*/ 0 h 5"/>
                  </a:gdLst>
                  <a:ahLst/>
                  <a:cxnLst>
                    <a:cxn ang="0">
                      <a:pos x="0" y="T0"/>
                    </a:cxn>
                    <a:cxn ang="0">
                      <a:pos x="0" y="T1"/>
                    </a:cxn>
                    <a:cxn ang="0">
                      <a:pos x="0" y="T2"/>
                    </a:cxn>
                    <a:cxn ang="0">
                      <a:pos x="0" y="T3"/>
                    </a:cxn>
                  </a:cxnLst>
                  <a:rect l="0" t="0" r="r" b="b"/>
                  <a:pathLst>
                    <a:path h="5">
                      <a:moveTo>
                        <a:pt x="0" y="0"/>
                      </a:moveTo>
                      <a:lnTo>
                        <a:pt x="0" y="3"/>
                      </a:lnTo>
                      <a:lnTo>
                        <a:pt x="0" y="5"/>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6" name="Freeform 806"/>
                <p:cNvSpPr>
                  <a:spLocks/>
                </p:cNvSpPr>
                <p:nvPr/>
              </p:nvSpPr>
              <p:spPr bwMode="black">
                <a:xfrm>
                  <a:off x="1674457" y="3400568"/>
                  <a:ext cx="7761" cy="11327"/>
                </a:xfrm>
                <a:custGeom>
                  <a:avLst/>
                  <a:gdLst>
                    <a:gd name="T0" fmla="*/ 3 w 5"/>
                    <a:gd name="T1" fmla="*/ 0 h 7"/>
                    <a:gd name="T2" fmla="*/ 0 w 5"/>
                    <a:gd name="T3" fmla="*/ 5 h 7"/>
                    <a:gd name="T4" fmla="*/ 0 w 5"/>
                    <a:gd name="T5" fmla="*/ 7 h 7"/>
                    <a:gd name="T6" fmla="*/ 5 w 5"/>
                    <a:gd name="T7" fmla="*/ 7 h 7"/>
                    <a:gd name="T8" fmla="*/ 3 w 5"/>
                    <a:gd name="T9" fmla="*/ 0 h 7"/>
                  </a:gdLst>
                  <a:ahLst/>
                  <a:cxnLst>
                    <a:cxn ang="0">
                      <a:pos x="T0" y="T1"/>
                    </a:cxn>
                    <a:cxn ang="0">
                      <a:pos x="T2" y="T3"/>
                    </a:cxn>
                    <a:cxn ang="0">
                      <a:pos x="T4" y="T5"/>
                    </a:cxn>
                    <a:cxn ang="0">
                      <a:pos x="T6" y="T7"/>
                    </a:cxn>
                    <a:cxn ang="0">
                      <a:pos x="T8" y="T9"/>
                    </a:cxn>
                  </a:cxnLst>
                  <a:rect l="0" t="0" r="r" b="b"/>
                  <a:pathLst>
                    <a:path w="5" h="7">
                      <a:moveTo>
                        <a:pt x="3" y="0"/>
                      </a:moveTo>
                      <a:lnTo>
                        <a:pt x="0" y="5"/>
                      </a:lnTo>
                      <a:lnTo>
                        <a:pt x="0" y="7"/>
                      </a:lnTo>
                      <a:lnTo>
                        <a:pt x="5" y="7"/>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7" name="Freeform 807"/>
                <p:cNvSpPr>
                  <a:spLocks/>
                </p:cNvSpPr>
                <p:nvPr/>
              </p:nvSpPr>
              <p:spPr bwMode="black">
                <a:xfrm>
                  <a:off x="1674457" y="3400568"/>
                  <a:ext cx="7761" cy="11327"/>
                </a:xfrm>
                <a:custGeom>
                  <a:avLst/>
                  <a:gdLst>
                    <a:gd name="T0" fmla="*/ 3 w 5"/>
                    <a:gd name="T1" fmla="*/ 0 h 7"/>
                    <a:gd name="T2" fmla="*/ 0 w 5"/>
                    <a:gd name="T3" fmla="*/ 5 h 7"/>
                    <a:gd name="T4" fmla="*/ 0 w 5"/>
                    <a:gd name="T5" fmla="*/ 7 h 7"/>
                    <a:gd name="T6" fmla="*/ 5 w 5"/>
                    <a:gd name="T7" fmla="*/ 7 h 7"/>
                    <a:gd name="T8" fmla="*/ 3 w 5"/>
                    <a:gd name="T9" fmla="*/ 0 h 7"/>
                  </a:gdLst>
                  <a:ahLst/>
                  <a:cxnLst>
                    <a:cxn ang="0">
                      <a:pos x="T0" y="T1"/>
                    </a:cxn>
                    <a:cxn ang="0">
                      <a:pos x="T2" y="T3"/>
                    </a:cxn>
                    <a:cxn ang="0">
                      <a:pos x="T4" y="T5"/>
                    </a:cxn>
                    <a:cxn ang="0">
                      <a:pos x="T6" y="T7"/>
                    </a:cxn>
                    <a:cxn ang="0">
                      <a:pos x="T8" y="T9"/>
                    </a:cxn>
                  </a:cxnLst>
                  <a:rect l="0" t="0" r="r" b="b"/>
                  <a:pathLst>
                    <a:path w="5" h="7">
                      <a:moveTo>
                        <a:pt x="3" y="0"/>
                      </a:moveTo>
                      <a:lnTo>
                        <a:pt x="0" y="5"/>
                      </a:lnTo>
                      <a:lnTo>
                        <a:pt x="0" y="7"/>
                      </a:lnTo>
                      <a:lnTo>
                        <a:pt x="5" y="7"/>
                      </a:lnTo>
                      <a:lnTo>
                        <a:pt x="3"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8" name="Freeform 808"/>
                <p:cNvSpPr>
                  <a:spLocks/>
                </p:cNvSpPr>
                <p:nvPr/>
              </p:nvSpPr>
              <p:spPr bwMode="black">
                <a:xfrm>
                  <a:off x="2338776" y="3916735"/>
                  <a:ext cx="7761" cy="8090"/>
                </a:xfrm>
                <a:custGeom>
                  <a:avLst/>
                  <a:gdLst>
                    <a:gd name="T0" fmla="*/ 3 w 5"/>
                    <a:gd name="T1" fmla="*/ 0 h 5"/>
                    <a:gd name="T2" fmla="*/ 0 w 5"/>
                    <a:gd name="T3" fmla="*/ 5 h 5"/>
                    <a:gd name="T4" fmla="*/ 5 w 5"/>
                    <a:gd name="T5" fmla="*/ 5 h 5"/>
                    <a:gd name="T6" fmla="*/ 3 w 5"/>
                    <a:gd name="T7" fmla="*/ 0 h 5"/>
                  </a:gdLst>
                  <a:ahLst/>
                  <a:cxnLst>
                    <a:cxn ang="0">
                      <a:pos x="T0" y="T1"/>
                    </a:cxn>
                    <a:cxn ang="0">
                      <a:pos x="T2" y="T3"/>
                    </a:cxn>
                    <a:cxn ang="0">
                      <a:pos x="T4" y="T5"/>
                    </a:cxn>
                    <a:cxn ang="0">
                      <a:pos x="T6" y="T7"/>
                    </a:cxn>
                  </a:cxnLst>
                  <a:rect l="0" t="0" r="r" b="b"/>
                  <a:pathLst>
                    <a:path w="5" h="5">
                      <a:moveTo>
                        <a:pt x="3" y="0"/>
                      </a:moveTo>
                      <a:lnTo>
                        <a:pt x="0" y="5"/>
                      </a:lnTo>
                      <a:lnTo>
                        <a:pt x="5" y="5"/>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9" name="Freeform 809"/>
                <p:cNvSpPr>
                  <a:spLocks/>
                </p:cNvSpPr>
                <p:nvPr/>
              </p:nvSpPr>
              <p:spPr bwMode="black">
                <a:xfrm>
                  <a:off x="2338776" y="3916735"/>
                  <a:ext cx="7761" cy="8090"/>
                </a:xfrm>
                <a:custGeom>
                  <a:avLst/>
                  <a:gdLst>
                    <a:gd name="T0" fmla="*/ 3 w 5"/>
                    <a:gd name="T1" fmla="*/ 0 h 5"/>
                    <a:gd name="T2" fmla="*/ 0 w 5"/>
                    <a:gd name="T3" fmla="*/ 5 h 5"/>
                    <a:gd name="T4" fmla="*/ 5 w 5"/>
                    <a:gd name="T5" fmla="*/ 5 h 5"/>
                    <a:gd name="T6" fmla="*/ 3 w 5"/>
                    <a:gd name="T7" fmla="*/ 0 h 5"/>
                  </a:gdLst>
                  <a:ahLst/>
                  <a:cxnLst>
                    <a:cxn ang="0">
                      <a:pos x="T0" y="T1"/>
                    </a:cxn>
                    <a:cxn ang="0">
                      <a:pos x="T2" y="T3"/>
                    </a:cxn>
                    <a:cxn ang="0">
                      <a:pos x="T4" y="T5"/>
                    </a:cxn>
                    <a:cxn ang="0">
                      <a:pos x="T6" y="T7"/>
                    </a:cxn>
                  </a:cxnLst>
                  <a:rect l="0" t="0" r="r" b="b"/>
                  <a:pathLst>
                    <a:path w="5" h="5">
                      <a:moveTo>
                        <a:pt x="3" y="0"/>
                      </a:moveTo>
                      <a:lnTo>
                        <a:pt x="0" y="5"/>
                      </a:lnTo>
                      <a:lnTo>
                        <a:pt x="5" y="5"/>
                      </a:lnTo>
                      <a:lnTo>
                        <a:pt x="3"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0" name="Freeform 810"/>
                <p:cNvSpPr>
                  <a:spLocks/>
                </p:cNvSpPr>
                <p:nvPr/>
              </p:nvSpPr>
              <p:spPr bwMode="black">
                <a:xfrm>
                  <a:off x="2405519" y="3462055"/>
                  <a:ext cx="21730" cy="6472"/>
                </a:xfrm>
                <a:custGeom>
                  <a:avLst/>
                  <a:gdLst>
                    <a:gd name="T0" fmla="*/ 12 w 14"/>
                    <a:gd name="T1" fmla="*/ 0 h 4"/>
                    <a:gd name="T2" fmla="*/ 0 w 14"/>
                    <a:gd name="T3" fmla="*/ 2 h 4"/>
                    <a:gd name="T4" fmla="*/ 14 w 14"/>
                    <a:gd name="T5" fmla="*/ 4 h 4"/>
                    <a:gd name="T6" fmla="*/ 12 w 14"/>
                    <a:gd name="T7" fmla="*/ 0 h 4"/>
                  </a:gdLst>
                  <a:ahLst/>
                  <a:cxnLst>
                    <a:cxn ang="0">
                      <a:pos x="T0" y="T1"/>
                    </a:cxn>
                    <a:cxn ang="0">
                      <a:pos x="T2" y="T3"/>
                    </a:cxn>
                    <a:cxn ang="0">
                      <a:pos x="T4" y="T5"/>
                    </a:cxn>
                    <a:cxn ang="0">
                      <a:pos x="T6" y="T7"/>
                    </a:cxn>
                  </a:cxnLst>
                  <a:rect l="0" t="0" r="r" b="b"/>
                  <a:pathLst>
                    <a:path w="14" h="4">
                      <a:moveTo>
                        <a:pt x="12" y="0"/>
                      </a:moveTo>
                      <a:lnTo>
                        <a:pt x="0" y="2"/>
                      </a:lnTo>
                      <a:lnTo>
                        <a:pt x="14" y="4"/>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1" name="Freeform 811"/>
                <p:cNvSpPr>
                  <a:spLocks/>
                </p:cNvSpPr>
                <p:nvPr/>
              </p:nvSpPr>
              <p:spPr bwMode="black">
                <a:xfrm>
                  <a:off x="2405519" y="3462055"/>
                  <a:ext cx="21730" cy="6472"/>
                </a:xfrm>
                <a:custGeom>
                  <a:avLst/>
                  <a:gdLst>
                    <a:gd name="T0" fmla="*/ 12 w 14"/>
                    <a:gd name="T1" fmla="*/ 0 h 4"/>
                    <a:gd name="T2" fmla="*/ 0 w 14"/>
                    <a:gd name="T3" fmla="*/ 2 h 4"/>
                    <a:gd name="T4" fmla="*/ 14 w 14"/>
                    <a:gd name="T5" fmla="*/ 4 h 4"/>
                    <a:gd name="T6" fmla="*/ 12 w 14"/>
                    <a:gd name="T7" fmla="*/ 0 h 4"/>
                  </a:gdLst>
                  <a:ahLst/>
                  <a:cxnLst>
                    <a:cxn ang="0">
                      <a:pos x="T0" y="T1"/>
                    </a:cxn>
                    <a:cxn ang="0">
                      <a:pos x="T2" y="T3"/>
                    </a:cxn>
                    <a:cxn ang="0">
                      <a:pos x="T4" y="T5"/>
                    </a:cxn>
                    <a:cxn ang="0">
                      <a:pos x="T6" y="T7"/>
                    </a:cxn>
                  </a:cxnLst>
                  <a:rect l="0" t="0" r="r" b="b"/>
                  <a:pathLst>
                    <a:path w="14" h="4">
                      <a:moveTo>
                        <a:pt x="12" y="0"/>
                      </a:moveTo>
                      <a:lnTo>
                        <a:pt x="0" y="2"/>
                      </a:lnTo>
                      <a:lnTo>
                        <a:pt x="14" y="4"/>
                      </a:lnTo>
                      <a:lnTo>
                        <a:pt x="12"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2" name="Freeform 812"/>
                <p:cNvSpPr>
                  <a:spLocks/>
                </p:cNvSpPr>
                <p:nvPr/>
              </p:nvSpPr>
              <p:spPr bwMode="black">
                <a:xfrm>
                  <a:off x="2523482" y="3596356"/>
                  <a:ext cx="10865" cy="11327"/>
                </a:xfrm>
                <a:custGeom>
                  <a:avLst/>
                  <a:gdLst>
                    <a:gd name="T0" fmla="*/ 7 w 7"/>
                    <a:gd name="T1" fmla="*/ 0 h 7"/>
                    <a:gd name="T2" fmla="*/ 0 w 7"/>
                    <a:gd name="T3" fmla="*/ 4 h 7"/>
                    <a:gd name="T4" fmla="*/ 0 w 7"/>
                    <a:gd name="T5" fmla="*/ 7 h 7"/>
                    <a:gd name="T6" fmla="*/ 7 w 7"/>
                    <a:gd name="T7" fmla="*/ 4 h 7"/>
                    <a:gd name="T8" fmla="*/ 7 w 7"/>
                    <a:gd name="T9" fmla="*/ 0 h 7"/>
                  </a:gdLst>
                  <a:ahLst/>
                  <a:cxnLst>
                    <a:cxn ang="0">
                      <a:pos x="T0" y="T1"/>
                    </a:cxn>
                    <a:cxn ang="0">
                      <a:pos x="T2" y="T3"/>
                    </a:cxn>
                    <a:cxn ang="0">
                      <a:pos x="T4" y="T5"/>
                    </a:cxn>
                    <a:cxn ang="0">
                      <a:pos x="T6" y="T7"/>
                    </a:cxn>
                    <a:cxn ang="0">
                      <a:pos x="T8" y="T9"/>
                    </a:cxn>
                  </a:cxnLst>
                  <a:rect l="0" t="0" r="r" b="b"/>
                  <a:pathLst>
                    <a:path w="7" h="7">
                      <a:moveTo>
                        <a:pt x="7" y="0"/>
                      </a:moveTo>
                      <a:lnTo>
                        <a:pt x="0" y="4"/>
                      </a:lnTo>
                      <a:lnTo>
                        <a:pt x="0" y="7"/>
                      </a:lnTo>
                      <a:lnTo>
                        <a:pt x="7" y="4"/>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3" name="Freeform 813"/>
                <p:cNvSpPr>
                  <a:spLocks/>
                </p:cNvSpPr>
                <p:nvPr/>
              </p:nvSpPr>
              <p:spPr bwMode="black">
                <a:xfrm>
                  <a:off x="2523482" y="3596356"/>
                  <a:ext cx="10865" cy="11327"/>
                </a:xfrm>
                <a:custGeom>
                  <a:avLst/>
                  <a:gdLst>
                    <a:gd name="T0" fmla="*/ 7 w 7"/>
                    <a:gd name="T1" fmla="*/ 0 h 7"/>
                    <a:gd name="T2" fmla="*/ 0 w 7"/>
                    <a:gd name="T3" fmla="*/ 4 h 7"/>
                    <a:gd name="T4" fmla="*/ 0 w 7"/>
                    <a:gd name="T5" fmla="*/ 7 h 7"/>
                    <a:gd name="T6" fmla="*/ 7 w 7"/>
                    <a:gd name="T7" fmla="*/ 4 h 7"/>
                    <a:gd name="T8" fmla="*/ 7 w 7"/>
                    <a:gd name="T9" fmla="*/ 0 h 7"/>
                  </a:gdLst>
                  <a:ahLst/>
                  <a:cxnLst>
                    <a:cxn ang="0">
                      <a:pos x="T0" y="T1"/>
                    </a:cxn>
                    <a:cxn ang="0">
                      <a:pos x="T2" y="T3"/>
                    </a:cxn>
                    <a:cxn ang="0">
                      <a:pos x="T4" y="T5"/>
                    </a:cxn>
                    <a:cxn ang="0">
                      <a:pos x="T6" y="T7"/>
                    </a:cxn>
                    <a:cxn ang="0">
                      <a:pos x="T8" y="T9"/>
                    </a:cxn>
                  </a:cxnLst>
                  <a:rect l="0" t="0" r="r" b="b"/>
                  <a:pathLst>
                    <a:path w="7" h="7">
                      <a:moveTo>
                        <a:pt x="7" y="0"/>
                      </a:moveTo>
                      <a:lnTo>
                        <a:pt x="0" y="4"/>
                      </a:lnTo>
                      <a:lnTo>
                        <a:pt x="0" y="7"/>
                      </a:lnTo>
                      <a:lnTo>
                        <a:pt x="7" y="4"/>
                      </a:lnTo>
                      <a:lnTo>
                        <a:pt x="7"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4" name="Freeform 814"/>
                <p:cNvSpPr>
                  <a:spLocks/>
                </p:cNvSpPr>
                <p:nvPr/>
              </p:nvSpPr>
              <p:spPr bwMode="black">
                <a:xfrm>
                  <a:off x="2475366" y="3515452"/>
                  <a:ext cx="10865" cy="11327"/>
                </a:xfrm>
                <a:custGeom>
                  <a:avLst/>
                  <a:gdLst>
                    <a:gd name="T0" fmla="*/ 0 w 7"/>
                    <a:gd name="T1" fmla="*/ 0 h 7"/>
                    <a:gd name="T2" fmla="*/ 4 w 7"/>
                    <a:gd name="T3" fmla="*/ 7 h 7"/>
                    <a:gd name="T4" fmla="*/ 7 w 7"/>
                    <a:gd name="T5" fmla="*/ 7 h 7"/>
                    <a:gd name="T6" fmla="*/ 4 w 7"/>
                    <a:gd name="T7" fmla="*/ 5 h 7"/>
                    <a:gd name="T8" fmla="*/ 0 w 7"/>
                    <a:gd name="T9" fmla="*/ 0 h 7"/>
                  </a:gdLst>
                  <a:ahLst/>
                  <a:cxnLst>
                    <a:cxn ang="0">
                      <a:pos x="T0" y="T1"/>
                    </a:cxn>
                    <a:cxn ang="0">
                      <a:pos x="T2" y="T3"/>
                    </a:cxn>
                    <a:cxn ang="0">
                      <a:pos x="T4" y="T5"/>
                    </a:cxn>
                    <a:cxn ang="0">
                      <a:pos x="T6" y="T7"/>
                    </a:cxn>
                    <a:cxn ang="0">
                      <a:pos x="T8" y="T9"/>
                    </a:cxn>
                  </a:cxnLst>
                  <a:rect l="0" t="0" r="r" b="b"/>
                  <a:pathLst>
                    <a:path w="7" h="7">
                      <a:moveTo>
                        <a:pt x="0" y="0"/>
                      </a:moveTo>
                      <a:lnTo>
                        <a:pt x="4" y="7"/>
                      </a:lnTo>
                      <a:lnTo>
                        <a:pt x="7" y="7"/>
                      </a:lnTo>
                      <a:lnTo>
                        <a:pt x="4" y="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5" name="Freeform 815"/>
                <p:cNvSpPr>
                  <a:spLocks/>
                </p:cNvSpPr>
                <p:nvPr/>
              </p:nvSpPr>
              <p:spPr bwMode="black">
                <a:xfrm>
                  <a:off x="2475366" y="3515452"/>
                  <a:ext cx="10865" cy="11327"/>
                </a:xfrm>
                <a:custGeom>
                  <a:avLst/>
                  <a:gdLst>
                    <a:gd name="T0" fmla="*/ 0 w 7"/>
                    <a:gd name="T1" fmla="*/ 0 h 7"/>
                    <a:gd name="T2" fmla="*/ 4 w 7"/>
                    <a:gd name="T3" fmla="*/ 7 h 7"/>
                    <a:gd name="T4" fmla="*/ 7 w 7"/>
                    <a:gd name="T5" fmla="*/ 7 h 7"/>
                    <a:gd name="T6" fmla="*/ 4 w 7"/>
                    <a:gd name="T7" fmla="*/ 5 h 7"/>
                    <a:gd name="T8" fmla="*/ 0 w 7"/>
                    <a:gd name="T9" fmla="*/ 0 h 7"/>
                  </a:gdLst>
                  <a:ahLst/>
                  <a:cxnLst>
                    <a:cxn ang="0">
                      <a:pos x="T0" y="T1"/>
                    </a:cxn>
                    <a:cxn ang="0">
                      <a:pos x="T2" y="T3"/>
                    </a:cxn>
                    <a:cxn ang="0">
                      <a:pos x="T4" y="T5"/>
                    </a:cxn>
                    <a:cxn ang="0">
                      <a:pos x="T6" y="T7"/>
                    </a:cxn>
                    <a:cxn ang="0">
                      <a:pos x="T8" y="T9"/>
                    </a:cxn>
                  </a:cxnLst>
                  <a:rect l="0" t="0" r="r" b="b"/>
                  <a:pathLst>
                    <a:path w="7" h="7">
                      <a:moveTo>
                        <a:pt x="0" y="0"/>
                      </a:moveTo>
                      <a:lnTo>
                        <a:pt x="4" y="7"/>
                      </a:lnTo>
                      <a:lnTo>
                        <a:pt x="7" y="7"/>
                      </a:lnTo>
                      <a:lnTo>
                        <a:pt x="4" y="5"/>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6" name="Freeform 816"/>
                <p:cNvSpPr>
                  <a:spLocks/>
                </p:cNvSpPr>
                <p:nvPr/>
              </p:nvSpPr>
              <p:spPr bwMode="black">
                <a:xfrm>
                  <a:off x="2459844" y="3504125"/>
                  <a:ext cx="7761" cy="11327"/>
                </a:xfrm>
                <a:custGeom>
                  <a:avLst/>
                  <a:gdLst>
                    <a:gd name="T0" fmla="*/ 3 w 5"/>
                    <a:gd name="T1" fmla="*/ 0 h 7"/>
                    <a:gd name="T2" fmla="*/ 0 w 5"/>
                    <a:gd name="T3" fmla="*/ 2 h 7"/>
                    <a:gd name="T4" fmla="*/ 5 w 5"/>
                    <a:gd name="T5" fmla="*/ 7 h 7"/>
                    <a:gd name="T6" fmla="*/ 3 w 5"/>
                    <a:gd name="T7" fmla="*/ 0 h 7"/>
                  </a:gdLst>
                  <a:ahLst/>
                  <a:cxnLst>
                    <a:cxn ang="0">
                      <a:pos x="T0" y="T1"/>
                    </a:cxn>
                    <a:cxn ang="0">
                      <a:pos x="T2" y="T3"/>
                    </a:cxn>
                    <a:cxn ang="0">
                      <a:pos x="T4" y="T5"/>
                    </a:cxn>
                    <a:cxn ang="0">
                      <a:pos x="T6" y="T7"/>
                    </a:cxn>
                  </a:cxnLst>
                  <a:rect l="0" t="0" r="r" b="b"/>
                  <a:pathLst>
                    <a:path w="5" h="7">
                      <a:moveTo>
                        <a:pt x="3" y="0"/>
                      </a:moveTo>
                      <a:lnTo>
                        <a:pt x="0" y="2"/>
                      </a:lnTo>
                      <a:lnTo>
                        <a:pt x="5" y="7"/>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7" name="Freeform 817"/>
                <p:cNvSpPr>
                  <a:spLocks/>
                </p:cNvSpPr>
                <p:nvPr/>
              </p:nvSpPr>
              <p:spPr bwMode="black">
                <a:xfrm>
                  <a:off x="2459844" y="3504125"/>
                  <a:ext cx="7761" cy="11327"/>
                </a:xfrm>
                <a:custGeom>
                  <a:avLst/>
                  <a:gdLst>
                    <a:gd name="T0" fmla="*/ 3 w 5"/>
                    <a:gd name="T1" fmla="*/ 0 h 7"/>
                    <a:gd name="T2" fmla="*/ 0 w 5"/>
                    <a:gd name="T3" fmla="*/ 2 h 7"/>
                    <a:gd name="T4" fmla="*/ 5 w 5"/>
                    <a:gd name="T5" fmla="*/ 7 h 7"/>
                    <a:gd name="T6" fmla="*/ 3 w 5"/>
                    <a:gd name="T7" fmla="*/ 0 h 7"/>
                  </a:gdLst>
                  <a:ahLst/>
                  <a:cxnLst>
                    <a:cxn ang="0">
                      <a:pos x="T0" y="T1"/>
                    </a:cxn>
                    <a:cxn ang="0">
                      <a:pos x="T2" y="T3"/>
                    </a:cxn>
                    <a:cxn ang="0">
                      <a:pos x="T4" y="T5"/>
                    </a:cxn>
                    <a:cxn ang="0">
                      <a:pos x="T6" y="T7"/>
                    </a:cxn>
                  </a:cxnLst>
                  <a:rect l="0" t="0" r="r" b="b"/>
                  <a:pathLst>
                    <a:path w="5" h="7">
                      <a:moveTo>
                        <a:pt x="3" y="0"/>
                      </a:moveTo>
                      <a:lnTo>
                        <a:pt x="0" y="2"/>
                      </a:lnTo>
                      <a:lnTo>
                        <a:pt x="5" y="7"/>
                      </a:lnTo>
                      <a:lnTo>
                        <a:pt x="3"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8" name="Freeform 818"/>
                <p:cNvSpPr>
                  <a:spLocks/>
                </p:cNvSpPr>
                <p:nvPr/>
              </p:nvSpPr>
              <p:spPr bwMode="black">
                <a:xfrm>
                  <a:off x="2430353" y="3526778"/>
                  <a:ext cx="4656" cy="11327"/>
                </a:xfrm>
                <a:custGeom>
                  <a:avLst/>
                  <a:gdLst>
                    <a:gd name="T0" fmla="*/ 3 w 3"/>
                    <a:gd name="T1" fmla="*/ 0 h 7"/>
                    <a:gd name="T2" fmla="*/ 0 w 3"/>
                    <a:gd name="T3" fmla="*/ 5 h 7"/>
                    <a:gd name="T4" fmla="*/ 3 w 3"/>
                    <a:gd name="T5" fmla="*/ 7 h 7"/>
                    <a:gd name="T6" fmla="*/ 3 w 3"/>
                    <a:gd name="T7" fmla="*/ 0 h 7"/>
                  </a:gdLst>
                  <a:ahLst/>
                  <a:cxnLst>
                    <a:cxn ang="0">
                      <a:pos x="T0" y="T1"/>
                    </a:cxn>
                    <a:cxn ang="0">
                      <a:pos x="T2" y="T3"/>
                    </a:cxn>
                    <a:cxn ang="0">
                      <a:pos x="T4" y="T5"/>
                    </a:cxn>
                    <a:cxn ang="0">
                      <a:pos x="T6" y="T7"/>
                    </a:cxn>
                  </a:cxnLst>
                  <a:rect l="0" t="0" r="r" b="b"/>
                  <a:pathLst>
                    <a:path w="3" h="7">
                      <a:moveTo>
                        <a:pt x="3" y="0"/>
                      </a:moveTo>
                      <a:lnTo>
                        <a:pt x="0" y="5"/>
                      </a:lnTo>
                      <a:lnTo>
                        <a:pt x="3" y="7"/>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9" name="Freeform 819"/>
                <p:cNvSpPr>
                  <a:spLocks/>
                </p:cNvSpPr>
                <p:nvPr/>
              </p:nvSpPr>
              <p:spPr bwMode="black">
                <a:xfrm>
                  <a:off x="2430353" y="3526778"/>
                  <a:ext cx="4656" cy="11327"/>
                </a:xfrm>
                <a:custGeom>
                  <a:avLst/>
                  <a:gdLst>
                    <a:gd name="T0" fmla="*/ 3 w 3"/>
                    <a:gd name="T1" fmla="*/ 0 h 7"/>
                    <a:gd name="T2" fmla="*/ 0 w 3"/>
                    <a:gd name="T3" fmla="*/ 5 h 7"/>
                    <a:gd name="T4" fmla="*/ 3 w 3"/>
                    <a:gd name="T5" fmla="*/ 7 h 7"/>
                    <a:gd name="T6" fmla="*/ 3 w 3"/>
                    <a:gd name="T7" fmla="*/ 0 h 7"/>
                  </a:gdLst>
                  <a:ahLst/>
                  <a:cxnLst>
                    <a:cxn ang="0">
                      <a:pos x="T0" y="T1"/>
                    </a:cxn>
                    <a:cxn ang="0">
                      <a:pos x="T2" y="T3"/>
                    </a:cxn>
                    <a:cxn ang="0">
                      <a:pos x="T4" y="T5"/>
                    </a:cxn>
                    <a:cxn ang="0">
                      <a:pos x="T6" y="T7"/>
                    </a:cxn>
                  </a:cxnLst>
                  <a:rect l="0" t="0" r="r" b="b"/>
                  <a:pathLst>
                    <a:path w="3" h="7">
                      <a:moveTo>
                        <a:pt x="3" y="0"/>
                      </a:moveTo>
                      <a:lnTo>
                        <a:pt x="0" y="5"/>
                      </a:lnTo>
                      <a:lnTo>
                        <a:pt x="3" y="7"/>
                      </a:lnTo>
                      <a:lnTo>
                        <a:pt x="3"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0" name="Freeform 820"/>
                <p:cNvSpPr>
                  <a:spLocks/>
                </p:cNvSpPr>
                <p:nvPr/>
              </p:nvSpPr>
              <p:spPr bwMode="black">
                <a:xfrm>
                  <a:off x="2416384" y="3504125"/>
                  <a:ext cx="13969" cy="19417"/>
                </a:xfrm>
                <a:custGeom>
                  <a:avLst/>
                  <a:gdLst>
                    <a:gd name="T0" fmla="*/ 2 w 9"/>
                    <a:gd name="T1" fmla="*/ 0 h 12"/>
                    <a:gd name="T2" fmla="*/ 0 w 9"/>
                    <a:gd name="T3" fmla="*/ 7 h 12"/>
                    <a:gd name="T4" fmla="*/ 7 w 9"/>
                    <a:gd name="T5" fmla="*/ 12 h 12"/>
                    <a:gd name="T6" fmla="*/ 9 w 9"/>
                    <a:gd name="T7" fmla="*/ 7 h 12"/>
                    <a:gd name="T8" fmla="*/ 5 w 9"/>
                    <a:gd name="T9" fmla="*/ 0 h 12"/>
                    <a:gd name="T10" fmla="*/ 2 w 9"/>
                    <a:gd name="T11" fmla="*/ 0 h 12"/>
                  </a:gdLst>
                  <a:ahLst/>
                  <a:cxnLst>
                    <a:cxn ang="0">
                      <a:pos x="T0" y="T1"/>
                    </a:cxn>
                    <a:cxn ang="0">
                      <a:pos x="T2" y="T3"/>
                    </a:cxn>
                    <a:cxn ang="0">
                      <a:pos x="T4" y="T5"/>
                    </a:cxn>
                    <a:cxn ang="0">
                      <a:pos x="T6" y="T7"/>
                    </a:cxn>
                    <a:cxn ang="0">
                      <a:pos x="T8" y="T9"/>
                    </a:cxn>
                    <a:cxn ang="0">
                      <a:pos x="T10" y="T11"/>
                    </a:cxn>
                  </a:cxnLst>
                  <a:rect l="0" t="0" r="r" b="b"/>
                  <a:pathLst>
                    <a:path w="9" h="12">
                      <a:moveTo>
                        <a:pt x="2" y="0"/>
                      </a:moveTo>
                      <a:lnTo>
                        <a:pt x="0" y="7"/>
                      </a:lnTo>
                      <a:lnTo>
                        <a:pt x="7" y="12"/>
                      </a:lnTo>
                      <a:lnTo>
                        <a:pt x="9" y="7"/>
                      </a:lnTo>
                      <a:lnTo>
                        <a:pt x="5" y="0"/>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1" name="Freeform 821"/>
                <p:cNvSpPr>
                  <a:spLocks/>
                </p:cNvSpPr>
                <p:nvPr/>
              </p:nvSpPr>
              <p:spPr bwMode="black">
                <a:xfrm>
                  <a:off x="2416384" y="3504125"/>
                  <a:ext cx="13969" cy="19417"/>
                </a:xfrm>
                <a:custGeom>
                  <a:avLst/>
                  <a:gdLst>
                    <a:gd name="T0" fmla="*/ 2 w 9"/>
                    <a:gd name="T1" fmla="*/ 0 h 12"/>
                    <a:gd name="T2" fmla="*/ 0 w 9"/>
                    <a:gd name="T3" fmla="*/ 7 h 12"/>
                    <a:gd name="T4" fmla="*/ 7 w 9"/>
                    <a:gd name="T5" fmla="*/ 12 h 12"/>
                    <a:gd name="T6" fmla="*/ 9 w 9"/>
                    <a:gd name="T7" fmla="*/ 7 h 12"/>
                    <a:gd name="T8" fmla="*/ 5 w 9"/>
                    <a:gd name="T9" fmla="*/ 0 h 12"/>
                    <a:gd name="T10" fmla="*/ 2 w 9"/>
                    <a:gd name="T11" fmla="*/ 0 h 12"/>
                  </a:gdLst>
                  <a:ahLst/>
                  <a:cxnLst>
                    <a:cxn ang="0">
                      <a:pos x="T0" y="T1"/>
                    </a:cxn>
                    <a:cxn ang="0">
                      <a:pos x="T2" y="T3"/>
                    </a:cxn>
                    <a:cxn ang="0">
                      <a:pos x="T4" y="T5"/>
                    </a:cxn>
                    <a:cxn ang="0">
                      <a:pos x="T6" y="T7"/>
                    </a:cxn>
                    <a:cxn ang="0">
                      <a:pos x="T8" y="T9"/>
                    </a:cxn>
                    <a:cxn ang="0">
                      <a:pos x="T10" y="T11"/>
                    </a:cxn>
                  </a:cxnLst>
                  <a:rect l="0" t="0" r="r" b="b"/>
                  <a:pathLst>
                    <a:path w="9" h="12">
                      <a:moveTo>
                        <a:pt x="2" y="0"/>
                      </a:moveTo>
                      <a:lnTo>
                        <a:pt x="0" y="7"/>
                      </a:lnTo>
                      <a:lnTo>
                        <a:pt x="7" y="12"/>
                      </a:lnTo>
                      <a:lnTo>
                        <a:pt x="9" y="7"/>
                      </a:lnTo>
                      <a:lnTo>
                        <a:pt x="5" y="0"/>
                      </a:lnTo>
                      <a:lnTo>
                        <a:pt x="2"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2" name="Freeform 822"/>
                <p:cNvSpPr>
                  <a:spLocks/>
                </p:cNvSpPr>
                <p:nvPr/>
              </p:nvSpPr>
              <p:spPr bwMode="black">
                <a:xfrm>
                  <a:off x="2441218" y="3468528"/>
                  <a:ext cx="4656" cy="16181"/>
                </a:xfrm>
                <a:custGeom>
                  <a:avLst/>
                  <a:gdLst>
                    <a:gd name="T0" fmla="*/ 3 w 3"/>
                    <a:gd name="T1" fmla="*/ 0 h 10"/>
                    <a:gd name="T2" fmla="*/ 0 w 3"/>
                    <a:gd name="T3" fmla="*/ 3 h 10"/>
                    <a:gd name="T4" fmla="*/ 3 w 3"/>
                    <a:gd name="T5" fmla="*/ 10 h 10"/>
                    <a:gd name="T6" fmla="*/ 3 w 3"/>
                    <a:gd name="T7" fmla="*/ 3 h 10"/>
                    <a:gd name="T8" fmla="*/ 3 w 3"/>
                    <a:gd name="T9" fmla="*/ 0 h 10"/>
                  </a:gdLst>
                  <a:ahLst/>
                  <a:cxnLst>
                    <a:cxn ang="0">
                      <a:pos x="T0" y="T1"/>
                    </a:cxn>
                    <a:cxn ang="0">
                      <a:pos x="T2" y="T3"/>
                    </a:cxn>
                    <a:cxn ang="0">
                      <a:pos x="T4" y="T5"/>
                    </a:cxn>
                    <a:cxn ang="0">
                      <a:pos x="T6" y="T7"/>
                    </a:cxn>
                    <a:cxn ang="0">
                      <a:pos x="T8" y="T9"/>
                    </a:cxn>
                  </a:cxnLst>
                  <a:rect l="0" t="0" r="r" b="b"/>
                  <a:pathLst>
                    <a:path w="3" h="10">
                      <a:moveTo>
                        <a:pt x="3" y="0"/>
                      </a:moveTo>
                      <a:lnTo>
                        <a:pt x="0" y="3"/>
                      </a:lnTo>
                      <a:lnTo>
                        <a:pt x="3" y="10"/>
                      </a:lnTo>
                      <a:lnTo>
                        <a:pt x="3" y="3"/>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3" name="Freeform 823"/>
                <p:cNvSpPr>
                  <a:spLocks/>
                </p:cNvSpPr>
                <p:nvPr/>
              </p:nvSpPr>
              <p:spPr bwMode="black">
                <a:xfrm>
                  <a:off x="2441218" y="3468528"/>
                  <a:ext cx="4656" cy="16181"/>
                </a:xfrm>
                <a:custGeom>
                  <a:avLst/>
                  <a:gdLst>
                    <a:gd name="T0" fmla="*/ 3 w 3"/>
                    <a:gd name="T1" fmla="*/ 0 h 10"/>
                    <a:gd name="T2" fmla="*/ 0 w 3"/>
                    <a:gd name="T3" fmla="*/ 3 h 10"/>
                    <a:gd name="T4" fmla="*/ 3 w 3"/>
                    <a:gd name="T5" fmla="*/ 10 h 10"/>
                    <a:gd name="T6" fmla="*/ 3 w 3"/>
                    <a:gd name="T7" fmla="*/ 3 h 10"/>
                    <a:gd name="T8" fmla="*/ 3 w 3"/>
                    <a:gd name="T9" fmla="*/ 0 h 10"/>
                  </a:gdLst>
                  <a:ahLst/>
                  <a:cxnLst>
                    <a:cxn ang="0">
                      <a:pos x="T0" y="T1"/>
                    </a:cxn>
                    <a:cxn ang="0">
                      <a:pos x="T2" y="T3"/>
                    </a:cxn>
                    <a:cxn ang="0">
                      <a:pos x="T4" y="T5"/>
                    </a:cxn>
                    <a:cxn ang="0">
                      <a:pos x="T6" y="T7"/>
                    </a:cxn>
                    <a:cxn ang="0">
                      <a:pos x="T8" y="T9"/>
                    </a:cxn>
                  </a:cxnLst>
                  <a:rect l="0" t="0" r="r" b="b"/>
                  <a:pathLst>
                    <a:path w="3" h="10">
                      <a:moveTo>
                        <a:pt x="3" y="0"/>
                      </a:moveTo>
                      <a:lnTo>
                        <a:pt x="0" y="3"/>
                      </a:lnTo>
                      <a:lnTo>
                        <a:pt x="3" y="10"/>
                      </a:lnTo>
                      <a:lnTo>
                        <a:pt x="3" y="3"/>
                      </a:lnTo>
                      <a:lnTo>
                        <a:pt x="3"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4" name="Freeform 824"/>
                <p:cNvSpPr>
                  <a:spLocks/>
                </p:cNvSpPr>
                <p:nvPr/>
              </p:nvSpPr>
              <p:spPr bwMode="black">
                <a:xfrm>
                  <a:off x="2504856" y="3560758"/>
                  <a:ext cx="10865" cy="11327"/>
                </a:xfrm>
                <a:custGeom>
                  <a:avLst/>
                  <a:gdLst>
                    <a:gd name="T0" fmla="*/ 0 w 7"/>
                    <a:gd name="T1" fmla="*/ 0 h 7"/>
                    <a:gd name="T2" fmla="*/ 4 w 7"/>
                    <a:gd name="T3" fmla="*/ 5 h 7"/>
                    <a:gd name="T4" fmla="*/ 4 w 7"/>
                    <a:gd name="T5" fmla="*/ 7 h 7"/>
                    <a:gd name="T6" fmla="*/ 7 w 7"/>
                    <a:gd name="T7" fmla="*/ 3 h 7"/>
                    <a:gd name="T8" fmla="*/ 0 w 7"/>
                    <a:gd name="T9" fmla="*/ 0 h 7"/>
                  </a:gdLst>
                  <a:ahLst/>
                  <a:cxnLst>
                    <a:cxn ang="0">
                      <a:pos x="T0" y="T1"/>
                    </a:cxn>
                    <a:cxn ang="0">
                      <a:pos x="T2" y="T3"/>
                    </a:cxn>
                    <a:cxn ang="0">
                      <a:pos x="T4" y="T5"/>
                    </a:cxn>
                    <a:cxn ang="0">
                      <a:pos x="T6" y="T7"/>
                    </a:cxn>
                    <a:cxn ang="0">
                      <a:pos x="T8" y="T9"/>
                    </a:cxn>
                  </a:cxnLst>
                  <a:rect l="0" t="0" r="r" b="b"/>
                  <a:pathLst>
                    <a:path w="7" h="7">
                      <a:moveTo>
                        <a:pt x="0" y="0"/>
                      </a:moveTo>
                      <a:lnTo>
                        <a:pt x="4" y="5"/>
                      </a:lnTo>
                      <a:lnTo>
                        <a:pt x="4" y="7"/>
                      </a:lnTo>
                      <a:lnTo>
                        <a:pt x="7" y="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5" name="Freeform 825"/>
                <p:cNvSpPr>
                  <a:spLocks/>
                </p:cNvSpPr>
                <p:nvPr/>
              </p:nvSpPr>
              <p:spPr bwMode="black">
                <a:xfrm>
                  <a:off x="2504856" y="3560758"/>
                  <a:ext cx="10865" cy="11327"/>
                </a:xfrm>
                <a:custGeom>
                  <a:avLst/>
                  <a:gdLst>
                    <a:gd name="T0" fmla="*/ 0 w 7"/>
                    <a:gd name="T1" fmla="*/ 0 h 7"/>
                    <a:gd name="T2" fmla="*/ 4 w 7"/>
                    <a:gd name="T3" fmla="*/ 5 h 7"/>
                    <a:gd name="T4" fmla="*/ 4 w 7"/>
                    <a:gd name="T5" fmla="*/ 7 h 7"/>
                    <a:gd name="T6" fmla="*/ 7 w 7"/>
                    <a:gd name="T7" fmla="*/ 3 h 7"/>
                    <a:gd name="T8" fmla="*/ 0 w 7"/>
                    <a:gd name="T9" fmla="*/ 0 h 7"/>
                  </a:gdLst>
                  <a:ahLst/>
                  <a:cxnLst>
                    <a:cxn ang="0">
                      <a:pos x="T0" y="T1"/>
                    </a:cxn>
                    <a:cxn ang="0">
                      <a:pos x="T2" y="T3"/>
                    </a:cxn>
                    <a:cxn ang="0">
                      <a:pos x="T4" y="T5"/>
                    </a:cxn>
                    <a:cxn ang="0">
                      <a:pos x="T6" y="T7"/>
                    </a:cxn>
                    <a:cxn ang="0">
                      <a:pos x="T8" y="T9"/>
                    </a:cxn>
                  </a:cxnLst>
                  <a:rect l="0" t="0" r="r" b="b"/>
                  <a:pathLst>
                    <a:path w="7" h="7">
                      <a:moveTo>
                        <a:pt x="0" y="0"/>
                      </a:moveTo>
                      <a:lnTo>
                        <a:pt x="4" y="5"/>
                      </a:lnTo>
                      <a:lnTo>
                        <a:pt x="4" y="7"/>
                      </a:lnTo>
                      <a:lnTo>
                        <a:pt x="7" y="3"/>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6" name="Freeform 826"/>
                <p:cNvSpPr>
                  <a:spLocks/>
                </p:cNvSpPr>
                <p:nvPr/>
              </p:nvSpPr>
              <p:spPr bwMode="black">
                <a:xfrm>
                  <a:off x="3026379" y="4097960"/>
                  <a:ext cx="46564" cy="33980"/>
                </a:xfrm>
                <a:custGeom>
                  <a:avLst/>
                  <a:gdLst>
                    <a:gd name="T0" fmla="*/ 23 w 30"/>
                    <a:gd name="T1" fmla="*/ 0 h 21"/>
                    <a:gd name="T2" fmla="*/ 4 w 30"/>
                    <a:gd name="T3" fmla="*/ 0 h 21"/>
                    <a:gd name="T4" fmla="*/ 0 w 30"/>
                    <a:gd name="T5" fmla="*/ 4 h 21"/>
                    <a:gd name="T6" fmla="*/ 0 w 30"/>
                    <a:gd name="T7" fmla="*/ 19 h 21"/>
                    <a:gd name="T8" fmla="*/ 11 w 30"/>
                    <a:gd name="T9" fmla="*/ 21 h 21"/>
                    <a:gd name="T10" fmla="*/ 21 w 30"/>
                    <a:gd name="T11" fmla="*/ 19 h 21"/>
                    <a:gd name="T12" fmla="*/ 30 w 30"/>
                    <a:gd name="T13" fmla="*/ 9 h 21"/>
                    <a:gd name="T14" fmla="*/ 30 w 30"/>
                    <a:gd name="T15" fmla="*/ 2 h 21"/>
                    <a:gd name="T16" fmla="*/ 23 w 30"/>
                    <a:gd name="T1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21">
                      <a:moveTo>
                        <a:pt x="23" y="0"/>
                      </a:moveTo>
                      <a:lnTo>
                        <a:pt x="4" y="0"/>
                      </a:lnTo>
                      <a:lnTo>
                        <a:pt x="0" y="4"/>
                      </a:lnTo>
                      <a:lnTo>
                        <a:pt x="0" y="19"/>
                      </a:lnTo>
                      <a:lnTo>
                        <a:pt x="11" y="21"/>
                      </a:lnTo>
                      <a:lnTo>
                        <a:pt x="21" y="19"/>
                      </a:lnTo>
                      <a:lnTo>
                        <a:pt x="30" y="9"/>
                      </a:lnTo>
                      <a:lnTo>
                        <a:pt x="30" y="2"/>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7" name="Freeform 827"/>
                <p:cNvSpPr>
                  <a:spLocks/>
                </p:cNvSpPr>
                <p:nvPr/>
              </p:nvSpPr>
              <p:spPr bwMode="black">
                <a:xfrm>
                  <a:off x="3026379" y="4097960"/>
                  <a:ext cx="46564" cy="33980"/>
                </a:xfrm>
                <a:custGeom>
                  <a:avLst/>
                  <a:gdLst>
                    <a:gd name="T0" fmla="*/ 23 w 30"/>
                    <a:gd name="T1" fmla="*/ 0 h 21"/>
                    <a:gd name="T2" fmla="*/ 4 w 30"/>
                    <a:gd name="T3" fmla="*/ 0 h 21"/>
                    <a:gd name="T4" fmla="*/ 0 w 30"/>
                    <a:gd name="T5" fmla="*/ 4 h 21"/>
                    <a:gd name="T6" fmla="*/ 0 w 30"/>
                    <a:gd name="T7" fmla="*/ 19 h 21"/>
                    <a:gd name="T8" fmla="*/ 11 w 30"/>
                    <a:gd name="T9" fmla="*/ 21 h 21"/>
                    <a:gd name="T10" fmla="*/ 21 w 30"/>
                    <a:gd name="T11" fmla="*/ 19 h 21"/>
                    <a:gd name="T12" fmla="*/ 30 w 30"/>
                    <a:gd name="T13" fmla="*/ 9 h 21"/>
                    <a:gd name="T14" fmla="*/ 30 w 30"/>
                    <a:gd name="T15" fmla="*/ 2 h 21"/>
                    <a:gd name="T16" fmla="*/ 23 w 30"/>
                    <a:gd name="T1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21">
                      <a:moveTo>
                        <a:pt x="23" y="0"/>
                      </a:moveTo>
                      <a:lnTo>
                        <a:pt x="4" y="0"/>
                      </a:lnTo>
                      <a:lnTo>
                        <a:pt x="0" y="4"/>
                      </a:lnTo>
                      <a:lnTo>
                        <a:pt x="0" y="19"/>
                      </a:lnTo>
                      <a:lnTo>
                        <a:pt x="11" y="21"/>
                      </a:lnTo>
                      <a:lnTo>
                        <a:pt x="21" y="19"/>
                      </a:lnTo>
                      <a:lnTo>
                        <a:pt x="30" y="9"/>
                      </a:lnTo>
                      <a:lnTo>
                        <a:pt x="30" y="2"/>
                      </a:lnTo>
                      <a:lnTo>
                        <a:pt x="23"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8" name="Freeform 830"/>
                <p:cNvSpPr>
                  <a:spLocks/>
                </p:cNvSpPr>
                <p:nvPr/>
              </p:nvSpPr>
              <p:spPr bwMode="black">
                <a:xfrm>
                  <a:off x="3013961" y="4093106"/>
                  <a:ext cx="12417" cy="16181"/>
                </a:xfrm>
                <a:custGeom>
                  <a:avLst/>
                  <a:gdLst>
                    <a:gd name="T0" fmla="*/ 8 w 8"/>
                    <a:gd name="T1" fmla="*/ 0 h 10"/>
                    <a:gd name="T2" fmla="*/ 3 w 8"/>
                    <a:gd name="T3" fmla="*/ 3 h 10"/>
                    <a:gd name="T4" fmla="*/ 0 w 8"/>
                    <a:gd name="T5" fmla="*/ 7 h 10"/>
                    <a:gd name="T6" fmla="*/ 0 w 8"/>
                    <a:gd name="T7" fmla="*/ 10 h 10"/>
                    <a:gd name="T8" fmla="*/ 8 w 8"/>
                    <a:gd name="T9" fmla="*/ 5 h 10"/>
                    <a:gd name="T10" fmla="*/ 5 w 8"/>
                    <a:gd name="T11" fmla="*/ 3 h 10"/>
                    <a:gd name="T12" fmla="*/ 8 w 8"/>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8" y="0"/>
                      </a:moveTo>
                      <a:lnTo>
                        <a:pt x="3" y="3"/>
                      </a:lnTo>
                      <a:lnTo>
                        <a:pt x="0" y="7"/>
                      </a:lnTo>
                      <a:lnTo>
                        <a:pt x="0" y="10"/>
                      </a:lnTo>
                      <a:lnTo>
                        <a:pt x="8" y="5"/>
                      </a:lnTo>
                      <a:lnTo>
                        <a:pt x="5" y="3"/>
                      </a:lnTo>
                      <a:lnTo>
                        <a:pt x="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9" name="Freeform 831"/>
                <p:cNvSpPr>
                  <a:spLocks/>
                </p:cNvSpPr>
                <p:nvPr/>
              </p:nvSpPr>
              <p:spPr bwMode="black">
                <a:xfrm>
                  <a:off x="3013961" y="4093106"/>
                  <a:ext cx="12417" cy="16181"/>
                </a:xfrm>
                <a:custGeom>
                  <a:avLst/>
                  <a:gdLst>
                    <a:gd name="T0" fmla="*/ 8 w 8"/>
                    <a:gd name="T1" fmla="*/ 0 h 10"/>
                    <a:gd name="T2" fmla="*/ 3 w 8"/>
                    <a:gd name="T3" fmla="*/ 3 h 10"/>
                    <a:gd name="T4" fmla="*/ 0 w 8"/>
                    <a:gd name="T5" fmla="*/ 7 h 10"/>
                    <a:gd name="T6" fmla="*/ 0 w 8"/>
                    <a:gd name="T7" fmla="*/ 10 h 10"/>
                    <a:gd name="T8" fmla="*/ 8 w 8"/>
                    <a:gd name="T9" fmla="*/ 5 h 10"/>
                    <a:gd name="T10" fmla="*/ 5 w 8"/>
                    <a:gd name="T11" fmla="*/ 3 h 10"/>
                    <a:gd name="T12" fmla="*/ 8 w 8"/>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8" y="0"/>
                      </a:moveTo>
                      <a:lnTo>
                        <a:pt x="3" y="3"/>
                      </a:lnTo>
                      <a:lnTo>
                        <a:pt x="0" y="7"/>
                      </a:lnTo>
                      <a:lnTo>
                        <a:pt x="0" y="10"/>
                      </a:lnTo>
                      <a:lnTo>
                        <a:pt x="8" y="5"/>
                      </a:lnTo>
                      <a:lnTo>
                        <a:pt x="5" y="3"/>
                      </a:lnTo>
                      <a:lnTo>
                        <a:pt x="8"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0" name="Freeform 832"/>
                <p:cNvSpPr>
                  <a:spLocks/>
                </p:cNvSpPr>
                <p:nvPr/>
              </p:nvSpPr>
              <p:spPr bwMode="black">
                <a:xfrm>
                  <a:off x="3048109" y="4089870"/>
                  <a:ext cx="3104" cy="8090"/>
                </a:xfrm>
                <a:custGeom>
                  <a:avLst/>
                  <a:gdLst>
                    <a:gd name="T0" fmla="*/ 2 w 2"/>
                    <a:gd name="T1" fmla="*/ 0 h 5"/>
                    <a:gd name="T2" fmla="*/ 0 w 2"/>
                    <a:gd name="T3" fmla="*/ 5 h 5"/>
                    <a:gd name="T4" fmla="*/ 2 w 2"/>
                    <a:gd name="T5" fmla="*/ 2 h 5"/>
                    <a:gd name="T6" fmla="*/ 2 w 2"/>
                    <a:gd name="T7" fmla="*/ 0 h 5"/>
                  </a:gdLst>
                  <a:ahLst/>
                  <a:cxnLst>
                    <a:cxn ang="0">
                      <a:pos x="T0" y="T1"/>
                    </a:cxn>
                    <a:cxn ang="0">
                      <a:pos x="T2" y="T3"/>
                    </a:cxn>
                    <a:cxn ang="0">
                      <a:pos x="T4" y="T5"/>
                    </a:cxn>
                    <a:cxn ang="0">
                      <a:pos x="T6" y="T7"/>
                    </a:cxn>
                  </a:cxnLst>
                  <a:rect l="0" t="0" r="r" b="b"/>
                  <a:pathLst>
                    <a:path w="2" h="5">
                      <a:moveTo>
                        <a:pt x="2" y="0"/>
                      </a:moveTo>
                      <a:lnTo>
                        <a:pt x="0" y="5"/>
                      </a:lnTo>
                      <a:lnTo>
                        <a:pt x="2" y="2"/>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1" name="Freeform 833"/>
                <p:cNvSpPr>
                  <a:spLocks/>
                </p:cNvSpPr>
                <p:nvPr/>
              </p:nvSpPr>
              <p:spPr bwMode="black">
                <a:xfrm>
                  <a:off x="3048109" y="4089870"/>
                  <a:ext cx="3104" cy="8090"/>
                </a:xfrm>
                <a:custGeom>
                  <a:avLst/>
                  <a:gdLst>
                    <a:gd name="T0" fmla="*/ 2 w 2"/>
                    <a:gd name="T1" fmla="*/ 0 h 5"/>
                    <a:gd name="T2" fmla="*/ 0 w 2"/>
                    <a:gd name="T3" fmla="*/ 5 h 5"/>
                    <a:gd name="T4" fmla="*/ 2 w 2"/>
                    <a:gd name="T5" fmla="*/ 2 h 5"/>
                    <a:gd name="T6" fmla="*/ 2 w 2"/>
                    <a:gd name="T7" fmla="*/ 0 h 5"/>
                  </a:gdLst>
                  <a:ahLst/>
                  <a:cxnLst>
                    <a:cxn ang="0">
                      <a:pos x="T0" y="T1"/>
                    </a:cxn>
                    <a:cxn ang="0">
                      <a:pos x="T2" y="T3"/>
                    </a:cxn>
                    <a:cxn ang="0">
                      <a:pos x="T4" y="T5"/>
                    </a:cxn>
                    <a:cxn ang="0">
                      <a:pos x="T6" y="T7"/>
                    </a:cxn>
                  </a:cxnLst>
                  <a:rect l="0" t="0" r="r" b="b"/>
                  <a:pathLst>
                    <a:path w="2" h="5">
                      <a:moveTo>
                        <a:pt x="2" y="0"/>
                      </a:moveTo>
                      <a:lnTo>
                        <a:pt x="0" y="5"/>
                      </a:lnTo>
                      <a:lnTo>
                        <a:pt x="2" y="2"/>
                      </a:lnTo>
                      <a:lnTo>
                        <a:pt x="2"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2" name="Freeform 834"/>
                <p:cNvSpPr>
                  <a:spLocks/>
                </p:cNvSpPr>
                <p:nvPr/>
              </p:nvSpPr>
              <p:spPr bwMode="black">
                <a:xfrm>
                  <a:off x="3029483" y="4081779"/>
                  <a:ext cx="13969" cy="11327"/>
                </a:xfrm>
                <a:custGeom>
                  <a:avLst/>
                  <a:gdLst>
                    <a:gd name="T0" fmla="*/ 5 w 9"/>
                    <a:gd name="T1" fmla="*/ 0 h 7"/>
                    <a:gd name="T2" fmla="*/ 0 w 9"/>
                    <a:gd name="T3" fmla="*/ 3 h 7"/>
                    <a:gd name="T4" fmla="*/ 2 w 9"/>
                    <a:gd name="T5" fmla="*/ 5 h 7"/>
                    <a:gd name="T6" fmla="*/ 9 w 9"/>
                    <a:gd name="T7" fmla="*/ 7 h 7"/>
                    <a:gd name="T8" fmla="*/ 5 w 9"/>
                    <a:gd name="T9" fmla="*/ 0 h 7"/>
                  </a:gdLst>
                  <a:ahLst/>
                  <a:cxnLst>
                    <a:cxn ang="0">
                      <a:pos x="T0" y="T1"/>
                    </a:cxn>
                    <a:cxn ang="0">
                      <a:pos x="T2" y="T3"/>
                    </a:cxn>
                    <a:cxn ang="0">
                      <a:pos x="T4" y="T5"/>
                    </a:cxn>
                    <a:cxn ang="0">
                      <a:pos x="T6" y="T7"/>
                    </a:cxn>
                    <a:cxn ang="0">
                      <a:pos x="T8" y="T9"/>
                    </a:cxn>
                  </a:cxnLst>
                  <a:rect l="0" t="0" r="r" b="b"/>
                  <a:pathLst>
                    <a:path w="9" h="7">
                      <a:moveTo>
                        <a:pt x="5" y="0"/>
                      </a:moveTo>
                      <a:lnTo>
                        <a:pt x="0" y="3"/>
                      </a:lnTo>
                      <a:lnTo>
                        <a:pt x="2" y="5"/>
                      </a:lnTo>
                      <a:lnTo>
                        <a:pt x="9" y="7"/>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3" name="Freeform 835"/>
                <p:cNvSpPr>
                  <a:spLocks/>
                </p:cNvSpPr>
                <p:nvPr/>
              </p:nvSpPr>
              <p:spPr bwMode="black">
                <a:xfrm>
                  <a:off x="3029483" y="4081779"/>
                  <a:ext cx="13969" cy="11327"/>
                </a:xfrm>
                <a:custGeom>
                  <a:avLst/>
                  <a:gdLst>
                    <a:gd name="T0" fmla="*/ 5 w 9"/>
                    <a:gd name="T1" fmla="*/ 0 h 7"/>
                    <a:gd name="T2" fmla="*/ 0 w 9"/>
                    <a:gd name="T3" fmla="*/ 3 h 7"/>
                    <a:gd name="T4" fmla="*/ 2 w 9"/>
                    <a:gd name="T5" fmla="*/ 5 h 7"/>
                    <a:gd name="T6" fmla="*/ 9 w 9"/>
                    <a:gd name="T7" fmla="*/ 7 h 7"/>
                    <a:gd name="T8" fmla="*/ 5 w 9"/>
                    <a:gd name="T9" fmla="*/ 0 h 7"/>
                  </a:gdLst>
                  <a:ahLst/>
                  <a:cxnLst>
                    <a:cxn ang="0">
                      <a:pos x="T0" y="T1"/>
                    </a:cxn>
                    <a:cxn ang="0">
                      <a:pos x="T2" y="T3"/>
                    </a:cxn>
                    <a:cxn ang="0">
                      <a:pos x="T4" y="T5"/>
                    </a:cxn>
                    <a:cxn ang="0">
                      <a:pos x="T6" y="T7"/>
                    </a:cxn>
                    <a:cxn ang="0">
                      <a:pos x="T8" y="T9"/>
                    </a:cxn>
                  </a:cxnLst>
                  <a:rect l="0" t="0" r="r" b="b"/>
                  <a:pathLst>
                    <a:path w="9" h="7">
                      <a:moveTo>
                        <a:pt x="5" y="0"/>
                      </a:moveTo>
                      <a:lnTo>
                        <a:pt x="0" y="3"/>
                      </a:lnTo>
                      <a:lnTo>
                        <a:pt x="2" y="5"/>
                      </a:lnTo>
                      <a:lnTo>
                        <a:pt x="9" y="7"/>
                      </a:lnTo>
                      <a:lnTo>
                        <a:pt x="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 name="Freeform 866"/>
                <p:cNvSpPr>
                  <a:spLocks/>
                </p:cNvSpPr>
                <p:nvPr/>
              </p:nvSpPr>
              <p:spPr bwMode="black">
                <a:xfrm>
                  <a:off x="2779587" y="3848776"/>
                  <a:ext cx="18626" cy="14563"/>
                </a:xfrm>
                <a:custGeom>
                  <a:avLst/>
                  <a:gdLst>
                    <a:gd name="T0" fmla="*/ 12 w 12"/>
                    <a:gd name="T1" fmla="*/ 0 h 9"/>
                    <a:gd name="T2" fmla="*/ 2 w 12"/>
                    <a:gd name="T3" fmla="*/ 0 h 9"/>
                    <a:gd name="T4" fmla="*/ 5 w 12"/>
                    <a:gd name="T5" fmla="*/ 5 h 9"/>
                    <a:gd name="T6" fmla="*/ 0 w 12"/>
                    <a:gd name="T7" fmla="*/ 9 h 9"/>
                    <a:gd name="T8" fmla="*/ 10 w 12"/>
                    <a:gd name="T9" fmla="*/ 9 h 9"/>
                    <a:gd name="T10" fmla="*/ 12 w 12"/>
                    <a:gd name="T11" fmla="*/ 0 h 9"/>
                  </a:gdLst>
                  <a:ahLst/>
                  <a:cxnLst>
                    <a:cxn ang="0">
                      <a:pos x="T0" y="T1"/>
                    </a:cxn>
                    <a:cxn ang="0">
                      <a:pos x="T2" y="T3"/>
                    </a:cxn>
                    <a:cxn ang="0">
                      <a:pos x="T4" y="T5"/>
                    </a:cxn>
                    <a:cxn ang="0">
                      <a:pos x="T6" y="T7"/>
                    </a:cxn>
                    <a:cxn ang="0">
                      <a:pos x="T8" y="T9"/>
                    </a:cxn>
                    <a:cxn ang="0">
                      <a:pos x="T10" y="T11"/>
                    </a:cxn>
                  </a:cxnLst>
                  <a:rect l="0" t="0" r="r" b="b"/>
                  <a:pathLst>
                    <a:path w="12" h="9">
                      <a:moveTo>
                        <a:pt x="12" y="0"/>
                      </a:moveTo>
                      <a:lnTo>
                        <a:pt x="2" y="0"/>
                      </a:lnTo>
                      <a:lnTo>
                        <a:pt x="5" y="5"/>
                      </a:lnTo>
                      <a:lnTo>
                        <a:pt x="0" y="9"/>
                      </a:lnTo>
                      <a:lnTo>
                        <a:pt x="10" y="9"/>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5" name="Freeform 867"/>
                <p:cNvSpPr>
                  <a:spLocks/>
                </p:cNvSpPr>
                <p:nvPr/>
              </p:nvSpPr>
              <p:spPr bwMode="black">
                <a:xfrm>
                  <a:off x="2779587" y="3848776"/>
                  <a:ext cx="18626" cy="14563"/>
                </a:xfrm>
                <a:custGeom>
                  <a:avLst/>
                  <a:gdLst>
                    <a:gd name="T0" fmla="*/ 12 w 12"/>
                    <a:gd name="T1" fmla="*/ 0 h 9"/>
                    <a:gd name="T2" fmla="*/ 2 w 12"/>
                    <a:gd name="T3" fmla="*/ 0 h 9"/>
                    <a:gd name="T4" fmla="*/ 5 w 12"/>
                    <a:gd name="T5" fmla="*/ 5 h 9"/>
                    <a:gd name="T6" fmla="*/ 0 w 12"/>
                    <a:gd name="T7" fmla="*/ 9 h 9"/>
                    <a:gd name="T8" fmla="*/ 10 w 12"/>
                    <a:gd name="T9" fmla="*/ 9 h 9"/>
                    <a:gd name="T10" fmla="*/ 12 w 12"/>
                    <a:gd name="T11" fmla="*/ 0 h 9"/>
                  </a:gdLst>
                  <a:ahLst/>
                  <a:cxnLst>
                    <a:cxn ang="0">
                      <a:pos x="T0" y="T1"/>
                    </a:cxn>
                    <a:cxn ang="0">
                      <a:pos x="T2" y="T3"/>
                    </a:cxn>
                    <a:cxn ang="0">
                      <a:pos x="T4" y="T5"/>
                    </a:cxn>
                    <a:cxn ang="0">
                      <a:pos x="T6" y="T7"/>
                    </a:cxn>
                    <a:cxn ang="0">
                      <a:pos x="T8" y="T9"/>
                    </a:cxn>
                    <a:cxn ang="0">
                      <a:pos x="T10" y="T11"/>
                    </a:cxn>
                  </a:cxnLst>
                  <a:rect l="0" t="0" r="r" b="b"/>
                  <a:pathLst>
                    <a:path w="12" h="9">
                      <a:moveTo>
                        <a:pt x="12" y="0"/>
                      </a:moveTo>
                      <a:lnTo>
                        <a:pt x="2" y="0"/>
                      </a:lnTo>
                      <a:lnTo>
                        <a:pt x="5" y="5"/>
                      </a:lnTo>
                      <a:lnTo>
                        <a:pt x="0" y="9"/>
                      </a:lnTo>
                      <a:lnTo>
                        <a:pt x="10" y="9"/>
                      </a:lnTo>
                      <a:lnTo>
                        <a:pt x="12"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6" name="Freeform 868"/>
                <p:cNvSpPr>
                  <a:spLocks/>
                </p:cNvSpPr>
                <p:nvPr/>
              </p:nvSpPr>
              <p:spPr bwMode="black">
                <a:xfrm>
                  <a:off x="2725262" y="3837449"/>
                  <a:ext cx="10865" cy="6472"/>
                </a:xfrm>
                <a:custGeom>
                  <a:avLst/>
                  <a:gdLst>
                    <a:gd name="T0" fmla="*/ 7 w 7"/>
                    <a:gd name="T1" fmla="*/ 0 h 4"/>
                    <a:gd name="T2" fmla="*/ 0 w 7"/>
                    <a:gd name="T3" fmla="*/ 2 h 4"/>
                    <a:gd name="T4" fmla="*/ 4 w 7"/>
                    <a:gd name="T5" fmla="*/ 4 h 4"/>
                    <a:gd name="T6" fmla="*/ 7 w 7"/>
                    <a:gd name="T7" fmla="*/ 4 h 4"/>
                    <a:gd name="T8" fmla="*/ 7 w 7"/>
                    <a:gd name="T9" fmla="*/ 0 h 4"/>
                  </a:gdLst>
                  <a:ahLst/>
                  <a:cxnLst>
                    <a:cxn ang="0">
                      <a:pos x="T0" y="T1"/>
                    </a:cxn>
                    <a:cxn ang="0">
                      <a:pos x="T2" y="T3"/>
                    </a:cxn>
                    <a:cxn ang="0">
                      <a:pos x="T4" y="T5"/>
                    </a:cxn>
                    <a:cxn ang="0">
                      <a:pos x="T6" y="T7"/>
                    </a:cxn>
                    <a:cxn ang="0">
                      <a:pos x="T8" y="T9"/>
                    </a:cxn>
                  </a:cxnLst>
                  <a:rect l="0" t="0" r="r" b="b"/>
                  <a:pathLst>
                    <a:path w="7" h="4">
                      <a:moveTo>
                        <a:pt x="7" y="0"/>
                      </a:moveTo>
                      <a:lnTo>
                        <a:pt x="0" y="2"/>
                      </a:lnTo>
                      <a:lnTo>
                        <a:pt x="4" y="4"/>
                      </a:lnTo>
                      <a:lnTo>
                        <a:pt x="7" y="4"/>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7" name="Freeform 869"/>
                <p:cNvSpPr>
                  <a:spLocks/>
                </p:cNvSpPr>
                <p:nvPr/>
              </p:nvSpPr>
              <p:spPr bwMode="black">
                <a:xfrm>
                  <a:off x="2725262" y="3837449"/>
                  <a:ext cx="10865" cy="6472"/>
                </a:xfrm>
                <a:custGeom>
                  <a:avLst/>
                  <a:gdLst>
                    <a:gd name="T0" fmla="*/ 7 w 7"/>
                    <a:gd name="T1" fmla="*/ 0 h 4"/>
                    <a:gd name="T2" fmla="*/ 0 w 7"/>
                    <a:gd name="T3" fmla="*/ 2 h 4"/>
                    <a:gd name="T4" fmla="*/ 4 w 7"/>
                    <a:gd name="T5" fmla="*/ 4 h 4"/>
                    <a:gd name="T6" fmla="*/ 7 w 7"/>
                    <a:gd name="T7" fmla="*/ 4 h 4"/>
                    <a:gd name="T8" fmla="*/ 7 w 7"/>
                    <a:gd name="T9" fmla="*/ 0 h 4"/>
                  </a:gdLst>
                  <a:ahLst/>
                  <a:cxnLst>
                    <a:cxn ang="0">
                      <a:pos x="T0" y="T1"/>
                    </a:cxn>
                    <a:cxn ang="0">
                      <a:pos x="T2" y="T3"/>
                    </a:cxn>
                    <a:cxn ang="0">
                      <a:pos x="T4" y="T5"/>
                    </a:cxn>
                    <a:cxn ang="0">
                      <a:pos x="T6" y="T7"/>
                    </a:cxn>
                    <a:cxn ang="0">
                      <a:pos x="T8" y="T9"/>
                    </a:cxn>
                  </a:cxnLst>
                  <a:rect l="0" t="0" r="r" b="b"/>
                  <a:pathLst>
                    <a:path w="7" h="4">
                      <a:moveTo>
                        <a:pt x="7" y="0"/>
                      </a:moveTo>
                      <a:lnTo>
                        <a:pt x="0" y="2"/>
                      </a:lnTo>
                      <a:lnTo>
                        <a:pt x="4" y="4"/>
                      </a:lnTo>
                      <a:lnTo>
                        <a:pt x="7" y="4"/>
                      </a:lnTo>
                      <a:lnTo>
                        <a:pt x="7"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8" name="Freeform 870"/>
                <p:cNvSpPr>
                  <a:spLocks/>
                </p:cNvSpPr>
                <p:nvPr/>
              </p:nvSpPr>
              <p:spPr bwMode="black">
                <a:xfrm>
                  <a:off x="1325223" y="2748483"/>
                  <a:ext cx="110203" cy="88994"/>
                </a:xfrm>
                <a:custGeom>
                  <a:avLst/>
                  <a:gdLst>
                    <a:gd name="T0" fmla="*/ 5 w 71"/>
                    <a:gd name="T1" fmla="*/ 0 h 55"/>
                    <a:gd name="T2" fmla="*/ 0 w 71"/>
                    <a:gd name="T3" fmla="*/ 5 h 55"/>
                    <a:gd name="T4" fmla="*/ 12 w 71"/>
                    <a:gd name="T5" fmla="*/ 5 h 55"/>
                    <a:gd name="T6" fmla="*/ 12 w 71"/>
                    <a:gd name="T7" fmla="*/ 10 h 55"/>
                    <a:gd name="T8" fmla="*/ 8 w 71"/>
                    <a:gd name="T9" fmla="*/ 10 h 55"/>
                    <a:gd name="T10" fmla="*/ 8 w 71"/>
                    <a:gd name="T11" fmla="*/ 17 h 55"/>
                    <a:gd name="T12" fmla="*/ 15 w 71"/>
                    <a:gd name="T13" fmla="*/ 17 h 55"/>
                    <a:gd name="T14" fmla="*/ 17 w 71"/>
                    <a:gd name="T15" fmla="*/ 15 h 55"/>
                    <a:gd name="T16" fmla="*/ 19 w 71"/>
                    <a:gd name="T17" fmla="*/ 22 h 55"/>
                    <a:gd name="T18" fmla="*/ 34 w 71"/>
                    <a:gd name="T19" fmla="*/ 26 h 55"/>
                    <a:gd name="T20" fmla="*/ 26 w 71"/>
                    <a:gd name="T21" fmla="*/ 29 h 55"/>
                    <a:gd name="T22" fmla="*/ 29 w 71"/>
                    <a:gd name="T23" fmla="*/ 31 h 55"/>
                    <a:gd name="T24" fmla="*/ 38 w 71"/>
                    <a:gd name="T25" fmla="*/ 34 h 55"/>
                    <a:gd name="T26" fmla="*/ 41 w 71"/>
                    <a:gd name="T27" fmla="*/ 38 h 55"/>
                    <a:gd name="T28" fmla="*/ 38 w 71"/>
                    <a:gd name="T29" fmla="*/ 38 h 55"/>
                    <a:gd name="T30" fmla="*/ 41 w 71"/>
                    <a:gd name="T31" fmla="*/ 43 h 55"/>
                    <a:gd name="T32" fmla="*/ 48 w 71"/>
                    <a:gd name="T33" fmla="*/ 41 h 55"/>
                    <a:gd name="T34" fmla="*/ 45 w 71"/>
                    <a:gd name="T35" fmla="*/ 45 h 55"/>
                    <a:gd name="T36" fmla="*/ 50 w 71"/>
                    <a:gd name="T37" fmla="*/ 48 h 55"/>
                    <a:gd name="T38" fmla="*/ 53 w 71"/>
                    <a:gd name="T39" fmla="*/ 45 h 55"/>
                    <a:gd name="T40" fmla="*/ 50 w 71"/>
                    <a:gd name="T41" fmla="*/ 50 h 55"/>
                    <a:gd name="T42" fmla="*/ 67 w 71"/>
                    <a:gd name="T43" fmla="*/ 55 h 55"/>
                    <a:gd name="T44" fmla="*/ 71 w 71"/>
                    <a:gd name="T45" fmla="*/ 52 h 55"/>
                    <a:gd name="T46" fmla="*/ 64 w 71"/>
                    <a:gd name="T47" fmla="*/ 38 h 55"/>
                    <a:gd name="T48" fmla="*/ 50 w 71"/>
                    <a:gd name="T49" fmla="*/ 29 h 55"/>
                    <a:gd name="T50" fmla="*/ 38 w 71"/>
                    <a:gd name="T51" fmla="*/ 12 h 55"/>
                    <a:gd name="T52" fmla="*/ 5 w 71"/>
                    <a:gd name="T5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1" h="55">
                      <a:moveTo>
                        <a:pt x="5" y="0"/>
                      </a:moveTo>
                      <a:lnTo>
                        <a:pt x="0" y="5"/>
                      </a:lnTo>
                      <a:lnTo>
                        <a:pt x="12" y="5"/>
                      </a:lnTo>
                      <a:lnTo>
                        <a:pt x="12" y="10"/>
                      </a:lnTo>
                      <a:lnTo>
                        <a:pt x="8" y="10"/>
                      </a:lnTo>
                      <a:lnTo>
                        <a:pt x="8" y="17"/>
                      </a:lnTo>
                      <a:lnTo>
                        <a:pt x="15" y="17"/>
                      </a:lnTo>
                      <a:lnTo>
                        <a:pt x="17" y="15"/>
                      </a:lnTo>
                      <a:lnTo>
                        <a:pt x="19" y="22"/>
                      </a:lnTo>
                      <a:lnTo>
                        <a:pt x="34" y="26"/>
                      </a:lnTo>
                      <a:lnTo>
                        <a:pt x="26" y="29"/>
                      </a:lnTo>
                      <a:lnTo>
                        <a:pt x="29" y="31"/>
                      </a:lnTo>
                      <a:lnTo>
                        <a:pt x="38" y="34"/>
                      </a:lnTo>
                      <a:lnTo>
                        <a:pt x="41" y="38"/>
                      </a:lnTo>
                      <a:lnTo>
                        <a:pt x="38" y="38"/>
                      </a:lnTo>
                      <a:lnTo>
                        <a:pt x="41" y="43"/>
                      </a:lnTo>
                      <a:lnTo>
                        <a:pt x="48" y="41"/>
                      </a:lnTo>
                      <a:lnTo>
                        <a:pt x="45" y="45"/>
                      </a:lnTo>
                      <a:lnTo>
                        <a:pt x="50" y="48"/>
                      </a:lnTo>
                      <a:lnTo>
                        <a:pt x="53" y="45"/>
                      </a:lnTo>
                      <a:lnTo>
                        <a:pt x="50" y="50"/>
                      </a:lnTo>
                      <a:lnTo>
                        <a:pt x="67" y="55"/>
                      </a:lnTo>
                      <a:lnTo>
                        <a:pt x="71" y="52"/>
                      </a:lnTo>
                      <a:lnTo>
                        <a:pt x="64" y="38"/>
                      </a:lnTo>
                      <a:lnTo>
                        <a:pt x="50" y="29"/>
                      </a:lnTo>
                      <a:lnTo>
                        <a:pt x="38" y="12"/>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9" name="Freeform 871"/>
                <p:cNvSpPr>
                  <a:spLocks/>
                </p:cNvSpPr>
                <p:nvPr/>
              </p:nvSpPr>
              <p:spPr bwMode="black">
                <a:xfrm>
                  <a:off x="1325223" y="2748483"/>
                  <a:ext cx="110203" cy="88994"/>
                </a:xfrm>
                <a:custGeom>
                  <a:avLst/>
                  <a:gdLst>
                    <a:gd name="T0" fmla="*/ 5 w 71"/>
                    <a:gd name="T1" fmla="*/ 0 h 55"/>
                    <a:gd name="T2" fmla="*/ 0 w 71"/>
                    <a:gd name="T3" fmla="*/ 5 h 55"/>
                    <a:gd name="T4" fmla="*/ 12 w 71"/>
                    <a:gd name="T5" fmla="*/ 5 h 55"/>
                    <a:gd name="T6" fmla="*/ 12 w 71"/>
                    <a:gd name="T7" fmla="*/ 10 h 55"/>
                    <a:gd name="T8" fmla="*/ 8 w 71"/>
                    <a:gd name="T9" fmla="*/ 10 h 55"/>
                    <a:gd name="T10" fmla="*/ 8 w 71"/>
                    <a:gd name="T11" fmla="*/ 17 h 55"/>
                    <a:gd name="T12" fmla="*/ 15 w 71"/>
                    <a:gd name="T13" fmla="*/ 17 h 55"/>
                    <a:gd name="T14" fmla="*/ 17 w 71"/>
                    <a:gd name="T15" fmla="*/ 15 h 55"/>
                    <a:gd name="T16" fmla="*/ 19 w 71"/>
                    <a:gd name="T17" fmla="*/ 22 h 55"/>
                    <a:gd name="T18" fmla="*/ 34 w 71"/>
                    <a:gd name="T19" fmla="*/ 26 h 55"/>
                    <a:gd name="T20" fmla="*/ 26 w 71"/>
                    <a:gd name="T21" fmla="*/ 29 h 55"/>
                    <a:gd name="T22" fmla="*/ 29 w 71"/>
                    <a:gd name="T23" fmla="*/ 31 h 55"/>
                    <a:gd name="T24" fmla="*/ 38 w 71"/>
                    <a:gd name="T25" fmla="*/ 34 h 55"/>
                    <a:gd name="T26" fmla="*/ 41 w 71"/>
                    <a:gd name="T27" fmla="*/ 38 h 55"/>
                    <a:gd name="T28" fmla="*/ 38 w 71"/>
                    <a:gd name="T29" fmla="*/ 38 h 55"/>
                    <a:gd name="T30" fmla="*/ 41 w 71"/>
                    <a:gd name="T31" fmla="*/ 43 h 55"/>
                    <a:gd name="T32" fmla="*/ 48 w 71"/>
                    <a:gd name="T33" fmla="*/ 41 h 55"/>
                    <a:gd name="T34" fmla="*/ 45 w 71"/>
                    <a:gd name="T35" fmla="*/ 45 h 55"/>
                    <a:gd name="T36" fmla="*/ 50 w 71"/>
                    <a:gd name="T37" fmla="*/ 48 h 55"/>
                    <a:gd name="T38" fmla="*/ 53 w 71"/>
                    <a:gd name="T39" fmla="*/ 45 h 55"/>
                    <a:gd name="T40" fmla="*/ 50 w 71"/>
                    <a:gd name="T41" fmla="*/ 50 h 55"/>
                    <a:gd name="T42" fmla="*/ 67 w 71"/>
                    <a:gd name="T43" fmla="*/ 55 h 55"/>
                    <a:gd name="T44" fmla="*/ 71 w 71"/>
                    <a:gd name="T45" fmla="*/ 52 h 55"/>
                    <a:gd name="T46" fmla="*/ 64 w 71"/>
                    <a:gd name="T47" fmla="*/ 38 h 55"/>
                    <a:gd name="T48" fmla="*/ 50 w 71"/>
                    <a:gd name="T49" fmla="*/ 29 h 55"/>
                    <a:gd name="T50" fmla="*/ 38 w 71"/>
                    <a:gd name="T51" fmla="*/ 12 h 55"/>
                    <a:gd name="T52" fmla="*/ 5 w 71"/>
                    <a:gd name="T5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1" h="55">
                      <a:moveTo>
                        <a:pt x="5" y="0"/>
                      </a:moveTo>
                      <a:lnTo>
                        <a:pt x="0" y="5"/>
                      </a:lnTo>
                      <a:lnTo>
                        <a:pt x="12" y="5"/>
                      </a:lnTo>
                      <a:lnTo>
                        <a:pt x="12" y="10"/>
                      </a:lnTo>
                      <a:lnTo>
                        <a:pt x="8" y="10"/>
                      </a:lnTo>
                      <a:lnTo>
                        <a:pt x="8" y="17"/>
                      </a:lnTo>
                      <a:lnTo>
                        <a:pt x="15" y="17"/>
                      </a:lnTo>
                      <a:lnTo>
                        <a:pt x="17" y="15"/>
                      </a:lnTo>
                      <a:lnTo>
                        <a:pt x="19" y="22"/>
                      </a:lnTo>
                      <a:lnTo>
                        <a:pt x="34" y="26"/>
                      </a:lnTo>
                      <a:lnTo>
                        <a:pt x="26" y="29"/>
                      </a:lnTo>
                      <a:lnTo>
                        <a:pt x="29" y="31"/>
                      </a:lnTo>
                      <a:lnTo>
                        <a:pt x="38" y="34"/>
                      </a:lnTo>
                      <a:lnTo>
                        <a:pt x="41" y="38"/>
                      </a:lnTo>
                      <a:lnTo>
                        <a:pt x="38" y="38"/>
                      </a:lnTo>
                      <a:lnTo>
                        <a:pt x="41" y="43"/>
                      </a:lnTo>
                      <a:lnTo>
                        <a:pt x="48" y="41"/>
                      </a:lnTo>
                      <a:lnTo>
                        <a:pt x="45" y="45"/>
                      </a:lnTo>
                      <a:lnTo>
                        <a:pt x="50" y="48"/>
                      </a:lnTo>
                      <a:lnTo>
                        <a:pt x="53" y="45"/>
                      </a:lnTo>
                      <a:lnTo>
                        <a:pt x="50" y="50"/>
                      </a:lnTo>
                      <a:lnTo>
                        <a:pt x="67" y="55"/>
                      </a:lnTo>
                      <a:lnTo>
                        <a:pt x="71" y="52"/>
                      </a:lnTo>
                      <a:lnTo>
                        <a:pt x="64" y="38"/>
                      </a:lnTo>
                      <a:lnTo>
                        <a:pt x="50" y="29"/>
                      </a:lnTo>
                      <a:lnTo>
                        <a:pt x="38" y="12"/>
                      </a:lnTo>
                      <a:lnTo>
                        <a:pt x="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0" name="Freeform 882"/>
                <p:cNvSpPr>
                  <a:spLocks/>
                </p:cNvSpPr>
                <p:nvPr/>
              </p:nvSpPr>
              <p:spPr bwMode="black">
                <a:xfrm>
                  <a:off x="525866" y="2232316"/>
                  <a:ext cx="13969" cy="19417"/>
                </a:xfrm>
                <a:custGeom>
                  <a:avLst/>
                  <a:gdLst>
                    <a:gd name="T0" fmla="*/ 7 w 9"/>
                    <a:gd name="T1" fmla="*/ 0 h 12"/>
                    <a:gd name="T2" fmla="*/ 0 w 9"/>
                    <a:gd name="T3" fmla="*/ 7 h 12"/>
                    <a:gd name="T4" fmla="*/ 2 w 9"/>
                    <a:gd name="T5" fmla="*/ 12 h 12"/>
                    <a:gd name="T6" fmla="*/ 9 w 9"/>
                    <a:gd name="T7" fmla="*/ 9 h 12"/>
                    <a:gd name="T8" fmla="*/ 9 w 9"/>
                    <a:gd name="T9" fmla="*/ 2 h 12"/>
                    <a:gd name="T10" fmla="*/ 7 w 9"/>
                    <a:gd name="T11" fmla="*/ 0 h 12"/>
                  </a:gdLst>
                  <a:ahLst/>
                  <a:cxnLst>
                    <a:cxn ang="0">
                      <a:pos x="T0" y="T1"/>
                    </a:cxn>
                    <a:cxn ang="0">
                      <a:pos x="T2" y="T3"/>
                    </a:cxn>
                    <a:cxn ang="0">
                      <a:pos x="T4" y="T5"/>
                    </a:cxn>
                    <a:cxn ang="0">
                      <a:pos x="T6" y="T7"/>
                    </a:cxn>
                    <a:cxn ang="0">
                      <a:pos x="T8" y="T9"/>
                    </a:cxn>
                    <a:cxn ang="0">
                      <a:pos x="T10" y="T11"/>
                    </a:cxn>
                  </a:cxnLst>
                  <a:rect l="0" t="0" r="r" b="b"/>
                  <a:pathLst>
                    <a:path w="9" h="12">
                      <a:moveTo>
                        <a:pt x="7" y="0"/>
                      </a:moveTo>
                      <a:lnTo>
                        <a:pt x="0" y="7"/>
                      </a:lnTo>
                      <a:lnTo>
                        <a:pt x="2" y="12"/>
                      </a:lnTo>
                      <a:lnTo>
                        <a:pt x="9" y="9"/>
                      </a:lnTo>
                      <a:lnTo>
                        <a:pt x="9" y="2"/>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1" name="Freeform 883"/>
                <p:cNvSpPr>
                  <a:spLocks/>
                </p:cNvSpPr>
                <p:nvPr/>
              </p:nvSpPr>
              <p:spPr bwMode="black">
                <a:xfrm>
                  <a:off x="525866" y="2232316"/>
                  <a:ext cx="13969" cy="19417"/>
                </a:xfrm>
                <a:custGeom>
                  <a:avLst/>
                  <a:gdLst>
                    <a:gd name="T0" fmla="*/ 7 w 9"/>
                    <a:gd name="T1" fmla="*/ 0 h 12"/>
                    <a:gd name="T2" fmla="*/ 0 w 9"/>
                    <a:gd name="T3" fmla="*/ 7 h 12"/>
                    <a:gd name="T4" fmla="*/ 2 w 9"/>
                    <a:gd name="T5" fmla="*/ 12 h 12"/>
                    <a:gd name="T6" fmla="*/ 9 w 9"/>
                    <a:gd name="T7" fmla="*/ 9 h 12"/>
                    <a:gd name="T8" fmla="*/ 9 w 9"/>
                    <a:gd name="T9" fmla="*/ 2 h 12"/>
                    <a:gd name="T10" fmla="*/ 7 w 9"/>
                    <a:gd name="T11" fmla="*/ 0 h 12"/>
                  </a:gdLst>
                  <a:ahLst/>
                  <a:cxnLst>
                    <a:cxn ang="0">
                      <a:pos x="T0" y="T1"/>
                    </a:cxn>
                    <a:cxn ang="0">
                      <a:pos x="T2" y="T3"/>
                    </a:cxn>
                    <a:cxn ang="0">
                      <a:pos x="T4" y="T5"/>
                    </a:cxn>
                    <a:cxn ang="0">
                      <a:pos x="T6" y="T7"/>
                    </a:cxn>
                    <a:cxn ang="0">
                      <a:pos x="T8" y="T9"/>
                    </a:cxn>
                    <a:cxn ang="0">
                      <a:pos x="T10" y="T11"/>
                    </a:cxn>
                  </a:cxnLst>
                  <a:rect l="0" t="0" r="r" b="b"/>
                  <a:pathLst>
                    <a:path w="9" h="12">
                      <a:moveTo>
                        <a:pt x="7" y="0"/>
                      </a:moveTo>
                      <a:lnTo>
                        <a:pt x="0" y="7"/>
                      </a:lnTo>
                      <a:lnTo>
                        <a:pt x="2" y="12"/>
                      </a:lnTo>
                      <a:lnTo>
                        <a:pt x="9" y="9"/>
                      </a:lnTo>
                      <a:lnTo>
                        <a:pt x="9" y="2"/>
                      </a:lnTo>
                      <a:lnTo>
                        <a:pt x="7"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2" name="Freeform 884"/>
                <p:cNvSpPr>
                  <a:spLocks/>
                </p:cNvSpPr>
                <p:nvPr/>
              </p:nvSpPr>
              <p:spPr bwMode="black">
                <a:xfrm>
                  <a:off x="781971" y="2450756"/>
                  <a:ext cx="26387" cy="14563"/>
                </a:xfrm>
                <a:custGeom>
                  <a:avLst/>
                  <a:gdLst>
                    <a:gd name="T0" fmla="*/ 12 w 17"/>
                    <a:gd name="T1" fmla="*/ 0 h 9"/>
                    <a:gd name="T2" fmla="*/ 8 w 17"/>
                    <a:gd name="T3" fmla="*/ 0 h 9"/>
                    <a:gd name="T4" fmla="*/ 5 w 17"/>
                    <a:gd name="T5" fmla="*/ 2 h 9"/>
                    <a:gd name="T6" fmla="*/ 8 w 17"/>
                    <a:gd name="T7" fmla="*/ 4 h 9"/>
                    <a:gd name="T8" fmla="*/ 0 w 17"/>
                    <a:gd name="T9" fmla="*/ 4 h 9"/>
                    <a:gd name="T10" fmla="*/ 5 w 17"/>
                    <a:gd name="T11" fmla="*/ 9 h 9"/>
                    <a:gd name="T12" fmla="*/ 17 w 17"/>
                    <a:gd name="T13" fmla="*/ 4 h 9"/>
                    <a:gd name="T14" fmla="*/ 15 w 17"/>
                    <a:gd name="T15" fmla="*/ 0 h 9"/>
                    <a:gd name="T16" fmla="*/ 12 w 17"/>
                    <a:gd name="T17" fmla="*/ 2 h 9"/>
                    <a:gd name="T18" fmla="*/ 12 w 17"/>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9">
                      <a:moveTo>
                        <a:pt x="12" y="0"/>
                      </a:moveTo>
                      <a:lnTo>
                        <a:pt x="8" y="0"/>
                      </a:lnTo>
                      <a:lnTo>
                        <a:pt x="5" y="2"/>
                      </a:lnTo>
                      <a:lnTo>
                        <a:pt x="8" y="4"/>
                      </a:lnTo>
                      <a:lnTo>
                        <a:pt x="0" y="4"/>
                      </a:lnTo>
                      <a:lnTo>
                        <a:pt x="5" y="9"/>
                      </a:lnTo>
                      <a:lnTo>
                        <a:pt x="17" y="4"/>
                      </a:lnTo>
                      <a:lnTo>
                        <a:pt x="15" y="0"/>
                      </a:lnTo>
                      <a:lnTo>
                        <a:pt x="12" y="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3" name="Freeform 885"/>
                <p:cNvSpPr>
                  <a:spLocks/>
                </p:cNvSpPr>
                <p:nvPr/>
              </p:nvSpPr>
              <p:spPr bwMode="black">
                <a:xfrm>
                  <a:off x="781971" y="2450756"/>
                  <a:ext cx="26387" cy="14563"/>
                </a:xfrm>
                <a:custGeom>
                  <a:avLst/>
                  <a:gdLst>
                    <a:gd name="T0" fmla="*/ 12 w 17"/>
                    <a:gd name="T1" fmla="*/ 0 h 9"/>
                    <a:gd name="T2" fmla="*/ 8 w 17"/>
                    <a:gd name="T3" fmla="*/ 0 h 9"/>
                    <a:gd name="T4" fmla="*/ 5 w 17"/>
                    <a:gd name="T5" fmla="*/ 2 h 9"/>
                    <a:gd name="T6" fmla="*/ 8 w 17"/>
                    <a:gd name="T7" fmla="*/ 4 h 9"/>
                    <a:gd name="T8" fmla="*/ 0 w 17"/>
                    <a:gd name="T9" fmla="*/ 4 h 9"/>
                    <a:gd name="T10" fmla="*/ 5 w 17"/>
                    <a:gd name="T11" fmla="*/ 9 h 9"/>
                    <a:gd name="T12" fmla="*/ 17 w 17"/>
                    <a:gd name="T13" fmla="*/ 4 h 9"/>
                    <a:gd name="T14" fmla="*/ 15 w 17"/>
                    <a:gd name="T15" fmla="*/ 0 h 9"/>
                    <a:gd name="T16" fmla="*/ 12 w 17"/>
                    <a:gd name="T17" fmla="*/ 2 h 9"/>
                    <a:gd name="T18" fmla="*/ 12 w 17"/>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9">
                      <a:moveTo>
                        <a:pt x="12" y="0"/>
                      </a:moveTo>
                      <a:lnTo>
                        <a:pt x="8" y="0"/>
                      </a:lnTo>
                      <a:lnTo>
                        <a:pt x="5" y="2"/>
                      </a:lnTo>
                      <a:lnTo>
                        <a:pt x="8" y="4"/>
                      </a:lnTo>
                      <a:lnTo>
                        <a:pt x="0" y="4"/>
                      </a:lnTo>
                      <a:lnTo>
                        <a:pt x="5" y="9"/>
                      </a:lnTo>
                      <a:lnTo>
                        <a:pt x="17" y="4"/>
                      </a:lnTo>
                      <a:lnTo>
                        <a:pt x="15" y="0"/>
                      </a:lnTo>
                      <a:lnTo>
                        <a:pt x="12" y="2"/>
                      </a:lnTo>
                      <a:lnTo>
                        <a:pt x="12"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4" name="Freeform 886"/>
                <p:cNvSpPr>
                  <a:spLocks/>
                </p:cNvSpPr>
                <p:nvPr/>
              </p:nvSpPr>
              <p:spPr bwMode="black">
                <a:xfrm>
                  <a:off x="749376" y="2470173"/>
                  <a:ext cx="55877" cy="48542"/>
                </a:xfrm>
                <a:custGeom>
                  <a:avLst/>
                  <a:gdLst>
                    <a:gd name="T0" fmla="*/ 21 w 36"/>
                    <a:gd name="T1" fmla="*/ 0 h 30"/>
                    <a:gd name="T2" fmla="*/ 21 w 36"/>
                    <a:gd name="T3" fmla="*/ 4 h 30"/>
                    <a:gd name="T4" fmla="*/ 17 w 36"/>
                    <a:gd name="T5" fmla="*/ 7 h 30"/>
                    <a:gd name="T6" fmla="*/ 12 w 36"/>
                    <a:gd name="T7" fmla="*/ 2 h 30"/>
                    <a:gd name="T8" fmla="*/ 14 w 36"/>
                    <a:gd name="T9" fmla="*/ 9 h 30"/>
                    <a:gd name="T10" fmla="*/ 14 w 36"/>
                    <a:gd name="T11" fmla="*/ 14 h 30"/>
                    <a:gd name="T12" fmla="*/ 10 w 36"/>
                    <a:gd name="T13" fmla="*/ 7 h 30"/>
                    <a:gd name="T14" fmla="*/ 0 w 36"/>
                    <a:gd name="T15" fmla="*/ 16 h 30"/>
                    <a:gd name="T16" fmla="*/ 7 w 36"/>
                    <a:gd name="T17" fmla="*/ 28 h 30"/>
                    <a:gd name="T18" fmla="*/ 7 w 36"/>
                    <a:gd name="T19" fmla="*/ 21 h 30"/>
                    <a:gd name="T20" fmla="*/ 5 w 36"/>
                    <a:gd name="T21" fmla="*/ 21 h 30"/>
                    <a:gd name="T22" fmla="*/ 10 w 36"/>
                    <a:gd name="T23" fmla="*/ 21 h 30"/>
                    <a:gd name="T24" fmla="*/ 12 w 36"/>
                    <a:gd name="T25" fmla="*/ 26 h 30"/>
                    <a:gd name="T26" fmla="*/ 12 w 36"/>
                    <a:gd name="T27" fmla="*/ 30 h 30"/>
                    <a:gd name="T28" fmla="*/ 21 w 36"/>
                    <a:gd name="T29" fmla="*/ 16 h 30"/>
                    <a:gd name="T30" fmla="*/ 29 w 36"/>
                    <a:gd name="T31" fmla="*/ 18 h 30"/>
                    <a:gd name="T32" fmla="*/ 26 w 36"/>
                    <a:gd name="T33" fmla="*/ 11 h 30"/>
                    <a:gd name="T34" fmla="*/ 33 w 36"/>
                    <a:gd name="T35" fmla="*/ 14 h 30"/>
                    <a:gd name="T36" fmla="*/ 36 w 36"/>
                    <a:gd name="T37" fmla="*/ 9 h 30"/>
                    <a:gd name="T38" fmla="*/ 31 w 36"/>
                    <a:gd name="T39" fmla="*/ 9 h 30"/>
                    <a:gd name="T40" fmla="*/ 31 w 36"/>
                    <a:gd name="T41" fmla="*/ 2 h 30"/>
                    <a:gd name="T42" fmla="*/ 26 w 36"/>
                    <a:gd name="T43" fmla="*/ 4 h 30"/>
                    <a:gd name="T44" fmla="*/ 21 w 36"/>
                    <a:gd name="T4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 h="30">
                      <a:moveTo>
                        <a:pt x="21" y="0"/>
                      </a:moveTo>
                      <a:lnTo>
                        <a:pt x="21" y="4"/>
                      </a:lnTo>
                      <a:lnTo>
                        <a:pt x="17" y="7"/>
                      </a:lnTo>
                      <a:lnTo>
                        <a:pt x="12" y="2"/>
                      </a:lnTo>
                      <a:lnTo>
                        <a:pt x="14" y="9"/>
                      </a:lnTo>
                      <a:lnTo>
                        <a:pt x="14" y="14"/>
                      </a:lnTo>
                      <a:lnTo>
                        <a:pt x="10" y="7"/>
                      </a:lnTo>
                      <a:lnTo>
                        <a:pt x="0" y="16"/>
                      </a:lnTo>
                      <a:lnTo>
                        <a:pt x="7" y="28"/>
                      </a:lnTo>
                      <a:lnTo>
                        <a:pt x="7" y="21"/>
                      </a:lnTo>
                      <a:lnTo>
                        <a:pt x="5" y="21"/>
                      </a:lnTo>
                      <a:lnTo>
                        <a:pt x="10" y="21"/>
                      </a:lnTo>
                      <a:lnTo>
                        <a:pt x="12" y="26"/>
                      </a:lnTo>
                      <a:lnTo>
                        <a:pt x="12" y="30"/>
                      </a:lnTo>
                      <a:lnTo>
                        <a:pt x="21" y="16"/>
                      </a:lnTo>
                      <a:lnTo>
                        <a:pt x="29" y="18"/>
                      </a:lnTo>
                      <a:lnTo>
                        <a:pt x="26" y="11"/>
                      </a:lnTo>
                      <a:lnTo>
                        <a:pt x="33" y="14"/>
                      </a:lnTo>
                      <a:lnTo>
                        <a:pt x="36" y="9"/>
                      </a:lnTo>
                      <a:lnTo>
                        <a:pt x="31" y="9"/>
                      </a:lnTo>
                      <a:lnTo>
                        <a:pt x="31" y="2"/>
                      </a:lnTo>
                      <a:lnTo>
                        <a:pt x="26" y="4"/>
                      </a:lnTo>
                      <a:lnTo>
                        <a:pt x="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5" name="Freeform 887"/>
                <p:cNvSpPr>
                  <a:spLocks/>
                </p:cNvSpPr>
                <p:nvPr/>
              </p:nvSpPr>
              <p:spPr bwMode="black">
                <a:xfrm>
                  <a:off x="749376" y="2470173"/>
                  <a:ext cx="55877" cy="48542"/>
                </a:xfrm>
                <a:custGeom>
                  <a:avLst/>
                  <a:gdLst>
                    <a:gd name="T0" fmla="*/ 21 w 36"/>
                    <a:gd name="T1" fmla="*/ 0 h 30"/>
                    <a:gd name="T2" fmla="*/ 21 w 36"/>
                    <a:gd name="T3" fmla="*/ 4 h 30"/>
                    <a:gd name="T4" fmla="*/ 17 w 36"/>
                    <a:gd name="T5" fmla="*/ 7 h 30"/>
                    <a:gd name="T6" fmla="*/ 12 w 36"/>
                    <a:gd name="T7" fmla="*/ 2 h 30"/>
                    <a:gd name="T8" fmla="*/ 14 w 36"/>
                    <a:gd name="T9" fmla="*/ 9 h 30"/>
                    <a:gd name="T10" fmla="*/ 14 w 36"/>
                    <a:gd name="T11" fmla="*/ 14 h 30"/>
                    <a:gd name="T12" fmla="*/ 10 w 36"/>
                    <a:gd name="T13" fmla="*/ 7 h 30"/>
                    <a:gd name="T14" fmla="*/ 0 w 36"/>
                    <a:gd name="T15" fmla="*/ 16 h 30"/>
                    <a:gd name="T16" fmla="*/ 7 w 36"/>
                    <a:gd name="T17" fmla="*/ 28 h 30"/>
                    <a:gd name="T18" fmla="*/ 7 w 36"/>
                    <a:gd name="T19" fmla="*/ 21 h 30"/>
                    <a:gd name="T20" fmla="*/ 5 w 36"/>
                    <a:gd name="T21" fmla="*/ 21 h 30"/>
                    <a:gd name="T22" fmla="*/ 10 w 36"/>
                    <a:gd name="T23" fmla="*/ 21 h 30"/>
                    <a:gd name="T24" fmla="*/ 12 w 36"/>
                    <a:gd name="T25" fmla="*/ 26 h 30"/>
                    <a:gd name="T26" fmla="*/ 12 w 36"/>
                    <a:gd name="T27" fmla="*/ 30 h 30"/>
                    <a:gd name="T28" fmla="*/ 21 w 36"/>
                    <a:gd name="T29" fmla="*/ 16 h 30"/>
                    <a:gd name="T30" fmla="*/ 29 w 36"/>
                    <a:gd name="T31" fmla="*/ 18 h 30"/>
                    <a:gd name="T32" fmla="*/ 26 w 36"/>
                    <a:gd name="T33" fmla="*/ 11 h 30"/>
                    <a:gd name="T34" fmla="*/ 33 w 36"/>
                    <a:gd name="T35" fmla="*/ 14 h 30"/>
                    <a:gd name="T36" fmla="*/ 36 w 36"/>
                    <a:gd name="T37" fmla="*/ 9 h 30"/>
                    <a:gd name="T38" fmla="*/ 31 w 36"/>
                    <a:gd name="T39" fmla="*/ 9 h 30"/>
                    <a:gd name="T40" fmla="*/ 31 w 36"/>
                    <a:gd name="T41" fmla="*/ 2 h 30"/>
                    <a:gd name="T42" fmla="*/ 26 w 36"/>
                    <a:gd name="T43" fmla="*/ 4 h 30"/>
                    <a:gd name="T44" fmla="*/ 21 w 36"/>
                    <a:gd name="T4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 h="30">
                      <a:moveTo>
                        <a:pt x="21" y="0"/>
                      </a:moveTo>
                      <a:lnTo>
                        <a:pt x="21" y="4"/>
                      </a:lnTo>
                      <a:lnTo>
                        <a:pt x="17" y="7"/>
                      </a:lnTo>
                      <a:lnTo>
                        <a:pt x="12" y="2"/>
                      </a:lnTo>
                      <a:lnTo>
                        <a:pt x="14" y="9"/>
                      </a:lnTo>
                      <a:lnTo>
                        <a:pt x="14" y="14"/>
                      </a:lnTo>
                      <a:lnTo>
                        <a:pt x="10" y="7"/>
                      </a:lnTo>
                      <a:lnTo>
                        <a:pt x="0" y="16"/>
                      </a:lnTo>
                      <a:lnTo>
                        <a:pt x="7" y="28"/>
                      </a:lnTo>
                      <a:lnTo>
                        <a:pt x="7" y="21"/>
                      </a:lnTo>
                      <a:lnTo>
                        <a:pt x="5" y="21"/>
                      </a:lnTo>
                      <a:lnTo>
                        <a:pt x="10" y="21"/>
                      </a:lnTo>
                      <a:lnTo>
                        <a:pt x="12" y="26"/>
                      </a:lnTo>
                      <a:lnTo>
                        <a:pt x="12" y="30"/>
                      </a:lnTo>
                      <a:lnTo>
                        <a:pt x="21" y="16"/>
                      </a:lnTo>
                      <a:lnTo>
                        <a:pt x="29" y="18"/>
                      </a:lnTo>
                      <a:lnTo>
                        <a:pt x="26" y="11"/>
                      </a:lnTo>
                      <a:lnTo>
                        <a:pt x="33" y="14"/>
                      </a:lnTo>
                      <a:lnTo>
                        <a:pt x="36" y="9"/>
                      </a:lnTo>
                      <a:lnTo>
                        <a:pt x="31" y="9"/>
                      </a:lnTo>
                      <a:lnTo>
                        <a:pt x="31" y="2"/>
                      </a:lnTo>
                      <a:lnTo>
                        <a:pt x="26" y="4"/>
                      </a:lnTo>
                      <a:lnTo>
                        <a:pt x="21"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6" name="Freeform 888"/>
                <p:cNvSpPr>
                  <a:spLocks/>
                </p:cNvSpPr>
                <p:nvPr/>
              </p:nvSpPr>
              <p:spPr bwMode="black">
                <a:xfrm>
                  <a:off x="749376" y="2530042"/>
                  <a:ext cx="4656" cy="4854"/>
                </a:xfrm>
                <a:custGeom>
                  <a:avLst/>
                  <a:gdLst>
                    <a:gd name="T0" fmla="*/ 0 w 3"/>
                    <a:gd name="T1" fmla="*/ 0 h 3"/>
                    <a:gd name="T2" fmla="*/ 0 w 3"/>
                    <a:gd name="T3" fmla="*/ 3 h 3"/>
                    <a:gd name="T4" fmla="*/ 3 w 3"/>
                    <a:gd name="T5" fmla="*/ 0 h 3"/>
                    <a:gd name="T6" fmla="*/ 0 w 3"/>
                    <a:gd name="T7" fmla="*/ 0 h 3"/>
                  </a:gdLst>
                  <a:ahLst/>
                  <a:cxnLst>
                    <a:cxn ang="0">
                      <a:pos x="T0" y="T1"/>
                    </a:cxn>
                    <a:cxn ang="0">
                      <a:pos x="T2" y="T3"/>
                    </a:cxn>
                    <a:cxn ang="0">
                      <a:pos x="T4" y="T5"/>
                    </a:cxn>
                    <a:cxn ang="0">
                      <a:pos x="T6" y="T7"/>
                    </a:cxn>
                  </a:cxnLst>
                  <a:rect l="0" t="0" r="r" b="b"/>
                  <a:pathLst>
                    <a:path w="3" h="3">
                      <a:moveTo>
                        <a:pt x="0" y="0"/>
                      </a:moveTo>
                      <a:lnTo>
                        <a:pt x="0" y="3"/>
                      </a:lnTo>
                      <a:lnTo>
                        <a:pt x="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7" name="Freeform 889"/>
                <p:cNvSpPr>
                  <a:spLocks/>
                </p:cNvSpPr>
                <p:nvPr/>
              </p:nvSpPr>
              <p:spPr bwMode="black">
                <a:xfrm>
                  <a:off x="749376" y="2530042"/>
                  <a:ext cx="4656" cy="4854"/>
                </a:xfrm>
                <a:custGeom>
                  <a:avLst/>
                  <a:gdLst>
                    <a:gd name="T0" fmla="*/ 0 w 3"/>
                    <a:gd name="T1" fmla="*/ 0 h 3"/>
                    <a:gd name="T2" fmla="*/ 0 w 3"/>
                    <a:gd name="T3" fmla="*/ 3 h 3"/>
                    <a:gd name="T4" fmla="*/ 3 w 3"/>
                    <a:gd name="T5" fmla="*/ 0 h 3"/>
                    <a:gd name="T6" fmla="*/ 0 w 3"/>
                    <a:gd name="T7" fmla="*/ 0 h 3"/>
                  </a:gdLst>
                  <a:ahLst/>
                  <a:cxnLst>
                    <a:cxn ang="0">
                      <a:pos x="T0" y="T1"/>
                    </a:cxn>
                    <a:cxn ang="0">
                      <a:pos x="T2" y="T3"/>
                    </a:cxn>
                    <a:cxn ang="0">
                      <a:pos x="T4" y="T5"/>
                    </a:cxn>
                    <a:cxn ang="0">
                      <a:pos x="T6" y="T7"/>
                    </a:cxn>
                  </a:cxnLst>
                  <a:rect l="0" t="0" r="r" b="b"/>
                  <a:pathLst>
                    <a:path w="3" h="3">
                      <a:moveTo>
                        <a:pt x="0" y="0"/>
                      </a:moveTo>
                      <a:lnTo>
                        <a:pt x="0" y="3"/>
                      </a:lnTo>
                      <a:lnTo>
                        <a:pt x="3"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8" name="Freeform 890"/>
                <p:cNvSpPr>
                  <a:spLocks/>
                </p:cNvSpPr>
                <p:nvPr/>
              </p:nvSpPr>
              <p:spPr bwMode="black">
                <a:xfrm>
                  <a:off x="665560" y="2538132"/>
                  <a:ext cx="3104" cy="16181"/>
                </a:xfrm>
                <a:custGeom>
                  <a:avLst/>
                  <a:gdLst>
                    <a:gd name="T0" fmla="*/ 0 w 2"/>
                    <a:gd name="T1" fmla="*/ 0 h 10"/>
                    <a:gd name="T2" fmla="*/ 2 w 2"/>
                    <a:gd name="T3" fmla="*/ 10 h 10"/>
                    <a:gd name="T4" fmla="*/ 2 w 2"/>
                    <a:gd name="T5" fmla="*/ 3 h 10"/>
                    <a:gd name="T6" fmla="*/ 0 w 2"/>
                    <a:gd name="T7" fmla="*/ 0 h 10"/>
                  </a:gdLst>
                  <a:ahLst/>
                  <a:cxnLst>
                    <a:cxn ang="0">
                      <a:pos x="T0" y="T1"/>
                    </a:cxn>
                    <a:cxn ang="0">
                      <a:pos x="T2" y="T3"/>
                    </a:cxn>
                    <a:cxn ang="0">
                      <a:pos x="T4" y="T5"/>
                    </a:cxn>
                    <a:cxn ang="0">
                      <a:pos x="T6" y="T7"/>
                    </a:cxn>
                  </a:cxnLst>
                  <a:rect l="0" t="0" r="r" b="b"/>
                  <a:pathLst>
                    <a:path w="2" h="10">
                      <a:moveTo>
                        <a:pt x="0" y="0"/>
                      </a:moveTo>
                      <a:lnTo>
                        <a:pt x="2" y="10"/>
                      </a:lnTo>
                      <a:lnTo>
                        <a:pt x="2" y="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9" name="Freeform 891"/>
                <p:cNvSpPr>
                  <a:spLocks/>
                </p:cNvSpPr>
                <p:nvPr/>
              </p:nvSpPr>
              <p:spPr bwMode="black">
                <a:xfrm>
                  <a:off x="665560" y="2538132"/>
                  <a:ext cx="3104" cy="16181"/>
                </a:xfrm>
                <a:custGeom>
                  <a:avLst/>
                  <a:gdLst>
                    <a:gd name="T0" fmla="*/ 0 w 2"/>
                    <a:gd name="T1" fmla="*/ 0 h 10"/>
                    <a:gd name="T2" fmla="*/ 2 w 2"/>
                    <a:gd name="T3" fmla="*/ 10 h 10"/>
                    <a:gd name="T4" fmla="*/ 2 w 2"/>
                    <a:gd name="T5" fmla="*/ 3 h 10"/>
                    <a:gd name="T6" fmla="*/ 0 w 2"/>
                    <a:gd name="T7" fmla="*/ 0 h 10"/>
                  </a:gdLst>
                  <a:ahLst/>
                  <a:cxnLst>
                    <a:cxn ang="0">
                      <a:pos x="T0" y="T1"/>
                    </a:cxn>
                    <a:cxn ang="0">
                      <a:pos x="T2" y="T3"/>
                    </a:cxn>
                    <a:cxn ang="0">
                      <a:pos x="T4" y="T5"/>
                    </a:cxn>
                    <a:cxn ang="0">
                      <a:pos x="T6" y="T7"/>
                    </a:cxn>
                  </a:cxnLst>
                  <a:rect l="0" t="0" r="r" b="b"/>
                  <a:pathLst>
                    <a:path w="2" h="10">
                      <a:moveTo>
                        <a:pt x="0" y="0"/>
                      </a:moveTo>
                      <a:lnTo>
                        <a:pt x="2" y="10"/>
                      </a:lnTo>
                      <a:lnTo>
                        <a:pt x="2" y="3"/>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0" name="Freeform 892"/>
                <p:cNvSpPr>
                  <a:spLocks/>
                </p:cNvSpPr>
                <p:nvPr/>
              </p:nvSpPr>
              <p:spPr bwMode="black">
                <a:xfrm>
                  <a:off x="617443" y="2576966"/>
                  <a:ext cx="3104" cy="8090"/>
                </a:xfrm>
                <a:custGeom>
                  <a:avLst/>
                  <a:gdLst>
                    <a:gd name="T0" fmla="*/ 0 w 2"/>
                    <a:gd name="T1" fmla="*/ 0 h 5"/>
                    <a:gd name="T2" fmla="*/ 0 w 2"/>
                    <a:gd name="T3" fmla="*/ 5 h 5"/>
                    <a:gd name="T4" fmla="*/ 2 w 2"/>
                    <a:gd name="T5" fmla="*/ 5 h 5"/>
                    <a:gd name="T6" fmla="*/ 0 w 2"/>
                    <a:gd name="T7" fmla="*/ 0 h 5"/>
                    <a:gd name="T8" fmla="*/ 0 w 2"/>
                    <a:gd name="T9" fmla="*/ 0 h 5"/>
                  </a:gdLst>
                  <a:ahLst/>
                  <a:cxnLst>
                    <a:cxn ang="0">
                      <a:pos x="T0" y="T1"/>
                    </a:cxn>
                    <a:cxn ang="0">
                      <a:pos x="T2" y="T3"/>
                    </a:cxn>
                    <a:cxn ang="0">
                      <a:pos x="T4" y="T5"/>
                    </a:cxn>
                    <a:cxn ang="0">
                      <a:pos x="T6" y="T7"/>
                    </a:cxn>
                    <a:cxn ang="0">
                      <a:pos x="T8" y="T9"/>
                    </a:cxn>
                  </a:cxnLst>
                  <a:rect l="0" t="0" r="r" b="b"/>
                  <a:pathLst>
                    <a:path w="2" h="5">
                      <a:moveTo>
                        <a:pt x="0" y="0"/>
                      </a:moveTo>
                      <a:lnTo>
                        <a:pt x="0" y="5"/>
                      </a:lnTo>
                      <a:lnTo>
                        <a:pt x="2" y="5"/>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1" name="Freeform 893"/>
                <p:cNvSpPr>
                  <a:spLocks/>
                </p:cNvSpPr>
                <p:nvPr/>
              </p:nvSpPr>
              <p:spPr bwMode="black">
                <a:xfrm>
                  <a:off x="617443" y="2576966"/>
                  <a:ext cx="3104" cy="8090"/>
                </a:xfrm>
                <a:custGeom>
                  <a:avLst/>
                  <a:gdLst>
                    <a:gd name="T0" fmla="*/ 0 w 2"/>
                    <a:gd name="T1" fmla="*/ 0 h 5"/>
                    <a:gd name="T2" fmla="*/ 0 w 2"/>
                    <a:gd name="T3" fmla="*/ 5 h 5"/>
                    <a:gd name="T4" fmla="*/ 2 w 2"/>
                    <a:gd name="T5" fmla="*/ 5 h 5"/>
                    <a:gd name="T6" fmla="*/ 0 w 2"/>
                    <a:gd name="T7" fmla="*/ 0 h 5"/>
                    <a:gd name="T8" fmla="*/ 0 w 2"/>
                    <a:gd name="T9" fmla="*/ 0 h 5"/>
                  </a:gdLst>
                  <a:ahLst/>
                  <a:cxnLst>
                    <a:cxn ang="0">
                      <a:pos x="T0" y="T1"/>
                    </a:cxn>
                    <a:cxn ang="0">
                      <a:pos x="T2" y="T3"/>
                    </a:cxn>
                    <a:cxn ang="0">
                      <a:pos x="T4" y="T5"/>
                    </a:cxn>
                    <a:cxn ang="0">
                      <a:pos x="T6" y="T7"/>
                    </a:cxn>
                    <a:cxn ang="0">
                      <a:pos x="T8" y="T9"/>
                    </a:cxn>
                  </a:cxnLst>
                  <a:rect l="0" t="0" r="r" b="b"/>
                  <a:pathLst>
                    <a:path w="2" h="5">
                      <a:moveTo>
                        <a:pt x="0" y="0"/>
                      </a:moveTo>
                      <a:lnTo>
                        <a:pt x="0" y="5"/>
                      </a:lnTo>
                      <a:lnTo>
                        <a:pt x="2" y="5"/>
                      </a:lnTo>
                      <a:lnTo>
                        <a:pt x="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2" name="Freeform 894"/>
                <p:cNvSpPr>
                  <a:spLocks/>
                </p:cNvSpPr>
                <p:nvPr/>
              </p:nvSpPr>
              <p:spPr bwMode="black">
                <a:xfrm>
                  <a:off x="525866" y="2588293"/>
                  <a:ext cx="37252" cy="25889"/>
                </a:xfrm>
                <a:custGeom>
                  <a:avLst/>
                  <a:gdLst>
                    <a:gd name="T0" fmla="*/ 16 w 24"/>
                    <a:gd name="T1" fmla="*/ 0 h 16"/>
                    <a:gd name="T2" fmla="*/ 7 w 24"/>
                    <a:gd name="T3" fmla="*/ 2 h 16"/>
                    <a:gd name="T4" fmla="*/ 0 w 24"/>
                    <a:gd name="T5" fmla="*/ 12 h 16"/>
                    <a:gd name="T6" fmla="*/ 5 w 24"/>
                    <a:gd name="T7" fmla="*/ 16 h 16"/>
                    <a:gd name="T8" fmla="*/ 12 w 24"/>
                    <a:gd name="T9" fmla="*/ 9 h 16"/>
                    <a:gd name="T10" fmla="*/ 24 w 24"/>
                    <a:gd name="T11" fmla="*/ 9 h 16"/>
                    <a:gd name="T12" fmla="*/ 16 w 24"/>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24" h="16">
                      <a:moveTo>
                        <a:pt x="16" y="0"/>
                      </a:moveTo>
                      <a:lnTo>
                        <a:pt x="7" y="2"/>
                      </a:lnTo>
                      <a:lnTo>
                        <a:pt x="0" y="12"/>
                      </a:lnTo>
                      <a:lnTo>
                        <a:pt x="5" y="16"/>
                      </a:lnTo>
                      <a:lnTo>
                        <a:pt x="12" y="9"/>
                      </a:lnTo>
                      <a:lnTo>
                        <a:pt x="24" y="9"/>
                      </a:lnTo>
                      <a:lnTo>
                        <a:pt x="1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3" name="Freeform 895"/>
                <p:cNvSpPr>
                  <a:spLocks/>
                </p:cNvSpPr>
                <p:nvPr/>
              </p:nvSpPr>
              <p:spPr bwMode="black">
                <a:xfrm>
                  <a:off x="525866" y="2588293"/>
                  <a:ext cx="37252" cy="25889"/>
                </a:xfrm>
                <a:custGeom>
                  <a:avLst/>
                  <a:gdLst>
                    <a:gd name="T0" fmla="*/ 16 w 24"/>
                    <a:gd name="T1" fmla="*/ 0 h 16"/>
                    <a:gd name="T2" fmla="*/ 7 w 24"/>
                    <a:gd name="T3" fmla="*/ 2 h 16"/>
                    <a:gd name="T4" fmla="*/ 0 w 24"/>
                    <a:gd name="T5" fmla="*/ 12 h 16"/>
                    <a:gd name="T6" fmla="*/ 5 w 24"/>
                    <a:gd name="T7" fmla="*/ 16 h 16"/>
                    <a:gd name="T8" fmla="*/ 12 w 24"/>
                    <a:gd name="T9" fmla="*/ 9 h 16"/>
                    <a:gd name="T10" fmla="*/ 24 w 24"/>
                    <a:gd name="T11" fmla="*/ 9 h 16"/>
                    <a:gd name="T12" fmla="*/ 16 w 24"/>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24" h="16">
                      <a:moveTo>
                        <a:pt x="16" y="0"/>
                      </a:moveTo>
                      <a:lnTo>
                        <a:pt x="7" y="2"/>
                      </a:lnTo>
                      <a:lnTo>
                        <a:pt x="0" y="12"/>
                      </a:lnTo>
                      <a:lnTo>
                        <a:pt x="5" y="16"/>
                      </a:lnTo>
                      <a:lnTo>
                        <a:pt x="12" y="9"/>
                      </a:lnTo>
                      <a:lnTo>
                        <a:pt x="24" y="9"/>
                      </a:lnTo>
                      <a:lnTo>
                        <a:pt x="1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4" name="Freeform 896"/>
                <p:cNvSpPr>
                  <a:spLocks/>
                </p:cNvSpPr>
                <p:nvPr/>
              </p:nvSpPr>
              <p:spPr bwMode="black">
                <a:xfrm>
                  <a:off x="499480" y="2622272"/>
                  <a:ext cx="7761" cy="4854"/>
                </a:xfrm>
                <a:custGeom>
                  <a:avLst/>
                  <a:gdLst>
                    <a:gd name="T0" fmla="*/ 0 w 5"/>
                    <a:gd name="T1" fmla="*/ 0 h 3"/>
                    <a:gd name="T2" fmla="*/ 0 w 5"/>
                    <a:gd name="T3" fmla="*/ 3 h 3"/>
                    <a:gd name="T4" fmla="*/ 5 w 5"/>
                    <a:gd name="T5" fmla="*/ 3 h 3"/>
                    <a:gd name="T6" fmla="*/ 0 w 5"/>
                    <a:gd name="T7" fmla="*/ 0 h 3"/>
                  </a:gdLst>
                  <a:ahLst/>
                  <a:cxnLst>
                    <a:cxn ang="0">
                      <a:pos x="T0" y="T1"/>
                    </a:cxn>
                    <a:cxn ang="0">
                      <a:pos x="T2" y="T3"/>
                    </a:cxn>
                    <a:cxn ang="0">
                      <a:pos x="T4" y="T5"/>
                    </a:cxn>
                    <a:cxn ang="0">
                      <a:pos x="T6" y="T7"/>
                    </a:cxn>
                  </a:cxnLst>
                  <a:rect l="0" t="0" r="r" b="b"/>
                  <a:pathLst>
                    <a:path w="5" h="3">
                      <a:moveTo>
                        <a:pt x="0" y="0"/>
                      </a:moveTo>
                      <a:lnTo>
                        <a:pt x="0" y="3"/>
                      </a:lnTo>
                      <a:lnTo>
                        <a:pt x="5" y="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5" name="Freeform 897"/>
                <p:cNvSpPr>
                  <a:spLocks/>
                </p:cNvSpPr>
                <p:nvPr/>
              </p:nvSpPr>
              <p:spPr bwMode="black">
                <a:xfrm>
                  <a:off x="499480" y="2622272"/>
                  <a:ext cx="7761" cy="4854"/>
                </a:xfrm>
                <a:custGeom>
                  <a:avLst/>
                  <a:gdLst>
                    <a:gd name="T0" fmla="*/ 0 w 5"/>
                    <a:gd name="T1" fmla="*/ 0 h 3"/>
                    <a:gd name="T2" fmla="*/ 0 w 5"/>
                    <a:gd name="T3" fmla="*/ 3 h 3"/>
                    <a:gd name="T4" fmla="*/ 5 w 5"/>
                    <a:gd name="T5" fmla="*/ 3 h 3"/>
                    <a:gd name="T6" fmla="*/ 0 w 5"/>
                    <a:gd name="T7" fmla="*/ 0 h 3"/>
                  </a:gdLst>
                  <a:ahLst/>
                  <a:cxnLst>
                    <a:cxn ang="0">
                      <a:pos x="T0" y="T1"/>
                    </a:cxn>
                    <a:cxn ang="0">
                      <a:pos x="T2" y="T3"/>
                    </a:cxn>
                    <a:cxn ang="0">
                      <a:pos x="T4" y="T5"/>
                    </a:cxn>
                    <a:cxn ang="0">
                      <a:pos x="T6" y="T7"/>
                    </a:cxn>
                  </a:cxnLst>
                  <a:rect l="0" t="0" r="r" b="b"/>
                  <a:pathLst>
                    <a:path w="5" h="3">
                      <a:moveTo>
                        <a:pt x="0" y="0"/>
                      </a:moveTo>
                      <a:lnTo>
                        <a:pt x="0" y="3"/>
                      </a:lnTo>
                      <a:lnTo>
                        <a:pt x="5" y="3"/>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6" name="Freeform 898"/>
                <p:cNvSpPr>
                  <a:spLocks/>
                </p:cNvSpPr>
                <p:nvPr/>
              </p:nvSpPr>
              <p:spPr bwMode="black">
                <a:xfrm>
                  <a:off x="463780" y="2633599"/>
                  <a:ext cx="32595" cy="24271"/>
                </a:xfrm>
                <a:custGeom>
                  <a:avLst/>
                  <a:gdLst>
                    <a:gd name="T0" fmla="*/ 21 w 21"/>
                    <a:gd name="T1" fmla="*/ 0 h 15"/>
                    <a:gd name="T2" fmla="*/ 9 w 21"/>
                    <a:gd name="T3" fmla="*/ 0 h 15"/>
                    <a:gd name="T4" fmla="*/ 11 w 21"/>
                    <a:gd name="T5" fmla="*/ 5 h 15"/>
                    <a:gd name="T6" fmla="*/ 0 w 21"/>
                    <a:gd name="T7" fmla="*/ 15 h 15"/>
                    <a:gd name="T8" fmla="*/ 14 w 21"/>
                    <a:gd name="T9" fmla="*/ 10 h 15"/>
                    <a:gd name="T10" fmla="*/ 19 w 21"/>
                    <a:gd name="T11" fmla="*/ 7 h 15"/>
                    <a:gd name="T12" fmla="*/ 16 w 21"/>
                    <a:gd name="T13" fmla="*/ 5 h 15"/>
                    <a:gd name="T14" fmla="*/ 21 w 21"/>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5">
                      <a:moveTo>
                        <a:pt x="21" y="0"/>
                      </a:moveTo>
                      <a:lnTo>
                        <a:pt x="9" y="0"/>
                      </a:lnTo>
                      <a:lnTo>
                        <a:pt x="11" y="5"/>
                      </a:lnTo>
                      <a:lnTo>
                        <a:pt x="0" y="15"/>
                      </a:lnTo>
                      <a:lnTo>
                        <a:pt x="14" y="10"/>
                      </a:lnTo>
                      <a:lnTo>
                        <a:pt x="19" y="7"/>
                      </a:lnTo>
                      <a:lnTo>
                        <a:pt x="16" y="5"/>
                      </a:lnTo>
                      <a:lnTo>
                        <a:pt x="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7" name="Freeform 899"/>
                <p:cNvSpPr>
                  <a:spLocks/>
                </p:cNvSpPr>
                <p:nvPr/>
              </p:nvSpPr>
              <p:spPr bwMode="black">
                <a:xfrm>
                  <a:off x="463780" y="2633599"/>
                  <a:ext cx="32595" cy="24271"/>
                </a:xfrm>
                <a:custGeom>
                  <a:avLst/>
                  <a:gdLst>
                    <a:gd name="T0" fmla="*/ 21 w 21"/>
                    <a:gd name="T1" fmla="*/ 0 h 15"/>
                    <a:gd name="T2" fmla="*/ 9 w 21"/>
                    <a:gd name="T3" fmla="*/ 0 h 15"/>
                    <a:gd name="T4" fmla="*/ 11 w 21"/>
                    <a:gd name="T5" fmla="*/ 5 h 15"/>
                    <a:gd name="T6" fmla="*/ 0 w 21"/>
                    <a:gd name="T7" fmla="*/ 15 h 15"/>
                    <a:gd name="T8" fmla="*/ 14 w 21"/>
                    <a:gd name="T9" fmla="*/ 10 h 15"/>
                    <a:gd name="T10" fmla="*/ 19 w 21"/>
                    <a:gd name="T11" fmla="*/ 7 h 15"/>
                    <a:gd name="T12" fmla="*/ 16 w 21"/>
                    <a:gd name="T13" fmla="*/ 5 h 15"/>
                    <a:gd name="T14" fmla="*/ 21 w 21"/>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5">
                      <a:moveTo>
                        <a:pt x="21" y="0"/>
                      </a:moveTo>
                      <a:lnTo>
                        <a:pt x="9" y="0"/>
                      </a:lnTo>
                      <a:lnTo>
                        <a:pt x="11" y="5"/>
                      </a:lnTo>
                      <a:lnTo>
                        <a:pt x="0" y="15"/>
                      </a:lnTo>
                      <a:lnTo>
                        <a:pt x="14" y="10"/>
                      </a:lnTo>
                      <a:lnTo>
                        <a:pt x="19" y="7"/>
                      </a:lnTo>
                      <a:lnTo>
                        <a:pt x="16" y="5"/>
                      </a:lnTo>
                      <a:lnTo>
                        <a:pt x="21"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8" name="Freeform 900"/>
                <p:cNvSpPr>
                  <a:spLocks/>
                </p:cNvSpPr>
                <p:nvPr/>
              </p:nvSpPr>
              <p:spPr bwMode="black">
                <a:xfrm>
                  <a:off x="896830" y="2361762"/>
                  <a:ext cx="21730" cy="27507"/>
                </a:xfrm>
                <a:custGeom>
                  <a:avLst/>
                  <a:gdLst>
                    <a:gd name="T0" fmla="*/ 12 w 14"/>
                    <a:gd name="T1" fmla="*/ 0 h 17"/>
                    <a:gd name="T2" fmla="*/ 2 w 14"/>
                    <a:gd name="T3" fmla="*/ 12 h 17"/>
                    <a:gd name="T4" fmla="*/ 0 w 14"/>
                    <a:gd name="T5" fmla="*/ 17 h 17"/>
                    <a:gd name="T6" fmla="*/ 7 w 14"/>
                    <a:gd name="T7" fmla="*/ 14 h 17"/>
                    <a:gd name="T8" fmla="*/ 14 w 14"/>
                    <a:gd name="T9" fmla="*/ 3 h 17"/>
                    <a:gd name="T10" fmla="*/ 12 w 14"/>
                    <a:gd name="T11" fmla="*/ 0 h 17"/>
                  </a:gdLst>
                  <a:ahLst/>
                  <a:cxnLst>
                    <a:cxn ang="0">
                      <a:pos x="T0" y="T1"/>
                    </a:cxn>
                    <a:cxn ang="0">
                      <a:pos x="T2" y="T3"/>
                    </a:cxn>
                    <a:cxn ang="0">
                      <a:pos x="T4" y="T5"/>
                    </a:cxn>
                    <a:cxn ang="0">
                      <a:pos x="T6" y="T7"/>
                    </a:cxn>
                    <a:cxn ang="0">
                      <a:pos x="T8" y="T9"/>
                    </a:cxn>
                    <a:cxn ang="0">
                      <a:pos x="T10" y="T11"/>
                    </a:cxn>
                  </a:cxnLst>
                  <a:rect l="0" t="0" r="r" b="b"/>
                  <a:pathLst>
                    <a:path w="14" h="17">
                      <a:moveTo>
                        <a:pt x="12" y="0"/>
                      </a:moveTo>
                      <a:lnTo>
                        <a:pt x="2" y="12"/>
                      </a:lnTo>
                      <a:lnTo>
                        <a:pt x="0" y="17"/>
                      </a:lnTo>
                      <a:lnTo>
                        <a:pt x="7" y="14"/>
                      </a:lnTo>
                      <a:lnTo>
                        <a:pt x="14" y="3"/>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9" name="Freeform 901"/>
                <p:cNvSpPr>
                  <a:spLocks/>
                </p:cNvSpPr>
                <p:nvPr/>
              </p:nvSpPr>
              <p:spPr bwMode="black">
                <a:xfrm>
                  <a:off x="896830" y="2361762"/>
                  <a:ext cx="21730" cy="27507"/>
                </a:xfrm>
                <a:custGeom>
                  <a:avLst/>
                  <a:gdLst>
                    <a:gd name="T0" fmla="*/ 12 w 14"/>
                    <a:gd name="T1" fmla="*/ 0 h 17"/>
                    <a:gd name="T2" fmla="*/ 2 w 14"/>
                    <a:gd name="T3" fmla="*/ 12 h 17"/>
                    <a:gd name="T4" fmla="*/ 0 w 14"/>
                    <a:gd name="T5" fmla="*/ 17 h 17"/>
                    <a:gd name="T6" fmla="*/ 7 w 14"/>
                    <a:gd name="T7" fmla="*/ 14 h 17"/>
                    <a:gd name="T8" fmla="*/ 14 w 14"/>
                    <a:gd name="T9" fmla="*/ 3 h 17"/>
                    <a:gd name="T10" fmla="*/ 12 w 14"/>
                    <a:gd name="T11" fmla="*/ 0 h 17"/>
                  </a:gdLst>
                  <a:ahLst/>
                  <a:cxnLst>
                    <a:cxn ang="0">
                      <a:pos x="T0" y="T1"/>
                    </a:cxn>
                    <a:cxn ang="0">
                      <a:pos x="T2" y="T3"/>
                    </a:cxn>
                    <a:cxn ang="0">
                      <a:pos x="T4" y="T5"/>
                    </a:cxn>
                    <a:cxn ang="0">
                      <a:pos x="T6" y="T7"/>
                    </a:cxn>
                    <a:cxn ang="0">
                      <a:pos x="T8" y="T9"/>
                    </a:cxn>
                    <a:cxn ang="0">
                      <a:pos x="T10" y="T11"/>
                    </a:cxn>
                  </a:cxnLst>
                  <a:rect l="0" t="0" r="r" b="b"/>
                  <a:pathLst>
                    <a:path w="14" h="17">
                      <a:moveTo>
                        <a:pt x="12" y="0"/>
                      </a:moveTo>
                      <a:lnTo>
                        <a:pt x="2" y="12"/>
                      </a:lnTo>
                      <a:lnTo>
                        <a:pt x="0" y="17"/>
                      </a:lnTo>
                      <a:lnTo>
                        <a:pt x="7" y="14"/>
                      </a:lnTo>
                      <a:lnTo>
                        <a:pt x="14" y="3"/>
                      </a:lnTo>
                      <a:lnTo>
                        <a:pt x="12"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0" name="Freeform 902"/>
                <p:cNvSpPr>
                  <a:spLocks/>
                </p:cNvSpPr>
                <p:nvPr/>
              </p:nvSpPr>
              <p:spPr bwMode="black">
                <a:xfrm>
                  <a:off x="1219677" y="2580202"/>
                  <a:ext cx="10865" cy="22653"/>
                </a:xfrm>
                <a:custGeom>
                  <a:avLst/>
                  <a:gdLst>
                    <a:gd name="T0" fmla="*/ 0 w 7"/>
                    <a:gd name="T1" fmla="*/ 0 h 14"/>
                    <a:gd name="T2" fmla="*/ 2 w 7"/>
                    <a:gd name="T3" fmla="*/ 7 h 14"/>
                    <a:gd name="T4" fmla="*/ 7 w 7"/>
                    <a:gd name="T5" fmla="*/ 14 h 14"/>
                    <a:gd name="T6" fmla="*/ 2 w 7"/>
                    <a:gd name="T7" fmla="*/ 7 h 14"/>
                    <a:gd name="T8" fmla="*/ 0 w 7"/>
                    <a:gd name="T9" fmla="*/ 0 h 14"/>
                  </a:gdLst>
                  <a:ahLst/>
                  <a:cxnLst>
                    <a:cxn ang="0">
                      <a:pos x="T0" y="T1"/>
                    </a:cxn>
                    <a:cxn ang="0">
                      <a:pos x="T2" y="T3"/>
                    </a:cxn>
                    <a:cxn ang="0">
                      <a:pos x="T4" y="T5"/>
                    </a:cxn>
                    <a:cxn ang="0">
                      <a:pos x="T6" y="T7"/>
                    </a:cxn>
                    <a:cxn ang="0">
                      <a:pos x="T8" y="T9"/>
                    </a:cxn>
                  </a:cxnLst>
                  <a:rect l="0" t="0" r="r" b="b"/>
                  <a:pathLst>
                    <a:path w="7" h="14">
                      <a:moveTo>
                        <a:pt x="0" y="0"/>
                      </a:moveTo>
                      <a:lnTo>
                        <a:pt x="2" y="7"/>
                      </a:lnTo>
                      <a:lnTo>
                        <a:pt x="7" y="14"/>
                      </a:lnTo>
                      <a:lnTo>
                        <a:pt x="2" y="7"/>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1" name="Freeform 903"/>
                <p:cNvSpPr>
                  <a:spLocks/>
                </p:cNvSpPr>
                <p:nvPr/>
              </p:nvSpPr>
              <p:spPr bwMode="black">
                <a:xfrm>
                  <a:off x="1219677" y="2580202"/>
                  <a:ext cx="10865" cy="22653"/>
                </a:xfrm>
                <a:custGeom>
                  <a:avLst/>
                  <a:gdLst>
                    <a:gd name="T0" fmla="*/ 0 w 7"/>
                    <a:gd name="T1" fmla="*/ 0 h 14"/>
                    <a:gd name="T2" fmla="*/ 2 w 7"/>
                    <a:gd name="T3" fmla="*/ 7 h 14"/>
                    <a:gd name="T4" fmla="*/ 7 w 7"/>
                    <a:gd name="T5" fmla="*/ 14 h 14"/>
                    <a:gd name="T6" fmla="*/ 2 w 7"/>
                    <a:gd name="T7" fmla="*/ 7 h 14"/>
                    <a:gd name="T8" fmla="*/ 0 w 7"/>
                    <a:gd name="T9" fmla="*/ 0 h 14"/>
                  </a:gdLst>
                  <a:ahLst/>
                  <a:cxnLst>
                    <a:cxn ang="0">
                      <a:pos x="T0" y="T1"/>
                    </a:cxn>
                    <a:cxn ang="0">
                      <a:pos x="T2" y="T3"/>
                    </a:cxn>
                    <a:cxn ang="0">
                      <a:pos x="T4" y="T5"/>
                    </a:cxn>
                    <a:cxn ang="0">
                      <a:pos x="T6" y="T7"/>
                    </a:cxn>
                    <a:cxn ang="0">
                      <a:pos x="T8" y="T9"/>
                    </a:cxn>
                  </a:cxnLst>
                  <a:rect l="0" t="0" r="r" b="b"/>
                  <a:pathLst>
                    <a:path w="7" h="14">
                      <a:moveTo>
                        <a:pt x="0" y="0"/>
                      </a:moveTo>
                      <a:lnTo>
                        <a:pt x="2" y="7"/>
                      </a:lnTo>
                      <a:lnTo>
                        <a:pt x="7" y="14"/>
                      </a:lnTo>
                      <a:lnTo>
                        <a:pt x="2" y="7"/>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2" name="Freeform 904"/>
                <p:cNvSpPr>
                  <a:spLocks/>
                </p:cNvSpPr>
                <p:nvPr/>
              </p:nvSpPr>
              <p:spPr bwMode="black">
                <a:xfrm>
                  <a:off x="1252272" y="2554313"/>
                  <a:ext cx="18626" cy="30743"/>
                </a:xfrm>
                <a:custGeom>
                  <a:avLst/>
                  <a:gdLst>
                    <a:gd name="T0" fmla="*/ 7 w 12"/>
                    <a:gd name="T1" fmla="*/ 0 h 19"/>
                    <a:gd name="T2" fmla="*/ 3 w 12"/>
                    <a:gd name="T3" fmla="*/ 2 h 19"/>
                    <a:gd name="T4" fmla="*/ 0 w 12"/>
                    <a:gd name="T5" fmla="*/ 11 h 19"/>
                    <a:gd name="T6" fmla="*/ 3 w 12"/>
                    <a:gd name="T7" fmla="*/ 16 h 19"/>
                    <a:gd name="T8" fmla="*/ 5 w 12"/>
                    <a:gd name="T9" fmla="*/ 9 h 19"/>
                    <a:gd name="T10" fmla="*/ 5 w 12"/>
                    <a:gd name="T11" fmla="*/ 16 h 19"/>
                    <a:gd name="T12" fmla="*/ 12 w 12"/>
                    <a:gd name="T13" fmla="*/ 19 h 19"/>
                    <a:gd name="T14" fmla="*/ 7 w 12"/>
                    <a:gd name="T15" fmla="*/ 0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9">
                      <a:moveTo>
                        <a:pt x="7" y="0"/>
                      </a:moveTo>
                      <a:lnTo>
                        <a:pt x="3" y="2"/>
                      </a:lnTo>
                      <a:lnTo>
                        <a:pt x="0" y="11"/>
                      </a:lnTo>
                      <a:lnTo>
                        <a:pt x="3" y="16"/>
                      </a:lnTo>
                      <a:lnTo>
                        <a:pt x="5" y="9"/>
                      </a:lnTo>
                      <a:lnTo>
                        <a:pt x="5" y="16"/>
                      </a:lnTo>
                      <a:lnTo>
                        <a:pt x="12" y="19"/>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3" name="Freeform 905"/>
                <p:cNvSpPr>
                  <a:spLocks/>
                </p:cNvSpPr>
                <p:nvPr/>
              </p:nvSpPr>
              <p:spPr bwMode="black">
                <a:xfrm>
                  <a:off x="1252272" y="2554313"/>
                  <a:ext cx="18626" cy="30743"/>
                </a:xfrm>
                <a:custGeom>
                  <a:avLst/>
                  <a:gdLst>
                    <a:gd name="T0" fmla="*/ 7 w 12"/>
                    <a:gd name="T1" fmla="*/ 0 h 19"/>
                    <a:gd name="T2" fmla="*/ 3 w 12"/>
                    <a:gd name="T3" fmla="*/ 2 h 19"/>
                    <a:gd name="T4" fmla="*/ 0 w 12"/>
                    <a:gd name="T5" fmla="*/ 11 h 19"/>
                    <a:gd name="T6" fmla="*/ 3 w 12"/>
                    <a:gd name="T7" fmla="*/ 16 h 19"/>
                    <a:gd name="T8" fmla="*/ 5 w 12"/>
                    <a:gd name="T9" fmla="*/ 9 h 19"/>
                    <a:gd name="T10" fmla="*/ 5 w 12"/>
                    <a:gd name="T11" fmla="*/ 16 h 19"/>
                    <a:gd name="T12" fmla="*/ 12 w 12"/>
                    <a:gd name="T13" fmla="*/ 19 h 19"/>
                    <a:gd name="T14" fmla="*/ 7 w 12"/>
                    <a:gd name="T15" fmla="*/ 0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9">
                      <a:moveTo>
                        <a:pt x="7" y="0"/>
                      </a:moveTo>
                      <a:lnTo>
                        <a:pt x="3" y="2"/>
                      </a:lnTo>
                      <a:lnTo>
                        <a:pt x="0" y="11"/>
                      </a:lnTo>
                      <a:lnTo>
                        <a:pt x="3" y="16"/>
                      </a:lnTo>
                      <a:lnTo>
                        <a:pt x="5" y="9"/>
                      </a:lnTo>
                      <a:lnTo>
                        <a:pt x="5" y="16"/>
                      </a:lnTo>
                      <a:lnTo>
                        <a:pt x="12" y="19"/>
                      </a:lnTo>
                      <a:lnTo>
                        <a:pt x="7"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4" name="Freeform 906"/>
                <p:cNvSpPr>
                  <a:spLocks/>
                </p:cNvSpPr>
                <p:nvPr/>
              </p:nvSpPr>
              <p:spPr bwMode="black">
                <a:xfrm>
                  <a:off x="1149830" y="2453992"/>
                  <a:ext cx="32595" cy="38834"/>
                </a:xfrm>
                <a:custGeom>
                  <a:avLst/>
                  <a:gdLst>
                    <a:gd name="T0" fmla="*/ 7 w 21"/>
                    <a:gd name="T1" fmla="*/ 0 h 24"/>
                    <a:gd name="T2" fmla="*/ 0 w 21"/>
                    <a:gd name="T3" fmla="*/ 5 h 24"/>
                    <a:gd name="T4" fmla="*/ 2 w 21"/>
                    <a:gd name="T5" fmla="*/ 10 h 24"/>
                    <a:gd name="T6" fmla="*/ 2 w 21"/>
                    <a:gd name="T7" fmla="*/ 14 h 24"/>
                    <a:gd name="T8" fmla="*/ 9 w 21"/>
                    <a:gd name="T9" fmla="*/ 24 h 24"/>
                    <a:gd name="T10" fmla="*/ 9 w 21"/>
                    <a:gd name="T11" fmla="*/ 21 h 24"/>
                    <a:gd name="T12" fmla="*/ 9 w 21"/>
                    <a:gd name="T13" fmla="*/ 14 h 24"/>
                    <a:gd name="T14" fmla="*/ 21 w 21"/>
                    <a:gd name="T15" fmla="*/ 24 h 24"/>
                    <a:gd name="T16" fmla="*/ 21 w 21"/>
                    <a:gd name="T17" fmla="*/ 17 h 24"/>
                    <a:gd name="T18" fmla="*/ 9 w 21"/>
                    <a:gd name="T19" fmla="*/ 12 h 24"/>
                    <a:gd name="T20" fmla="*/ 19 w 21"/>
                    <a:gd name="T21" fmla="*/ 14 h 24"/>
                    <a:gd name="T22" fmla="*/ 16 w 21"/>
                    <a:gd name="T23" fmla="*/ 10 h 24"/>
                    <a:gd name="T24" fmla="*/ 21 w 21"/>
                    <a:gd name="T25" fmla="*/ 10 h 24"/>
                    <a:gd name="T26" fmla="*/ 19 w 21"/>
                    <a:gd name="T27" fmla="*/ 7 h 24"/>
                    <a:gd name="T28" fmla="*/ 7 w 21"/>
                    <a:gd name="T2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4">
                      <a:moveTo>
                        <a:pt x="7" y="0"/>
                      </a:moveTo>
                      <a:lnTo>
                        <a:pt x="0" y="5"/>
                      </a:lnTo>
                      <a:lnTo>
                        <a:pt x="2" y="10"/>
                      </a:lnTo>
                      <a:lnTo>
                        <a:pt x="2" y="14"/>
                      </a:lnTo>
                      <a:lnTo>
                        <a:pt x="9" y="24"/>
                      </a:lnTo>
                      <a:lnTo>
                        <a:pt x="9" y="21"/>
                      </a:lnTo>
                      <a:lnTo>
                        <a:pt x="9" y="14"/>
                      </a:lnTo>
                      <a:lnTo>
                        <a:pt x="21" y="24"/>
                      </a:lnTo>
                      <a:lnTo>
                        <a:pt x="21" y="17"/>
                      </a:lnTo>
                      <a:lnTo>
                        <a:pt x="9" y="12"/>
                      </a:lnTo>
                      <a:lnTo>
                        <a:pt x="19" y="14"/>
                      </a:lnTo>
                      <a:lnTo>
                        <a:pt x="16" y="10"/>
                      </a:lnTo>
                      <a:lnTo>
                        <a:pt x="21" y="10"/>
                      </a:lnTo>
                      <a:lnTo>
                        <a:pt x="19" y="7"/>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5" name="Freeform 907"/>
                <p:cNvSpPr>
                  <a:spLocks/>
                </p:cNvSpPr>
                <p:nvPr/>
              </p:nvSpPr>
              <p:spPr bwMode="black">
                <a:xfrm>
                  <a:off x="1149830" y="2453992"/>
                  <a:ext cx="32595" cy="38834"/>
                </a:xfrm>
                <a:custGeom>
                  <a:avLst/>
                  <a:gdLst>
                    <a:gd name="T0" fmla="*/ 7 w 21"/>
                    <a:gd name="T1" fmla="*/ 0 h 24"/>
                    <a:gd name="T2" fmla="*/ 0 w 21"/>
                    <a:gd name="T3" fmla="*/ 5 h 24"/>
                    <a:gd name="T4" fmla="*/ 2 w 21"/>
                    <a:gd name="T5" fmla="*/ 10 h 24"/>
                    <a:gd name="T6" fmla="*/ 2 w 21"/>
                    <a:gd name="T7" fmla="*/ 14 h 24"/>
                    <a:gd name="T8" fmla="*/ 9 w 21"/>
                    <a:gd name="T9" fmla="*/ 24 h 24"/>
                    <a:gd name="T10" fmla="*/ 9 w 21"/>
                    <a:gd name="T11" fmla="*/ 21 h 24"/>
                    <a:gd name="T12" fmla="*/ 9 w 21"/>
                    <a:gd name="T13" fmla="*/ 14 h 24"/>
                    <a:gd name="T14" fmla="*/ 21 w 21"/>
                    <a:gd name="T15" fmla="*/ 24 h 24"/>
                    <a:gd name="T16" fmla="*/ 21 w 21"/>
                    <a:gd name="T17" fmla="*/ 17 h 24"/>
                    <a:gd name="T18" fmla="*/ 9 w 21"/>
                    <a:gd name="T19" fmla="*/ 12 h 24"/>
                    <a:gd name="T20" fmla="*/ 19 w 21"/>
                    <a:gd name="T21" fmla="*/ 14 h 24"/>
                    <a:gd name="T22" fmla="*/ 16 w 21"/>
                    <a:gd name="T23" fmla="*/ 10 h 24"/>
                    <a:gd name="T24" fmla="*/ 21 w 21"/>
                    <a:gd name="T25" fmla="*/ 10 h 24"/>
                    <a:gd name="T26" fmla="*/ 19 w 21"/>
                    <a:gd name="T27" fmla="*/ 7 h 24"/>
                    <a:gd name="T28" fmla="*/ 7 w 21"/>
                    <a:gd name="T2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4">
                      <a:moveTo>
                        <a:pt x="7" y="0"/>
                      </a:moveTo>
                      <a:lnTo>
                        <a:pt x="0" y="5"/>
                      </a:lnTo>
                      <a:lnTo>
                        <a:pt x="2" y="10"/>
                      </a:lnTo>
                      <a:lnTo>
                        <a:pt x="2" y="14"/>
                      </a:lnTo>
                      <a:lnTo>
                        <a:pt x="9" y="24"/>
                      </a:lnTo>
                      <a:lnTo>
                        <a:pt x="9" y="21"/>
                      </a:lnTo>
                      <a:lnTo>
                        <a:pt x="9" y="14"/>
                      </a:lnTo>
                      <a:lnTo>
                        <a:pt x="21" y="24"/>
                      </a:lnTo>
                      <a:lnTo>
                        <a:pt x="21" y="17"/>
                      </a:lnTo>
                      <a:lnTo>
                        <a:pt x="9" y="12"/>
                      </a:lnTo>
                      <a:lnTo>
                        <a:pt x="19" y="14"/>
                      </a:lnTo>
                      <a:lnTo>
                        <a:pt x="16" y="10"/>
                      </a:lnTo>
                      <a:lnTo>
                        <a:pt x="21" y="10"/>
                      </a:lnTo>
                      <a:lnTo>
                        <a:pt x="19" y="7"/>
                      </a:lnTo>
                      <a:lnTo>
                        <a:pt x="7"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6" name="Freeform 908"/>
                <p:cNvSpPr>
                  <a:spLocks/>
                </p:cNvSpPr>
                <p:nvPr/>
              </p:nvSpPr>
              <p:spPr bwMode="black">
                <a:xfrm>
                  <a:off x="1222781" y="2534896"/>
                  <a:ext cx="7761" cy="3236"/>
                </a:xfrm>
                <a:custGeom>
                  <a:avLst/>
                  <a:gdLst>
                    <a:gd name="T0" fmla="*/ 5 w 5"/>
                    <a:gd name="T1" fmla="*/ 0 h 2"/>
                    <a:gd name="T2" fmla="*/ 0 w 5"/>
                    <a:gd name="T3" fmla="*/ 0 h 2"/>
                    <a:gd name="T4" fmla="*/ 5 w 5"/>
                    <a:gd name="T5" fmla="*/ 2 h 2"/>
                    <a:gd name="T6" fmla="*/ 5 w 5"/>
                    <a:gd name="T7" fmla="*/ 0 h 2"/>
                  </a:gdLst>
                  <a:ahLst/>
                  <a:cxnLst>
                    <a:cxn ang="0">
                      <a:pos x="T0" y="T1"/>
                    </a:cxn>
                    <a:cxn ang="0">
                      <a:pos x="T2" y="T3"/>
                    </a:cxn>
                    <a:cxn ang="0">
                      <a:pos x="T4" y="T5"/>
                    </a:cxn>
                    <a:cxn ang="0">
                      <a:pos x="T6" y="T7"/>
                    </a:cxn>
                  </a:cxnLst>
                  <a:rect l="0" t="0" r="r" b="b"/>
                  <a:pathLst>
                    <a:path w="5" h="2">
                      <a:moveTo>
                        <a:pt x="5" y="0"/>
                      </a:moveTo>
                      <a:lnTo>
                        <a:pt x="0" y="0"/>
                      </a:lnTo>
                      <a:lnTo>
                        <a:pt x="5" y="2"/>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7" name="Freeform 909"/>
                <p:cNvSpPr>
                  <a:spLocks/>
                </p:cNvSpPr>
                <p:nvPr/>
              </p:nvSpPr>
              <p:spPr bwMode="black">
                <a:xfrm>
                  <a:off x="1222781" y="2534896"/>
                  <a:ext cx="7761" cy="3236"/>
                </a:xfrm>
                <a:custGeom>
                  <a:avLst/>
                  <a:gdLst>
                    <a:gd name="T0" fmla="*/ 5 w 5"/>
                    <a:gd name="T1" fmla="*/ 0 h 2"/>
                    <a:gd name="T2" fmla="*/ 0 w 5"/>
                    <a:gd name="T3" fmla="*/ 0 h 2"/>
                    <a:gd name="T4" fmla="*/ 5 w 5"/>
                    <a:gd name="T5" fmla="*/ 2 h 2"/>
                    <a:gd name="T6" fmla="*/ 5 w 5"/>
                    <a:gd name="T7" fmla="*/ 0 h 2"/>
                  </a:gdLst>
                  <a:ahLst/>
                  <a:cxnLst>
                    <a:cxn ang="0">
                      <a:pos x="T0" y="T1"/>
                    </a:cxn>
                    <a:cxn ang="0">
                      <a:pos x="T2" y="T3"/>
                    </a:cxn>
                    <a:cxn ang="0">
                      <a:pos x="T4" y="T5"/>
                    </a:cxn>
                    <a:cxn ang="0">
                      <a:pos x="T6" y="T7"/>
                    </a:cxn>
                  </a:cxnLst>
                  <a:rect l="0" t="0" r="r" b="b"/>
                  <a:pathLst>
                    <a:path w="5" h="2">
                      <a:moveTo>
                        <a:pt x="5" y="0"/>
                      </a:moveTo>
                      <a:lnTo>
                        <a:pt x="0" y="0"/>
                      </a:lnTo>
                      <a:lnTo>
                        <a:pt x="5" y="2"/>
                      </a:lnTo>
                      <a:lnTo>
                        <a:pt x="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8" name="Freeform 910"/>
                <p:cNvSpPr>
                  <a:spLocks/>
                </p:cNvSpPr>
                <p:nvPr/>
              </p:nvSpPr>
              <p:spPr bwMode="black">
                <a:xfrm>
                  <a:off x="1204156" y="2507389"/>
                  <a:ext cx="18626" cy="27507"/>
                </a:xfrm>
                <a:custGeom>
                  <a:avLst/>
                  <a:gdLst>
                    <a:gd name="T0" fmla="*/ 0 w 12"/>
                    <a:gd name="T1" fmla="*/ 0 h 17"/>
                    <a:gd name="T2" fmla="*/ 3 w 12"/>
                    <a:gd name="T3" fmla="*/ 5 h 17"/>
                    <a:gd name="T4" fmla="*/ 5 w 12"/>
                    <a:gd name="T5" fmla="*/ 17 h 17"/>
                    <a:gd name="T6" fmla="*/ 12 w 12"/>
                    <a:gd name="T7" fmla="*/ 14 h 17"/>
                    <a:gd name="T8" fmla="*/ 8 w 12"/>
                    <a:gd name="T9" fmla="*/ 5 h 17"/>
                    <a:gd name="T10" fmla="*/ 12 w 12"/>
                    <a:gd name="T11" fmla="*/ 10 h 17"/>
                    <a:gd name="T12" fmla="*/ 12 w 12"/>
                    <a:gd name="T13" fmla="*/ 3 h 17"/>
                    <a:gd name="T14" fmla="*/ 0 w 12"/>
                    <a:gd name="T15" fmla="*/ 0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7">
                      <a:moveTo>
                        <a:pt x="0" y="0"/>
                      </a:moveTo>
                      <a:lnTo>
                        <a:pt x="3" y="5"/>
                      </a:lnTo>
                      <a:lnTo>
                        <a:pt x="5" y="17"/>
                      </a:lnTo>
                      <a:lnTo>
                        <a:pt x="12" y="14"/>
                      </a:lnTo>
                      <a:lnTo>
                        <a:pt x="8" y="5"/>
                      </a:lnTo>
                      <a:lnTo>
                        <a:pt x="12" y="10"/>
                      </a:lnTo>
                      <a:lnTo>
                        <a:pt x="12" y="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9" name="Freeform 911"/>
                <p:cNvSpPr>
                  <a:spLocks/>
                </p:cNvSpPr>
                <p:nvPr/>
              </p:nvSpPr>
              <p:spPr bwMode="black">
                <a:xfrm>
                  <a:off x="1204156" y="2507389"/>
                  <a:ext cx="18626" cy="27507"/>
                </a:xfrm>
                <a:custGeom>
                  <a:avLst/>
                  <a:gdLst>
                    <a:gd name="T0" fmla="*/ 0 w 12"/>
                    <a:gd name="T1" fmla="*/ 0 h 17"/>
                    <a:gd name="T2" fmla="*/ 3 w 12"/>
                    <a:gd name="T3" fmla="*/ 5 h 17"/>
                    <a:gd name="T4" fmla="*/ 5 w 12"/>
                    <a:gd name="T5" fmla="*/ 17 h 17"/>
                    <a:gd name="T6" fmla="*/ 12 w 12"/>
                    <a:gd name="T7" fmla="*/ 14 h 17"/>
                    <a:gd name="T8" fmla="*/ 8 w 12"/>
                    <a:gd name="T9" fmla="*/ 5 h 17"/>
                    <a:gd name="T10" fmla="*/ 12 w 12"/>
                    <a:gd name="T11" fmla="*/ 10 h 17"/>
                    <a:gd name="T12" fmla="*/ 12 w 12"/>
                    <a:gd name="T13" fmla="*/ 3 h 17"/>
                    <a:gd name="T14" fmla="*/ 0 w 12"/>
                    <a:gd name="T15" fmla="*/ 0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7">
                      <a:moveTo>
                        <a:pt x="0" y="0"/>
                      </a:moveTo>
                      <a:lnTo>
                        <a:pt x="3" y="5"/>
                      </a:lnTo>
                      <a:lnTo>
                        <a:pt x="5" y="17"/>
                      </a:lnTo>
                      <a:lnTo>
                        <a:pt x="12" y="14"/>
                      </a:lnTo>
                      <a:lnTo>
                        <a:pt x="8" y="5"/>
                      </a:lnTo>
                      <a:lnTo>
                        <a:pt x="12" y="10"/>
                      </a:lnTo>
                      <a:lnTo>
                        <a:pt x="12" y="3"/>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0" name="Freeform 912"/>
                <p:cNvSpPr>
                  <a:spLocks/>
                </p:cNvSpPr>
                <p:nvPr/>
              </p:nvSpPr>
              <p:spPr bwMode="black">
                <a:xfrm>
                  <a:off x="1193291" y="2515479"/>
                  <a:ext cx="15521" cy="30743"/>
                </a:xfrm>
                <a:custGeom>
                  <a:avLst/>
                  <a:gdLst>
                    <a:gd name="T0" fmla="*/ 0 w 10"/>
                    <a:gd name="T1" fmla="*/ 0 h 19"/>
                    <a:gd name="T2" fmla="*/ 5 w 10"/>
                    <a:gd name="T3" fmla="*/ 7 h 19"/>
                    <a:gd name="T4" fmla="*/ 5 w 10"/>
                    <a:gd name="T5" fmla="*/ 9 h 19"/>
                    <a:gd name="T6" fmla="*/ 3 w 10"/>
                    <a:gd name="T7" fmla="*/ 12 h 19"/>
                    <a:gd name="T8" fmla="*/ 3 w 10"/>
                    <a:gd name="T9" fmla="*/ 14 h 19"/>
                    <a:gd name="T10" fmla="*/ 7 w 10"/>
                    <a:gd name="T11" fmla="*/ 19 h 19"/>
                    <a:gd name="T12" fmla="*/ 7 w 10"/>
                    <a:gd name="T13" fmla="*/ 7 h 19"/>
                    <a:gd name="T14" fmla="*/ 10 w 10"/>
                    <a:gd name="T15" fmla="*/ 7 h 19"/>
                    <a:gd name="T16" fmla="*/ 7 w 10"/>
                    <a:gd name="T17" fmla="*/ 2 h 19"/>
                    <a:gd name="T18" fmla="*/ 0 w 10"/>
                    <a:gd name="T1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9">
                      <a:moveTo>
                        <a:pt x="0" y="0"/>
                      </a:moveTo>
                      <a:lnTo>
                        <a:pt x="5" y="7"/>
                      </a:lnTo>
                      <a:lnTo>
                        <a:pt x="5" y="9"/>
                      </a:lnTo>
                      <a:lnTo>
                        <a:pt x="3" y="12"/>
                      </a:lnTo>
                      <a:lnTo>
                        <a:pt x="3" y="14"/>
                      </a:lnTo>
                      <a:lnTo>
                        <a:pt x="7" y="19"/>
                      </a:lnTo>
                      <a:lnTo>
                        <a:pt x="7" y="7"/>
                      </a:lnTo>
                      <a:lnTo>
                        <a:pt x="10" y="7"/>
                      </a:lnTo>
                      <a:lnTo>
                        <a:pt x="7" y="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1" name="Freeform 913"/>
                <p:cNvSpPr>
                  <a:spLocks/>
                </p:cNvSpPr>
                <p:nvPr/>
              </p:nvSpPr>
              <p:spPr bwMode="black">
                <a:xfrm>
                  <a:off x="1193291" y="2515479"/>
                  <a:ext cx="15521" cy="30743"/>
                </a:xfrm>
                <a:custGeom>
                  <a:avLst/>
                  <a:gdLst>
                    <a:gd name="T0" fmla="*/ 0 w 10"/>
                    <a:gd name="T1" fmla="*/ 0 h 19"/>
                    <a:gd name="T2" fmla="*/ 5 w 10"/>
                    <a:gd name="T3" fmla="*/ 7 h 19"/>
                    <a:gd name="T4" fmla="*/ 5 w 10"/>
                    <a:gd name="T5" fmla="*/ 9 h 19"/>
                    <a:gd name="T6" fmla="*/ 3 w 10"/>
                    <a:gd name="T7" fmla="*/ 12 h 19"/>
                    <a:gd name="T8" fmla="*/ 3 w 10"/>
                    <a:gd name="T9" fmla="*/ 14 h 19"/>
                    <a:gd name="T10" fmla="*/ 7 w 10"/>
                    <a:gd name="T11" fmla="*/ 19 h 19"/>
                    <a:gd name="T12" fmla="*/ 7 w 10"/>
                    <a:gd name="T13" fmla="*/ 7 h 19"/>
                    <a:gd name="T14" fmla="*/ 10 w 10"/>
                    <a:gd name="T15" fmla="*/ 7 h 19"/>
                    <a:gd name="T16" fmla="*/ 7 w 10"/>
                    <a:gd name="T17" fmla="*/ 2 h 19"/>
                    <a:gd name="T18" fmla="*/ 0 w 10"/>
                    <a:gd name="T1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9">
                      <a:moveTo>
                        <a:pt x="0" y="0"/>
                      </a:moveTo>
                      <a:lnTo>
                        <a:pt x="5" y="7"/>
                      </a:lnTo>
                      <a:lnTo>
                        <a:pt x="5" y="9"/>
                      </a:lnTo>
                      <a:lnTo>
                        <a:pt x="3" y="12"/>
                      </a:lnTo>
                      <a:lnTo>
                        <a:pt x="3" y="14"/>
                      </a:lnTo>
                      <a:lnTo>
                        <a:pt x="7" y="19"/>
                      </a:lnTo>
                      <a:lnTo>
                        <a:pt x="7" y="7"/>
                      </a:lnTo>
                      <a:lnTo>
                        <a:pt x="10" y="7"/>
                      </a:lnTo>
                      <a:lnTo>
                        <a:pt x="7" y="2"/>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212" name="Group 1115"/>
                <p:cNvGrpSpPr>
                  <a:grpSpLocks/>
                </p:cNvGrpSpPr>
                <p:nvPr/>
              </p:nvGrpSpPr>
              <p:grpSpPr bwMode="black">
                <a:xfrm>
                  <a:off x="469989" y="1487999"/>
                  <a:ext cx="4886165" cy="3207032"/>
                  <a:chOff x="363" y="925"/>
                  <a:chExt cx="3148" cy="1982"/>
                </a:xfrm>
                <a:grpFill/>
              </p:grpSpPr>
              <p:sp>
                <p:nvSpPr>
                  <p:cNvPr id="496" name="Freeform 915"/>
                  <p:cNvSpPr>
                    <a:spLocks/>
                  </p:cNvSpPr>
                  <p:nvPr/>
                </p:nvSpPr>
                <p:spPr bwMode="black">
                  <a:xfrm>
                    <a:off x="825" y="1527"/>
                    <a:ext cx="11" cy="28"/>
                  </a:xfrm>
                  <a:custGeom>
                    <a:avLst/>
                    <a:gdLst>
                      <a:gd name="T0" fmla="*/ 4 w 11"/>
                      <a:gd name="T1" fmla="*/ 0 h 28"/>
                      <a:gd name="T2" fmla="*/ 0 w 11"/>
                      <a:gd name="T3" fmla="*/ 2 h 28"/>
                      <a:gd name="T4" fmla="*/ 2 w 11"/>
                      <a:gd name="T5" fmla="*/ 14 h 28"/>
                      <a:gd name="T6" fmla="*/ 4 w 11"/>
                      <a:gd name="T7" fmla="*/ 16 h 28"/>
                      <a:gd name="T8" fmla="*/ 2 w 11"/>
                      <a:gd name="T9" fmla="*/ 16 h 28"/>
                      <a:gd name="T10" fmla="*/ 4 w 11"/>
                      <a:gd name="T11" fmla="*/ 19 h 28"/>
                      <a:gd name="T12" fmla="*/ 2 w 11"/>
                      <a:gd name="T13" fmla="*/ 21 h 28"/>
                      <a:gd name="T14" fmla="*/ 2 w 11"/>
                      <a:gd name="T15" fmla="*/ 28 h 28"/>
                      <a:gd name="T16" fmla="*/ 9 w 11"/>
                      <a:gd name="T17" fmla="*/ 23 h 28"/>
                      <a:gd name="T18" fmla="*/ 9 w 11"/>
                      <a:gd name="T19" fmla="*/ 19 h 28"/>
                      <a:gd name="T20" fmla="*/ 11 w 11"/>
                      <a:gd name="T21" fmla="*/ 21 h 28"/>
                      <a:gd name="T22" fmla="*/ 7 w 11"/>
                      <a:gd name="T23" fmla="*/ 2 h 28"/>
                      <a:gd name="T24" fmla="*/ 4 w 11"/>
                      <a:gd name="T2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28">
                        <a:moveTo>
                          <a:pt x="4" y="0"/>
                        </a:moveTo>
                        <a:lnTo>
                          <a:pt x="0" y="2"/>
                        </a:lnTo>
                        <a:lnTo>
                          <a:pt x="2" y="14"/>
                        </a:lnTo>
                        <a:lnTo>
                          <a:pt x="4" y="16"/>
                        </a:lnTo>
                        <a:lnTo>
                          <a:pt x="2" y="16"/>
                        </a:lnTo>
                        <a:lnTo>
                          <a:pt x="4" y="19"/>
                        </a:lnTo>
                        <a:lnTo>
                          <a:pt x="2" y="21"/>
                        </a:lnTo>
                        <a:lnTo>
                          <a:pt x="2" y="28"/>
                        </a:lnTo>
                        <a:lnTo>
                          <a:pt x="9" y="23"/>
                        </a:lnTo>
                        <a:lnTo>
                          <a:pt x="9" y="19"/>
                        </a:lnTo>
                        <a:lnTo>
                          <a:pt x="11" y="21"/>
                        </a:lnTo>
                        <a:lnTo>
                          <a:pt x="7" y="2"/>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7" name="Freeform 916"/>
                  <p:cNvSpPr>
                    <a:spLocks/>
                  </p:cNvSpPr>
                  <p:nvPr/>
                </p:nvSpPr>
                <p:spPr bwMode="black">
                  <a:xfrm>
                    <a:off x="825" y="1527"/>
                    <a:ext cx="11" cy="28"/>
                  </a:xfrm>
                  <a:custGeom>
                    <a:avLst/>
                    <a:gdLst>
                      <a:gd name="T0" fmla="*/ 4 w 11"/>
                      <a:gd name="T1" fmla="*/ 0 h 28"/>
                      <a:gd name="T2" fmla="*/ 0 w 11"/>
                      <a:gd name="T3" fmla="*/ 2 h 28"/>
                      <a:gd name="T4" fmla="*/ 2 w 11"/>
                      <a:gd name="T5" fmla="*/ 14 h 28"/>
                      <a:gd name="T6" fmla="*/ 4 w 11"/>
                      <a:gd name="T7" fmla="*/ 16 h 28"/>
                      <a:gd name="T8" fmla="*/ 2 w 11"/>
                      <a:gd name="T9" fmla="*/ 16 h 28"/>
                      <a:gd name="T10" fmla="*/ 4 w 11"/>
                      <a:gd name="T11" fmla="*/ 19 h 28"/>
                      <a:gd name="T12" fmla="*/ 2 w 11"/>
                      <a:gd name="T13" fmla="*/ 21 h 28"/>
                      <a:gd name="T14" fmla="*/ 2 w 11"/>
                      <a:gd name="T15" fmla="*/ 28 h 28"/>
                      <a:gd name="T16" fmla="*/ 9 w 11"/>
                      <a:gd name="T17" fmla="*/ 23 h 28"/>
                      <a:gd name="T18" fmla="*/ 9 w 11"/>
                      <a:gd name="T19" fmla="*/ 19 h 28"/>
                      <a:gd name="T20" fmla="*/ 11 w 11"/>
                      <a:gd name="T21" fmla="*/ 21 h 28"/>
                      <a:gd name="T22" fmla="*/ 7 w 11"/>
                      <a:gd name="T23" fmla="*/ 2 h 28"/>
                      <a:gd name="T24" fmla="*/ 4 w 11"/>
                      <a:gd name="T2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28">
                        <a:moveTo>
                          <a:pt x="4" y="0"/>
                        </a:moveTo>
                        <a:lnTo>
                          <a:pt x="0" y="2"/>
                        </a:lnTo>
                        <a:lnTo>
                          <a:pt x="2" y="14"/>
                        </a:lnTo>
                        <a:lnTo>
                          <a:pt x="4" y="16"/>
                        </a:lnTo>
                        <a:lnTo>
                          <a:pt x="2" y="16"/>
                        </a:lnTo>
                        <a:lnTo>
                          <a:pt x="4" y="19"/>
                        </a:lnTo>
                        <a:lnTo>
                          <a:pt x="2" y="21"/>
                        </a:lnTo>
                        <a:lnTo>
                          <a:pt x="2" y="28"/>
                        </a:lnTo>
                        <a:lnTo>
                          <a:pt x="9" y="23"/>
                        </a:lnTo>
                        <a:lnTo>
                          <a:pt x="9" y="19"/>
                        </a:lnTo>
                        <a:lnTo>
                          <a:pt x="11" y="21"/>
                        </a:lnTo>
                        <a:lnTo>
                          <a:pt x="7" y="2"/>
                        </a:lnTo>
                        <a:lnTo>
                          <a:pt x="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8" name="Freeform 917"/>
                  <p:cNvSpPr>
                    <a:spLocks/>
                  </p:cNvSpPr>
                  <p:nvPr/>
                </p:nvSpPr>
                <p:spPr bwMode="black">
                  <a:xfrm>
                    <a:off x="813" y="1543"/>
                    <a:ext cx="12" cy="34"/>
                  </a:xfrm>
                  <a:custGeom>
                    <a:avLst/>
                    <a:gdLst>
                      <a:gd name="T0" fmla="*/ 2 w 12"/>
                      <a:gd name="T1" fmla="*/ 0 h 34"/>
                      <a:gd name="T2" fmla="*/ 0 w 12"/>
                      <a:gd name="T3" fmla="*/ 5 h 34"/>
                      <a:gd name="T4" fmla="*/ 4 w 12"/>
                      <a:gd name="T5" fmla="*/ 12 h 34"/>
                      <a:gd name="T6" fmla="*/ 2 w 12"/>
                      <a:gd name="T7" fmla="*/ 17 h 34"/>
                      <a:gd name="T8" fmla="*/ 7 w 12"/>
                      <a:gd name="T9" fmla="*/ 22 h 34"/>
                      <a:gd name="T10" fmla="*/ 9 w 12"/>
                      <a:gd name="T11" fmla="*/ 17 h 34"/>
                      <a:gd name="T12" fmla="*/ 7 w 12"/>
                      <a:gd name="T13" fmla="*/ 24 h 34"/>
                      <a:gd name="T14" fmla="*/ 12 w 12"/>
                      <a:gd name="T15" fmla="*/ 34 h 34"/>
                      <a:gd name="T16" fmla="*/ 12 w 12"/>
                      <a:gd name="T17" fmla="*/ 24 h 34"/>
                      <a:gd name="T18" fmla="*/ 9 w 12"/>
                      <a:gd name="T19" fmla="*/ 7 h 34"/>
                      <a:gd name="T20" fmla="*/ 2 w 12"/>
                      <a:gd name="T2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34">
                        <a:moveTo>
                          <a:pt x="2" y="0"/>
                        </a:moveTo>
                        <a:lnTo>
                          <a:pt x="0" y="5"/>
                        </a:lnTo>
                        <a:lnTo>
                          <a:pt x="4" y="12"/>
                        </a:lnTo>
                        <a:lnTo>
                          <a:pt x="2" y="17"/>
                        </a:lnTo>
                        <a:lnTo>
                          <a:pt x="7" y="22"/>
                        </a:lnTo>
                        <a:lnTo>
                          <a:pt x="9" y="17"/>
                        </a:lnTo>
                        <a:lnTo>
                          <a:pt x="7" y="24"/>
                        </a:lnTo>
                        <a:lnTo>
                          <a:pt x="12" y="34"/>
                        </a:lnTo>
                        <a:lnTo>
                          <a:pt x="12" y="24"/>
                        </a:lnTo>
                        <a:lnTo>
                          <a:pt x="9" y="7"/>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9" name="Freeform 918"/>
                  <p:cNvSpPr>
                    <a:spLocks/>
                  </p:cNvSpPr>
                  <p:nvPr/>
                </p:nvSpPr>
                <p:spPr bwMode="black">
                  <a:xfrm>
                    <a:off x="813" y="1543"/>
                    <a:ext cx="12" cy="34"/>
                  </a:xfrm>
                  <a:custGeom>
                    <a:avLst/>
                    <a:gdLst>
                      <a:gd name="T0" fmla="*/ 2 w 12"/>
                      <a:gd name="T1" fmla="*/ 0 h 34"/>
                      <a:gd name="T2" fmla="*/ 0 w 12"/>
                      <a:gd name="T3" fmla="*/ 5 h 34"/>
                      <a:gd name="T4" fmla="*/ 4 w 12"/>
                      <a:gd name="T5" fmla="*/ 12 h 34"/>
                      <a:gd name="T6" fmla="*/ 2 w 12"/>
                      <a:gd name="T7" fmla="*/ 17 h 34"/>
                      <a:gd name="T8" fmla="*/ 7 w 12"/>
                      <a:gd name="T9" fmla="*/ 22 h 34"/>
                      <a:gd name="T10" fmla="*/ 9 w 12"/>
                      <a:gd name="T11" fmla="*/ 17 h 34"/>
                      <a:gd name="T12" fmla="*/ 7 w 12"/>
                      <a:gd name="T13" fmla="*/ 24 h 34"/>
                      <a:gd name="T14" fmla="*/ 12 w 12"/>
                      <a:gd name="T15" fmla="*/ 34 h 34"/>
                      <a:gd name="T16" fmla="*/ 12 w 12"/>
                      <a:gd name="T17" fmla="*/ 24 h 34"/>
                      <a:gd name="T18" fmla="*/ 9 w 12"/>
                      <a:gd name="T19" fmla="*/ 7 h 34"/>
                      <a:gd name="T20" fmla="*/ 2 w 12"/>
                      <a:gd name="T2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34">
                        <a:moveTo>
                          <a:pt x="2" y="0"/>
                        </a:moveTo>
                        <a:lnTo>
                          <a:pt x="0" y="5"/>
                        </a:lnTo>
                        <a:lnTo>
                          <a:pt x="4" y="12"/>
                        </a:lnTo>
                        <a:lnTo>
                          <a:pt x="2" y="17"/>
                        </a:lnTo>
                        <a:lnTo>
                          <a:pt x="7" y="22"/>
                        </a:lnTo>
                        <a:lnTo>
                          <a:pt x="9" y="17"/>
                        </a:lnTo>
                        <a:lnTo>
                          <a:pt x="7" y="24"/>
                        </a:lnTo>
                        <a:lnTo>
                          <a:pt x="12" y="34"/>
                        </a:lnTo>
                        <a:lnTo>
                          <a:pt x="12" y="24"/>
                        </a:lnTo>
                        <a:lnTo>
                          <a:pt x="9" y="7"/>
                        </a:lnTo>
                        <a:lnTo>
                          <a:pt x="2"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0" name="Freeform 919"/>
                  <p:cNvSpPr>
                    <a:spLocks/>
                  </p:cNvSpPr>
                  <p:nvPr/>
                </p:nvSpPr>
                <p:spPr bwMode="black">
                  <a:xfrm>
                    <a:off x="654" y="1463"/>
                    <a:ext cx="10" cy="2"/>
                  </a:xfrm>
                  <a:custGeom>
                    <a:avLst/>
                    <a:gdLst>
                      <a:gd name="T0" fmla="*/ 3 w 10"/>
                      <a:gd name="T1" fmla="*/ 0 h 2"/>
                      <a:gd name="T2" fmla="*/ 0 w 10"/>
                      <a:gd name="T3" fmla="*/ 2 h 2"/>
                      <a:gd name="T4" fmla="*/ 10 w 10"/>
                      <a:gd name="T5" fmla="*/ 2 h 2"/>
                      <a:gd name="T6" fmla="*/ 3 w 10"/>
                      <a:gd name="T7" fmla="*/ 0 h 2"/>
                    </a:gdLst>
                    <a:ahLst/>
                    <a:cxnLst>
                      <a:cxn ang="0">
                        <a:pos x="T0" y="T1"/>
                      </a:cxn>
                      <a:cxn ang="0">
                        <a:pos x="T2" y="T3"/>
                      </a:cxn>
                      <a:cxn ang="0">
                        <a:pos x="T4" y="T5"/>
                      </a:cxn>
                      <a:cxn ang="0">
                        <a:pos x="T6" y="T7"/>
                      </a:cxn>
                    </a:cxnLst>
                    <a:rect l="0" t="0" r="r" b="b"/>
                    <a:pathLst>
                      <a:path w="10" h="2">
                        <a:moveTo>
                          <a:pt x="3" y="0"/>
                        </a:moveTo>
                        <a:lnTo>
                          <a:pt x="0" y="2"/>
                        </a:lnTo>
                        <a:lnTo>
                          <a:pt x="10" y="2"/>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1" name="Freeform 920"/>
                  <p:cNvSpPr>
                    <a:spLocks/>
                  </p:cNvSpPr>
                  <p:nvPr/>
                </p:nvSpPr>
                <p:spPr bwMode="black">
                  <a:xfrm>
                    <a:off x="654" y="1463"/>
                    <a:ext cx="10" cy="2"/>
                  </a:xfrm>
                  <a:custGeom>
                    <a:avLst/>
                    <a:gdLst>
                      <a:gd name="T0" fmla="*/ 3 w 10"/>
                      <a:gd name="T1" fmla="*/ 0 h 2"/>
                      <a:gd name="T2" fmla="*/ 0 w 10"/>
                      <a:gd name="T3" fmla="*/ 2 h 2"/>
                      <a:gd name="T4" fmla="*/ 10 w 10"/>
                      <a:gd name="T5" fmla="*/ 2 h 2"/>
                      <a:gd name="T6" fmla="*/ 3 w 10"/>
                      <a:gd name="T7" fmla="*/ 0 h 2"/>
                    </a:gdLst>
                    <a:ahLst/>
                    <a:cxnLst>
                      <a:cxn ang="0">
                        <a:pos x="T0" y="T1"/>
                      </a:cxn>
                      <a:cxn ang="0">
                        <a:pos x="T2" y="T3"/>
                      </a:cxn>
                      <a:cxn ang="0">
                        <a:pos x="T4" y="T5"/>
                      </a:cxn>
                      <a:cxn ang="0">
                        <a:pos x="T6" y="T7"/>
                      </a:cxn>
                    </a:cxnLst>
                    <a:rect l="0" t="0" r="r" b="b"/>
                    <a:pathLst>
                      <a:path w="10" h="2">
                        <a:moveTo>
                          <a:pt x="3" y="0"/>
                        </a:moveTo>
                        <a:lnTo>
                          <a:pt x="0" y="2"/>
                        </a:lnTo>
                        <a:lnTo>
                          <a:pt x="10" y="2"/>
                        </a:lnTo>
                        <a:lnTo>
                          <a:pt x="3"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2" name="Freeform 921"/>
                  <p:cNvSpPr>
                    <a:spLocks/>
                  </p:cNvSpPr>
                  <p:nvPr/>
                </p:nvSpPr>
                <p:spPr bwMode="black">
                  <a:xfrm>
                    <a:off x="434" y="1257"/>
                    <a:ext cx="7" cy="7"/>
                  </a:xfrm>
                  <a:custGeom>
                    <a:avLst/>
                    <a:gdLst>
                      <a:gd name="T0" fmla="*/ 0 w 7"/>
                      <a:gd name="T1" fmla="*/ 0 h 7"/>
                      <a:gd name="T2" fmla="*/ 3 w 7"/>
                      <a:gd name="T3" fmla="*/ 7 h 7"/>
                      <a:gd name="T4" fmla="*/ 7 w 7"/>
                      <a:gd name="T5" fmla="*/ 7 h 7"/>
                      <a:gd name="T6" fmla="*/ 0 w 7"/>
                      <a:gd name="T7" fmla="*/ 0 h 7"/>
                    </a:gdLst>
                    <a:ahLst/>
                    <a:cxnLst>
                      <a:cxn ang="0">
                        <a:pos x="T0" y="T1"/>
                      </a:cxn>
                      <a:cxn ang="0">
                        <a:pos x="T2" y="T3"/>
                      </a:cxn>
                      <a:cxn ang="0">
                        <a:pos x="T4" y="T5"/>
                      </a:cxn>
                      <a:cxn ang="0">
                        <a:pos x="T6" y="T7"/>
                      </a:cxn>
                    </a:cxnLst>
                    <a:rect l="0" t="0" r="r" b="b"/>
                    <a:pathLst>
                      <a:path w="7" h="7">
                        <a:moveTo>
                          <a:pt x="0" y="0"/>
                        </a:moveTo>
                        <a:lnTo>
                          <a:pt x="3" y="7"/>
                        </a:lnTo>
                        <a:lnTo>
                          <a:pt x="7" y="7"/>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3" name="Freeform 922"/>
                  <p:cNvSpPr>
                    <a:spLocks/>
                  </p:cNvSpPr>
                  <p:nvPr/>
                </p:nvSpPr>
                <p:spPr bwMode="black">
                  <a:xfrm>
                    <a:off x="434" y="1257"/>
                    <a:ext cx="7" cy="7"/>
                  </a:xfrm>
                  <a:custGeom>
                    <a:avLst/>
                    <a:gdLst>
                      <a:gd name="T0" fmla="*/ 0 w 7"/>
                      <a:gd name="T1" fmla="*/ 0 h 7"/>
                      <a:gd name="T2" fmla="*/ 3 w 7"/>
                      <a:gd name="T3" fmla="*/ 7 h 7"/>
                      <a:gd name="T4" fmla="*/ 7 w 7"/>
                      <a:gd name="T5" fmla="*/ 7 h 7"/>
                      <a:gd name="T6" fmla="*/ 0 w 7"/>
                      <a:gd name="T7" fmla="*/ 0 h 7"/>
                    </a:gdLst>
                    <a:ahLst/>
                    <a:cxnLst>
                      <a:cxn ang="0">
                        <a:pos x="T0" y="T1"/>
                      </a:cxn>
                      <a:cxn ang="0">
                        <a:pos x="T2" y="T3"/>
                      </a:cxn>
                      <a:cxn ang="0">
                        <a:pos x="T4" y="T5"/>
                      </a:cxn>
                      <a:cxn ang="0">
                        <a:pos x="T6" y="T7"/>
                      </a:cxn>
                    </a:cxnLst>
                    <a:rect l="0" t="0" r="r" b="b"/>
                    <a:pathLst>
                      <a:path w="7" h="7">
                        <a:moveTo>
                          <a:pt x="0" y="0"/>
                        </a:moveTo>
                        <a:lnTo>
                          <a:pt x="3" y="7"/>
                        </a:lnTo>
                        <a:lnTo>
                          <a:pt x="7" y="7"/>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4" name="Freeform 923"/>
                  <p:cNvSpPr>
                    <a:spLocks/>
                  </p:cNvSpPr>
                  <p:nvPr/>
                </p:nvSpPr>
                <p:spPr bwMode="black">
                  <a:xfrm>
                    <a:off x="363" y="1465"/>
                    <a:ext cx="29" cy="17"/>
                  </a:xfrm>
                  <a:custGeom>
                    <a:avLst/>
                    <a:gdLst>
                      <a:gd name="T0" fmla="*/ 19 w 29"/>
                      <a:gd name="T1" fmla="*/ 0 h 17"/>
                      <a:gd name="T2" fmla="*/ 0 w 29"/>
                      <a:gd name="T3" fmla="*/ 5 h 17"/>
                      <a:gd name="T4" fmla="*/ 5 w 29"/>
                      <a:gd name="T5" fmla="*/ 12 h 17"/>
                      <a:gd name="T6" fmla="*/ 19 w 29"/>
                      <a:gd name="T7" fmla="*/ 17 h 17"/>
                      <a:gd name="T8" fmla="*/ 29 w 29"/>
                      <a:gd name="T9" fmla="*/ 10 h 17"/>
                      <a:gd name="T10" fmla="*/ 26 w 29"/>
                      <a:gd name="T11" fmla="*/ 3 h 17"/>
                      <a:gd name="T12" fmla="*/ 19 w 29"/>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29" h="17">
                        <a:moveTo>
                          <a:pt x="19" y="0"/>
                        </a:moveTo>
                        <a:lnTo>
                          <a:pt x="0" y="5"/>
                        </a:lnTo>
                        <a:lnTo>
                          <a:pt x="5" y="12"/>
                        </a:lnTo>
                        <a:lnTo>
                          <a:pt x="19" y="17"/>
                        </a:lnTo>
                        <a:lnTo>
                          <a:pt x="29" y="10"/>
                        </a:lnTo>
                        <a:lnTo>
                          <a:pt x="26" y="3"/>
                        </a:lnTo>
                        <a:lnTo>
                          <a:pt x="1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5" name="Freeform 924"/>
                  <p:cNvSpPr>
                    <a:spLocks/>
                  </p:cNvSpPr>
                  <p:nvPr/>
                </p:nvSpPr>
                <p:spPr bwMode="black">
                  <a:xfrm>
                    <a:off x="363" y="1465"/>
                    <a:ext cx="29" cy="17"/>
                  </a:xfrm>
                  <a:custGeom>
                    <a:avLst/>
                    <a:gdLst>
                      <a:gd name="T0" fmla="*/ 19 w 29"/>
                      <a:gd name="T1" fmla="*/ 0 h 17"/>
                      <a:gd name="T2" fmla="*/ 0 w 29"/>
                      <a:gd name="T3" fmla="*/ 5 h 17"/>
                      <a:gd name="T4" fmla="*/ 5 w 29"/>
                      <a:gd name="T5" fmla="*/ 12 h 17"/>
                      <a:gd name="T6" fmla="*/ 19 w 29"/>
                      <a:gd name="T7" fmla="*/ 17 h 17"/>
                      <a:gd name="T8" fmla="*/ 29 w 29"/>
                      <a:gd name="T9" fmla="*/ 10 h 17"/>
                      <a:gd name="T10" fmla="*/ 26 w 29"/>
                      <a:gd name="T11" fmla="*/ 3 h 17"/>
                      <a:gd name="T12" fmla="*/ 19 w 29"/>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29" h="17">
                        <a:moveTo>
                          <a:pt x="19" y="0"/>
                        </a:moveTo>
                        <a:lnTo>
                          <a:pt x="0" y="5"/>
                        </a:lnTo>
                        <a:lnTo>
                          <a:pt x="5" y="12"/>
                        </a:lnTo>
                        <a:lnTo>
                          <a:pt x="19" y="17"/>
                        </a:lnTo>
                        <a:lnTo>
                          <a:pt x="29" y="10"/>
                        </a:lnTo>
                        <a:lnTo>
                          <a:pt x="26" y="3"/>
                        </a:lnTo>
                        <a:lnTo>
                          <a:pt x="19"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6" name="Freeform 925"/>
                  <p:cNvSpPr>
                    <a:spLocks/>
                  </p:cNvSpPr>
                  <p:nvPr/>
                </p:nvSpPr>
                <p:spPr bwMode="black">
                  <a:xfrm>
                    <a:off x="394" y="1453"/>
                    <a:ext cx="14" cy="12"/>
                  </a:xfrm>
                  <a:custGeom>
                    <a:avLst/>
                    <a:gdLst>
                      <a:gd name="T0" fmla="*/ 5 w 14"/>
                      <a:gd name="T1" fmla="*/ 0 h 12"/>
                      <a:gd name="T2" fmla="*/ 0 w 14"/>
                      <a:gd name="T3" fmla="*/ 5 h 12"/>
                      <a:gd name="T4" fmla="*/ 10 w 14"/>
                      <a:gd name="T5" fmla="*/ 12 h 12"/>
                      <a:gd name="T6" fmla="*/ 14 w 14"/>
                      <a:gd name="T7" fmla="*/ 8 h 12"/>
                      <a:gd name="T8" fmla="*/ 5 w 14"/>
                      <a:gd name="T9" fmla="*/ 0 h 12"/>
                    </a:gdLst>
                    <a:ahLst/>
                    <a:cxnLst>
                      <a:cxn ang="0">
                        <a:pos x="T0" y="T1"/>
                      </a:cxn>
                      <a:cxn ang="0">
                        <a:pos x="T2" y="T3"/>
                      </a:cxn>
                      <a:cxn ang="0">
                        <a:pos x="T4" y="T5"/>
                      </a:cxn>
                      <a:cxn ang="0">
                        <a:pos x="T6" y="T7"/>
                      </a:cxn>
                      <a:cxn ang="0">
                        <a:pos x="T8" y="T9"/>
                      </a:cxn>
                    </a:cxnLst>
                    <a:rect l="0" t="0" r="r" b="b"/>
                    <a:pathLst>
                      <a:path w="14" h="12">
                        <a:moveTo>
                          <a:pt x="5" y="0"/>
                        </a:moveTo>
                        <a:lnTo>
                          <a:pt x="0" y="5"/>
                        </a:lnTo>
                        <a:lnTo>
                          <a:pt x="10" y="12"/>
                        </a:lnTo>
                        <a:lnTo>
                          <a:pt x="14" y="8"/>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7" name="Freeform 926"/>
                  <p:cNvSpPr>
                    <a:spLocks/>
                  </p:cNvSpPr>
                  <p:nvPr/>
                </p:nvSpPr>
                <p:spPr bwMode="black">
                  <a:xfrm>
                    <a:off x="394" y="1453"/>
                    <a:ext cx="14" cy="12"/>
                  </a:xfrm>
                  <a:custGeom>
                    <a:avLst/>
                    <a:gdLst>
                      <a:gd name="T0" fmla="*/ 5 w 14"/>
                      <a:gd name="T1" fmla="*/ 0 h 12"/>
                      <a:gd name="T2" fmla="*/ 0 w 14"/>
                      <a:gd name="T3" fmla="*/ 5 h 12"/>
                      <a:gd name="T4" fmla="*/ 10 w 14"/>
                      <a:gd name="T5" fmla="*/ 12 h 12"/>
                      <a:gd name="T6" fmla="*/ 14 w 14"/>
                      <a:gd name="T7" fmla="*/ 8 h 12"/>
                      <a:gd name="T8" fmla="*/ 5 w 14"/>
                      <a:gd name="T9" fmla="*/ 0 h 12"/>
                    </a:gdLst>
                    <a:ahLst/>
                    <a:cxnLst>
                      <a:cxn ang="0">
                        <a:pos x="T0" y="T1"/>
                      </a:cxn>
                      <a:cxn ang="0">
                        <a:pos x="T2" y="T3"/>
                      </a:cxn>
                      <a:cxn ang="0">
                        <a:pos x="T4" y="T5"/>
                      </a:cxn>
                      <a:cxn ang="0">
                        <a:pos x="T6" y="T7"/>
                      </a:cxn>
                      <a:cxn ang="0">
                        <a:pos x="T8" y="T9"/>
                      </a:cxn>
                    </a:cxnLst>
                    <a:rect l="0" t="0" r="r" b="b"/>
                    <a:pathLst>
                      <a:path w="14" h="12">
                        <a:moveTo>
                          <a:pt x="5" y="0"/>
                        </a:moveTo>
                        <a:lnTo>
                          <a:pt x="0" y="5"/>
                        </a:lnTo>
                        <a:lnTo>
                          <a:pt x="10" y="12"/>
                        </a:lnTo>
                        <a:lnTo>
                          <a:pt x="14" y="8"/>
                        </a:lnTo>
                        <a:lnTo>
                          <a:pt x="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8" name="Freeform 927"/>
                  <p:cNvSpPr>
                    <a:spLocks/>
                  </p:cNvSpPr>
                  <p:nvPr/>
                </p:nvSpPr>
                <p:spPr bwMode="black">
                  <a:xfrm>
                    <a:off x="888" y="1636"/>
                    <a:ext cx="12" cy="14"/>
                  </a:xfrm>
                  <a:custGeom>
                    <a:avLst/>
                    <a:gdLst>
                      <a:gd name="T0" fmla="*/ 0 w 12"/>
                      <a:gd name="T1" fmla="*/ 0 h 14"/>
                      <a:gd name="T2" fmla="*/ 10 w 12"/>
                      <a:gd name="T3" fmla="*/ 14 h 14"/>
                      <a:gd name="T4" fmla="*/ 12 w 12"/>
                      <a:gd name="T5" fmla="*/ 9 h 14"/>
                      <a:gd name="T6" fmla="*/ 5 w 12"/>
                      <a:gd name="T7" fmla="*/ 4 h 14"/>
                      <a:gd name="T8" fmla="*/ 0 w 12"/>
                      <a:gd name="T9" fmla="*/ 0 h 14"/>
                    </a:gdLst>
                    <a:ahLst/>
                    <a:cxnLst>
                      <a:cxn ang="0">
                        <a:pos x="T0" y="T1"/>
                      </a:cxn>
                      <a:cxn ang="0">
                        <a:pos x="T2" y="T3"/>
                      </a:cxn>
                      <a:cxn ang="0">
                        <a:pos x="T4" y="T5"/>
                      </a:cxn>
                      <a:cxn ang="0">
                        <a:pos x="T6" y="T7"/>
                      </a:cxn>
                      <a:cxn ang="0">
                        <a:pos x="T8" y="T9"/>
                      </a:cxn>
                    </a:cxnLst>
                    <a:rect l="0" t="0" r="r" b="b"/>
                    <a:pathLst>
                      <a:path w="12" h="14">
                        <a:moveTo>
                          <a:pt x="0" y="0"/>
                        </a:moveTo>
                        <a:lnTo>
                          <a:pt x="10" y="14"/>
                        </a:lnTo>
                        <a:lnTo>
                          <a:pt x="12" y="9"/>
                        </a:lnTo>
                        <a:lnTo>
                          <a:pt x="5" y="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9" name="Freeform 928"/>
                  <p:cNvSpPr>
                    <a:spLocks/>
                  </p:cNvSpPr>
                  <p:nvPr/>
                </p:nvSpPr>
                <p:spPr bwMode="black">
                  <a:xfrm>
                    <a:off x="888" y="1636"/>
                    <a:ext cx="12" cy="14"/>
                  </a:xfrm>
                  <a:custGeom>
                    <a:avLst/>
                    <a:gdLst>
                      <a:gd name="T0" fmla="*/ 0 w 12"/>
                      <a:gd name="T1" fmla="*/ 0 h 14"/>
                      <a:gd name="T2" fmla="*/ 10 w 12"/>
                      <a:gd name="T3" fmla="*/ 14 h 14"/>
                      <a:gd name="T4" fmla="*/ 12 w 12"/>
                      <a:gd name="T5" fmla="*/ 9 h 14"/>
                      <a:gd name="T6" fmla="*/ 5 w 12"/>
                      <a:gd name="T7" fmla="*/ 4 h 14"/>
                      <a:gd name="T8" fmla="*/ 0 w 12"/>
                      <a:gd name="T9" fmla="*/ 0 h 14"/>
                    </a:gdLst>
                    <a:ahLst/>
                    <a:cxnLst>
                      <a:cxn ang="0">
                        <a:pos x="T0" y="T1"/>
                      </a:cxn>
                      <a:cxn ang="0">
                        <a:pos x="T2" y="T3"/>
                      </a:cxn>
                      <a:cxn ang="0">
                        <a:pos x="T4" y="T5"/>
                      </a:cxn>
                      <a:cxn ang="0">
                        <a:pos x="T6" y="T7"/>
                      </a:cxn>
                      <a:cxn ang="0">
                        <a:pos x="T8" y="T9"/>
                      </a:cxn>
                    </a:cxnLst>
                    <a:rect l="0" t="0" r="r" b="b"/>
                    <a:pathLst>
                      <a:path w="12" h="14">
                        <a:moveTo>
                          <a:pt x="0" y="0"/>
                        </a:moveTo>
                        <a:lnTo>
                          <a:pt x="10" y="14"/>
                        </a:lnTo>
                        <a:lnTo>
                          <a:pt x="12" y="9"/>
                        </a:lnTo>
                        <a:lnTo>
                          <a:pt x="5" y="4"/>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0" name="Freeform 929"/>
                  <p:cNvSpPr>
                    <a:spLocks/>
                  </p:cNvSpPr>
                  <p:nvPr/>
                </p:nvSpPr>
                <p:spPr bwMode="black">
                  <a:xfrm>
                    <a:off x="886" y="1640"/>
                    <a:ext cx="7" cy="10"/>
                  </a:xfrm>
                  <a:custGeom>
                    <a:avLst/>
                    <a:gdLst>
                      <a:gd name="T0" fmla="*/ 0 w 7"/>
                      <a:gd name="T1" fmla="*/ 0 h 10"/>
                      <a:gd name="T2" fmla="*/ 7 w 7"/>
                      <a:gd name="T3" fmla="*/ 10 h 10"/>
                      <a:gd name="T4" fmla="*/ 7 w 7"/>
                      <a:gd name="T5" fmla="*/ 3 h 10"/>
                      <a:gd name="T6" fmla="*/ 0 w 7"/>
                      <a:gd name="T7" fmla="*/ 0 h 10"/>
                    </a:gdLst>
                    <a:ahLst/>
                    <a:cxnLst>
                      <a:cxn ang="0">
                        <a:pos x="T0" y="T1"/>
                      </a:cxn>
                      <a:cxn ang="0">
                        <a:pos x="T2" y="T3"/>
                      </a:cxn>
                      <a:cxn ang="0">
                        <a:pos x="T4" y="T5"/>
                      </a:cxn>
                      <a:cxn ang="0">
                        <a:pos x="T6" y="T7"/>
                      </a:cxn>
                    </a:cxnLst>
                    <a:rect l="0" t="0" r="r" b="b"/>
                    <a:pathLst>
                      <a:path w="7" h="10">
                        <a:moveTo>
                          <a:pt x="0" y="0"/>
                        </a:moveTo>
                        <a:lnTo>
                          <a:pt x="7" y="10"/>
                        </a:lnTo>
                        <a:lnTo>
                          <a:pt x="7" y="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1" name="Freeform 930"/>
                  <p:cNvSpPr>
                    <a:spLocks/>
                  </p:cNvSpPr>
                  <p:nvPr/>
                </p:nvSpPr>
                <p:spPr bwMode="black">
                  <a:xfrm>
                    <a:off x="886" y="1640"/>
                    <a:ext cx="7" cy="10"/>
                  </a:xfrm>
                  <a:custGeom>
                    <a:avLst/>
                    <a:gdLst>
                      <a:gd name="T0" fmla="*/ 0 w 7"/>
                      <a:gd name="T1" fmla="*/ 0 h 10"/>
                      <a:gd name="T2" fmla="*/ 7 w 7"/>
                      <a:gd name="T3" fmla="*/ 10 h 10"/>
                      <a:gd name="T4" fmla="*/ 7 w 7"/>
                      <a:gd name="T5" fmla="*/ 3 h 10"/>
                      <a:gd name="T6" fmla="*/ 0 w 7"/>
                      <a:gd name="T7" fmla="*/ 0 h 10"/>
                    </a:gdLst>
                    <a:ahLst/>
                    <a:cxnLst>
                      <a:cxn ang="0">
                        <a:pos x="T0" y="T1"/>
                      </a:cxn>
                      <a:cxn ang="0">
                        <a:pos x="T2" y="T3"/>
                      </a:cxn>
                      <a:cxn ang="0">
                        <a:pos x="T4" y="T5"/>
                      </a:cxn>
                      <a:cxn ang="0">
                        <a:pos x="T6" y="T7"/>
                      </a:cxn>
                    </a:cxnLst>
                    <a:rect l="0" t="0" r="r" b="b"/>
                    <a:pathLst>
                      <a:path w="7" h="10">
                        <a:moveTo>
                          <a:pt x="0" y="0"/>
                        </a:moveTo>
                        <a:lnTo>
                          <a:pt x="7" y="10"/>
                        </a:lnTo>
                        <a:lnTo>
                          <a:pt x="7" y="3"/>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2" name="Freeform 931"/>
                  <p:cNvSpPr>
                    <a:spLocks/>
                  </p:cNvSpPr>
                  <p:nvPr/>
                </p:nvSpPr>
                <p:spPr bwMode="black">
                  <a:xfrm>
                    <a:off x="884" y="1629"/>
                    <a:ext cx="4" cy="4"/>
                  </a:xfrm>
                  <a:custGeom>
                    <a:avLst/>
                    <a:gdLst>
                      <a:gd name="T0" fmla="*/ 2 w 4"/>
                      <a:gd name="T1" fmla="*/ 0 h 4"/>
                      <a:gd name="T2" fmla="*/ 0 w 4"/>
                      <a:gd name="T3" fmla="*/ 4 h 4"/>
                      <a:gd name="T4" fmla="*/ 4 w 4"/>
                      <a:gd name="T5" fmla="*/ 4 h 4"/>
                      <a:gd name="T6" fmla="*/ 2 w 4"/>
                      <a:gd name="T7" fmla="*/ 0 h 4"/>
                    </a:gdLst>
                    <a:ahLst/>
                    <a:cxnLst>
                      <a:cxn ang="0">
                        <a:pos x="T0" y="T1"/>
                      </a:cxn>
                      <a:cxn ang="0">
                        <a:pos x="T2" y="T3"/>
                      </a:cxn>
                      <a:cxn ang="0">
                        <a:pos x="T4" y="T5"/>
                      </a:cxn>
                      <a:cxn ang="0">
                        <a:pos x="T6" y="T7"/>
                      </a:cxn>
                    </a:cxnLst>
                    <a:rect l="0" t="0" r="r" b="b"/>
                    <a:pathLst>
                      <a:path w="4" h="4">
                        <a:moveTo>
                          <a:pt x="2" y="0"/>
                        </a:moveTo>
                        <a:lnTo>
                          <a:pt x="0" y="4"/>
                        </a:lnTo>
                        <a:lnTo>
                          <a:pt x="4" y="4"/>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3" name="Freeform 932"/>
                  <p:cNvSpPr>
                    <a:spLocks/>
                  </p:cNvSpPr>
                  <p:nvPr/>
                </p:nvSpPr>
                <p:spPr bwMode="black">
                  <a:xfrm>
                    <a:off x="884" y="1629"/>
                    <a:ext cx="4" cy="4"/>
                  </a:xfrm>
                  <a:custGeom>
                    <a:avLst/>
                    <a:gdLst>
                      <a:gd name="T0" fmla="*/ 2 w 4"/>
                      <a:gd name="T1" fmla="*/ 0 h 4"/>
                      <a:gd name="T2" fmla="*/ 0 w 4"/>
                      <a:gd name="T3" fmla="*/ 4 h 4"/>
                      <a:gd name="T4" fmla="*/ 4 w 4"/>
                      <a:gd name="T5" fmla="*/ 4 h 4"/>
                      <a:gd name="T6" fmla="*/ 2 w 4"/>
                      <a:gd name="T7" fmla="*/ 0 h 4"/>
                    </a:gdLst>
                    <a:ahLst/>
                    <a:cxnLst>
                      <a:cxn ang="0">
                        <a:pos x="T0" y="T1"/>
                      </a:cxn>
                      <a:cxn ang="0">
                        <a:pos x="T2" y="T3"/>
                      </a:cxn>
                      <a:cxn ang="0">
                        <a:pos x="T4" y="T5"/>
                      </a:cxn>
                      <a:cxn ang="0">
                        <a:pos x="T6" y="T7"/>
                      </a:cxn>
                    </a:cxnLst>
                    <a:rect l="0" t="0" r="r" b="b"/>
                    <a:pathLst>
                      <a:path w="4" h="4">
                        <a:moveTo>
                          <a:pt x="2" y="0"/>
                        </a:moveTo>
                        <a:lnTo>
                          <a:pt x="0" y="4"/>
                        </a:lnTo>
                        <a:lnTo>
                          <a:pt x="4" y="4"/>
                        </a:lnTo>
                        <a:lnTo>
                          <a:pt x="2"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4" name="Freeform 933"/>
                  <p:cNvSpPr>
                    <a:spLocks/>
                  </p:cNvSpPr>
                  <p:nvPr/>
                </p:nvSpPr>
                <p:spPr bwMode="black">
                  <a:xfrm>
                    <a:off x="858" y="1650"/>
                    <a:ext cx="16" cy="26"/>
                  </a:xfrm>
                  <a:custGeom>
                    <a:avLst/>
                    <a:gdLst>
                      <a:gd name="T0" fmla="*/ 7 w 16"/>
                      <a:gd name="T1" fmla="*/ 0 h 26"/>
                      <a:gd name="T2" fmla="*/ 0 w 16"/>
                      <a:gd name="T3" fmla="*/ 5 h 26"/>
                      <a:gd name="T4" fmla="*/ 2 w 16"/>
                      <a:gd name="T5" fmla="*/ 5 h 26"/>
                      <a:gd name="T6" fmla="*/ 2 w 16"/>
                      <a:gd name="T7" fmla="*/ 7 h 26"/>
                      <a:gd name="T8" fmla="*/ 4 w 16"/>
                      <a:gd name="T9" fmla="*/ 5 h 26"/>
                      <a:gd name="T10" fmla="*/ 4 w 16"/>
                      <a:gd name="T11" fmla="*/ 12 h 26"/>
                      <a:gd name="T12" fmla="*/ 16 w 16"/>
                      <a:gd name="T13" fmla="*/ 26 h 26"/>
                      <a:gd name="T14" fmla="*/ 7 w 16"/>
                      <a:gd name="T15" fmla="*/ 12 h 26"/>
                      <a:gd name="T16" fmla="*/ 7 w 16"/>
                      <a:gd name="T17" fmla="*/ 7 h 26"/>
                      <a:gd name="T18" fmla="*/ 12 w 16"/>
                      <a:gd name="T19" fmla="*/ 7 h 26"/>
                      <a:gd name="T20" fmla="*/ 7 w 16"/>
                      <a:gd name="T21" fmla="*/ 5 h 26"/>
                      <a:gd name="T22" fmla="*/ 9 w 16"/>
                      <a:gd name="T23" fmla="*/ 2 h 26"/>
                      <a:gd name="T24" fmla="*/ 7 w 16"/>
                      <a:gd name="T2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6">
                        <a:moveTo>
                          <a:pt x="7" y="0"/>
                        </a:moveTo>
                        <a:lnTo>
                          <a:pt x="0" y="5"/>
                        </a:lnTo>
                        <a:lnTo>
                          <a:pt x="2" y="5"/>
                        </a:lnTo>
                        <a:lnTo>
                          <a:pt x="2" y="7"/>
                        </a:lnTo>
                        <a:lnTo>
                          <a:pt x="4" y="5"/>
                        </a:lnTo>
                        <a:lnTo>
                          <a:pt x="4" y="12"/>
                        </a:lnTo>
                        <a:lnTo>
                          <a:pt x="16" y="26"/>
                        </a:lnTo>
                        <a:lnTo>
                          <a:pt x="7" y="12"/>
                        </a:lnTo>
                        <a:lnTo>
                          <a:pt x="7" y="7"/>
                        </a:lnTo>
                        <a:lnTo>
                          <a:pt x="12" y="7"/>
                        </a:lnTo>
                        <a:lnTo>
                          <a:pt x="7" y="5"/>
                        </a:lnTo>
                        <a:lnTo>
                          <a:pt x="9" y="2"/>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5" name="Freeform 934"/>
                  <p:cNvSpPr>
                    <a:spLocks/>
                  </p:cNvSpPr>
                  <p:nvPr/>
                </p:nvSpPr>
                <p:spPr bwMode="black">
                  <a:xfrm>
                    <a:off x="858" y="1650"/>
                    <a:ext cx="16" cy="26"/>
                  </a:xfrm>
                  <a:custGeom>
                    <a:avLst/>
                    <a:gdLst>
                      <a:gd name="T0" fmla="*/ 7 w 16"/>
                      <a:gd name="T1" fmla="*/ 0 h 26"/>
                      <a:gd name="T2" fmla="*/ 0 w 16"/>
                      <a:gd name="T3" fmla="*/ 5 h 26"/>
                      <a:gd name="T4" fmla="*/ 2 w 16"/>
                      <a:gd name="T5" fmla="*/ 5 h 26"/>
                      <a:gd name="T6" fmla="*/ 2 w 16"/>
                      <a:gd name="T7" fmla="*/ 7 h 26"/>
                      <a:gd name="T8" fmla="*/ 4 w 16"/>
                      <a:gd name="T9" fmla="*/ 5 h 26"/>
                      <a:gd name="T10" fmla="*/ 4 w 16"/>
                      <a:gd name="T11" fmla="*/ 12 h 26"/>
                      <a:gd name="T12" fmla="*/ 16 w 16"/>
                      <a:gd name="T13" fmla="*/ 26 h 26"/>
                      <a:gd name="T14" fmla="*/ 7 w 16"/>
                      <a:gd name="T15" fmla="*/ 12 h 26"/>
                      <a:gd name="T16" fmla="*/ 7 w 16"/>
                      <a:gd name="T17" fmla="*/ 7 h 26"/>
                      <a:gd name="T18" fmla="*/ 12 w 16"/>
                      <a:gd name="T19" fmla="*/ 7 h 26"/>
                      <a:gd name="T20" fmla="*/ 7 w 16"/>
                      <a:gd name="T21" fmla="*/ 5 h 26"/>
                      <a:gd name="T22" fmla="*/ 9 w 16"/>
                      <a:gd name="T23" fmla="*/ 2 h 26"/>
                      <a:gd name="T24" fmla="*/ 7 w 16"/>
                      <a:gd name="T2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6">
                        <a:moveTo>
                          <a:pt x="7" y="0"/>
                        </a:moveTo>
                        <a:lnTo>
                          <a:pt x="0" y="5"/>
                        </a:lnTo>
                        <a:lnTo>
                          <a:pt x="2" y="5"/>
                        </a:lnTo>
                        <a:lnTo>
                          <a:pt x="2" y="7"/>
                        </a:lnTo>
                        <a:lnTo>
                          <a:pt x="4" y="5"/>
                        </a:lnTo>
                        <a:lnTo>
                          <a:pt x="4" y="12"/>
                        </a:lnTo>
                        <a:lnTo>
                          <a:pt x="16" y="26"/>
                        </a:lnTo>
                        <a:lnTo>
                          <a:pt x="7" y="12"/>
                        </a:lnTo>
                        <a:lnTo>
                          <a:pt x="7" y="7"/>
                        </a:lnTo>
                        <a:lnTo>
                          <a:pt x="12" y="7"/>
                        </a:lnTo>
                        <a:lnTo>
                          <a:pt x="7" y="5"/>
                        </a:lnTo>
                        <a:lnTo>
                          <a:pt x="9" y="2"/>
                        </a:lnTo>
                        <a:lnTo>
                          <a:pt x="7"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6" name="Freeform 935"/>
                  <p:cNvSpPr>
                    <a:spLocks/>
                  </p:cNvSpPr>
                  <p:nvPr/>
                </p:nvSpPr>
                <p:spPr bwMode="black">
                  <a:xfrm>
                    <a:off x="848" y="1629"/>
                    <a:ext cx="19" cy="23"/>
                  </a:xfrm>
                  <a:custGeom>
                    <a:avLst/>
                    <a:gdLst>
                      <a:gd name="T0" fmla="*/ 19 w 19"/>
                      <a:gd name="T1" fmla="*/ 0 h 23"/>
                      <a:gd name="T2" fmla="*/ 14 w 19"/>
                      <a:gd name="T3" fmla="*/ 2 h 23"/>
                      <a:gd name="T4" fmla="*/ 10 w 19"/>
                      <a:gd name="T5" fmla="*/ 11 h 23"/>
                      <a:gd name="T6" fmla="*/ 7 w 19"/>
                      <a:gd name="T7" fmla="*/ 11 h 23"/>
                      <a:gd name="T8" fmla="*/ 12 w 19"/>
                      <a:gd name="T9" fmla="*/ 7 h 23"/>
                      <a:gd name="T10" fmla="*/ 10 w 19"/>
                      <a:gd name="T11" fmla="*/ 0 h 23"/>
                      <a:gd name="T12" fmla="*/ 7 w 19"/>
                      <a:gd name="T13" fmla="*/ 4 h 23"/>
                      <a:gd name="T14" fmla="*/ 7 w 19"/>
                      <a:gd name="T15" fmla="*/ 0 h 23"/>
                      <a:gd name="T16" fmla="*/ 0 w 19"/>
                      <a:gd name="T17" fmla="*/ 0 h 23"/>
                      <a:gd name="T18" fmla="*/ 0 w 19"/>
                      <a:gd name="T19" fmla="*/ 4 h 23"/>
                      <a:gd name="T20" fmla="*/ 3 w 19"/>
                      <a:gd name="T21" fmla="*/ 11 h 23"/>
                      <a:gd name="T22" fmla="*/ 10 w 19"/>
                      <a:gd name="T23" fmla="*/ 14 h 23"/>
                      <a:gd name="T24" fmla="*/ 7 w 19"/>
                      <a:gd name="T25" fmla="*/ 19 h 23"/>
                      <a:gd name="T26" fmla="*/ 10 w 19"/>
                      <a:gd name="T27" fmla="*/ 23 h 23"/>
                      <a:gd name="T28" fmla="*/ 17 w 19"/>
                      <a:gd name="T29" fmla="*/ 19 h 23"/>
                      <a:gd name="T30" fmla="*/ 19 w 19"/>
                      <a:gd name="T31" fmla="*/ 2 h 23"/>
                      <a:gd name="T32" fmla="*/ 19 w 19"/>
                      <a:gd name="T3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23">
                        <a:moveTo>
                          <a:pt x="19" y="0"/>
                        </a:moveTo>
                        <a:lnTo>
                          <a:pt x="14" y="2"/>
                        </a:lnTo>
                        <a:lnTo>
                          <a:pt x="10" y="11"/>
                        </a:lnTo>
                        <a:lnTo>
                          <a:pt x="7" y="11"/>
                        </a:lnTo>
                        <a:lnTo>
                          <a:pt x="12" y="7"/>
                        </a:lnTo>
                        <a:lnTo>
                          <a:pt x="10" y="0"/>
                        </a:lnTo>
                        <a:lnTo>
                          <a:pt x="7" y="4"/>
                        </a:lnTo>
                        <a:lnTo>
                          <a:pt x="7" y="0"/>
                        </a:lnTo>
                        <a:lnTo>
                          <a:pt x="0" y="0"/>
                        </a:lnTo>
                        <a:lnTo>
                          <a:pt x="0" y="4"/>
                        </a:lnTo>
                        <a:lnTo>
                          <a:pt x="3" y="11"/>
                        </a:lnTo>
                        <a:lnTo>
                          <a:pt x="10" y="14"/>
                        </a:lnTo>
                        <a:lnTo>
                          <a:pt x="7" y="19"/>
                        </a:lnTo>
                        <a:lnTo>
                          <a:pt x="10" y="23"/>
                        </a:lnTo>
                        <a:lnTo>
                          <a:pt x="17" y="19"/>
                        </a:lnTo>
                        <a:lnTo>
                          <a:pt x="19" y="2"/>
                        </a:lnTo>
                        <a:lnTo>
                          <a:pt x="1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7" name="Freeform 936"/>
                  <p:cNvSpPr>
                    <a:spLocks/>
                  </p:cNvSpPr>
                  <p:nvPr/>
                </p:nvSpPr>
                <p:spPr bwMode="black">
                  <a:xfrm>
                    <a:off x="848" y="1629"/>
                    <a:ext cx="19" cy="23"/>
                  </a:xfrm>
                  <a:custGeom>
                    <a:avLst/>
                    <a:gdLst>
                      <a:gd name="T0" fmla="*/ 19 w 19"/>
                      <a:gd name="T1" fmla="*/ 0 h 23"/>
                      <a:gd name="T2" fmla="*/ 14 w 19"/>
                      <a:gd name="T3" fmla="*/ 2 h 23"/>
                      <a:gd name="T4" fmla="*/ 10 w 19"/>
                      <a:gd name="T5" fmla="*/ 11 h 23"/>
                      <a:gd name="T6" fmla="*/ 7 w 19"/>
                      <a:gd name="T7" fmla="*/ 11 h 23"/>
                      <a:gd name="T8" fmla="*/ 12 w 19"/>
                      <a:gd name="T9" fmla="*/ 7 h 23"/>
                      <a:gd name="T10" fmla="*/ 10 w 19"/>
                      <a:gd name="T11" fmla="*/ 0 h 23"/>
                      <a:gd name="T12" fmla="*/ 7 w 19"/>
                      <a:gd name="T13" fmla="*/ 4 h 23"/>
                      <a:gd name="T14" fmla="*/ 7 w 19"/>
                      <a:gd name="T15" fmla="*/ 0 h 23"/>
                      <a:gd name="T16" fmla="*/ 0 w 19"/>
                      <a:gd name="T17" fmla="*/ 0 h 23"/>
                      <a:gd name="T18" fmla="*/ 0 w 19"/>
                      <a:gd name="T19" fmla="*/ 4 h 23"/>
                      <a:gd name="T20" fmla="*/ 3 w 19"/>
                      <a:gd name="T21" fmla="*/ 11 h 23"/>
                      <a:gd name="T22" fmla="*/ 10 w 19"/>
                      <a:gd name="T23" fmla="*/ 14 h 23"/>
                      <a:gd name="T24" fmla="*/ 7 w 19"/>
                      <a:gd name="T25" fmla="*/ 19 h 23"/>
                      <a:gd name="T26" fmla="*/ 10 w 19"/>
                      <a:gd name="T27" fmla="*/ 23 h 23"/>
                      <a:gd name="T28" fmla="*/ 17 w 19"/>
                      <a:gd name="T29" fmla="*/ 19 h 23"/>
                      <a:gd name="T30" fmla="*/ 19 w 19"/>
                      <a:gd name="T31" fmla="*/ 2 h 23"/>
                      <a:gd name="T32" fmla="*/ 19 w 19"/>
                      <a:gd name="T3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23">
                        <a:moveTo>
                          <a:pt x="19" y="0"/>
                        </a:moveTo>
                        <a:lnTo>
                          <a:pt x="14" y="2"/>
                        </a:lnTo>
                        <a:lnTo>
                          <a:pt x="10" y="11"/>
                        </a:lnTo>
                        <a:lnTo>
                          <a:pt x="7" y="11"/>
                        </a:lnTo>
                        <a:lnTo>
                          <a:pt x="12" y="7"/>
                        </a:lnTo>
                        <a:lnTo>
                          <a:pt x="10" y="0"/>
                        </a:lnTo>
                        <a:lnTo>
                          <a:pt x="7" y="4"/>
                        </a:lnTo>
                        <a:lnTo>
                          <a:pt x="7" y="0"/>
                        </a:lnTo>
                        <a:lnTo>
                          <a:pt x="0" y="0"/>
                        </a:lnTo>
                        <a:lnTo>
                          <a:pt x="0" y="4"/>
                        </a:lnTo>
                        <a:lnTo>
                          <a:pt x="3" y="11"/>
                        </a:lnTo>
                        <a:lnTo>
                          <a:pt x="10" y="14"/>
                        </a:lnTo>
                        <a:lnTo>
                          <a:pt x="7" y="19"/>
                        </a:lnTo>
                        <a:lnTo>
                          <a:pt x="10" y="23"/>
                        </a:lnTo>
                        <a:lnTo>
                          <a:pt x="17" y="19"/>
                        </a:lnTo>
                        <a:lnTo>
                          <a:pt x="19" y="2"/>
                        </a:lnTo>
                        <a:lnTo>
                          <a:pt x="19"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8" name="Freeform 937"/>
                  <p:cNvSpPr>
                    <a:spLocks/>
                  </p:cNvSpPr>
                  <p:nvPr/>
                </p:nvSpPr>
                <p:spPr bwMode="black">
                  <a:xfrm>
                    <a:off x="1279" y="963"/>
                    <a:ext cx="85" cy="123"/>
                  </a:xfrm>
                  <a:custGeom>
                    <a:avLst/>
                    <a:gdLst>
                      <a:gd name="T0" fmla="*/ 71 w 85"/>
                      <a:gd name="T1" fmla="*/ 0 h 123"/>
                      <a:gd name="T2" fmla="*/ 49 w 85"/>
                      <a:gd name="T3" fmla="*/ 10 h 123"/>
                      <a:gd name="T4" fmla="*/ 30 w 85"/>
                      <a:gd name="T5" fmla="*/ 0 h 123"/>
                      <a:gd name="T6" fmla="*/ 28 w 85"/>
                      <a:gd name="T7" fmla="*/ 3 h 123"/>
                      <a:gd name="T8" fmla="*/ 33 w 85"/>
                      <a:gd name="T9" fmla="*/ 10 h 123"/>
                      <a:gd name="T10" fmla="*/ 19 w 85"/>
                      <a:gd name="T11" fmla="*/ 10 h 123"/>
                      <a:gd name="T12" fmla="*/ 26 w 85"/>
                      <a:gd name="T13" fmla="*/ 17 h 123"/>
                      <a:gd name="T14" fmla="*/ 26 w 85"/>
                      <a:gd name="T15" fmla="*/ 24 h 123"/>
                      <a:gd name="T16" fmla="*/ 16 w 85"/>
                      <a:gd name="T17" fmla="*/ 22 h 123"/>
                      <a:gd name="T18" fmla="*/ 35 w 85"/>
                      <a:gd name="T19" fmla="*/ 36 h 123"/>
                      <a:gd name="T20" fmla="*/ 28 w 85"/>
                      <a:gd name="T21" fmla="*/ 36 h 123"/>
                      <a:gd name="T22" fmla="*/ 35 w 85"/>
                      <a:gd name="T23" fmla="*/ 48 h 123"/>
                      <a:gd name="T24" fmla="*/ 30 w 85"/>
                      <a:gd name="T25" fmla="*/ 50 h 123"/>
                      <a:gd name="T26" fmla="*/ 33 w 85"/>
                      <a:gd name="T27" fmla="*/ 57 h 123"/>
                      <a:gd name="T28" fmla="*/ 19 w 85"/>
                      <a:gd name="T29" fmla="*/ 62 h 123"/>
                      <a:gd name="T30" fmla="*/ 7 w 85"/>
                      <a:gd name="T31" fmla="*/ 45 h 123"/>
                      <a:gd name="T32" fmla="*/ 2 w 85"/>
                      <a:gd name="T33" fmla="*/ 48 h 123"/>
                      <a:gd name="T34" fmla="*/ 0 w 85"/>
                      <a:gd name="T35" fmla="*/ 57 h 123"/>
                      <a:gd name="T36" fmla="*/ 14 w 85"/>
                      <a:gd name="T37" fmla="*/ 83 h 123"/>
                      <a:gd name="T38" fmla="*/ 30 w 85"/>
                      <a:gd name="T39" fmla="*/ 86 h 123"/>
                      <a:gd name="T40" fmla="*/ 35 w 85"/>
                      <a:gd name="T41" fmla="*/ 95 h 123"/>
                      <a:gd name="T42" fmla="*/ 42 w 85"/>
                      <a:gd name="T43" fmla="*/ 104 h 123"/>
                      <a:gd name="T44" fmla="*/ 49 w 85"/>
                      <a:gd name="T45" fmla="*/ 121 h 123"/>
                      <a:gd name="T46" fmla="*/ 56 w 85"/>
                      <a:gd name="T47" fmla="*/ 123 h 123"/>
                      <a:gd name="T48" fmla="*/ 64 w 85"/>
                      <a:gd name="T49" fmla="*/ 116 h 123"/>
                      <a:gd name="T50" fmla="*/ 64 w 85"/>
                      <a:gd name="T51" fmla="*/ 107 h 123"/>
                      <a:gd name="T52" fmla="*/ 73 w 85"/>
                      <a:gd name="T53" fmla="*/ 109 h 123"/>
                      <a:gd name="T54" fmla="*/ 85 w 85"/>
                      <a:gd name="T55" fmla="*/ 97 h 123"/>
                      <a:gd name="T56" fmla="*/ 82 w 85"/>
                      <a:gd name="T57" fmla="*/ 76 h 123"/>
                      <a:gd name="T58" fmla="*/ 85 w 85"/>
                      <a:gd name="T59" fmla="*/ 69 h 123"/>
                      <a:gd name="T60" fmla="*/ 82 w 85"/>
                      <a:gd name="T61" fmla="*/ 57 h 123"/>
                      <a:gd name="T62" fmla="*/ 75 w 85"/>
                      <a:gd name="T63" fmla="*/ 62 h 123"/>
                      <a:gd name="T64" fmla="*/ 75 w 85"/>
                      <a:gd name="T65" fmla="*/ 57 h 123"/>
                      <a:gd name="T66" fmla="*/ 68 w 85"/>
                      <a:gd name="T67" fmla="*/ 43 h 123"/>
                      <a:gd name="T68" fmla="*/ 56 w 85"/>
                      <a:gd name="T69" fmla="*/ 50 h 123"/>
                      <a:gd name="T70" fmla="*/ 64 w 85"/>
                      <a:gd name="T71" fmla="*/ 33 h 123"/>
                      <a:gd name="T72" fmla="*/ 73 w 85"/>
                      <a:gd name="T73" fmla="*/ 29 h 123"/>
                      <a:gd name="T74" fmla="*/ 68 w 85"/>
                      <a:gd name="T75" fmla="*/ 19 h 123"/>
                      <a:gd name="T76" fmla="*/ 78 w 85"/>
                      <a:gd name="T77" fmla="*/ 7 h 123"/>
                      <a:gd name="T78" fmla="*/ 71 w 85"/>
                      <a:gd name="T7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5" h="123">
                        <a:moveTo>
                          <a:pt x="71" y="0"/>
                        </a:moveTo>
                        <a:lnTo>
                          <a:pt x="49" y="10"/>
                        </a:lnTo>
                        <a:lnTo>
                          <a:pt x="30" y="0"/>
                        </a:lnTo>
                        <a:lnTo>
                          <a:pt x="28" y="3"/>
                        </a:lnTo>
                        <a:lnTo>
                          <a:pt x="33" y="10"/>
                        </a:lnTo>
                        <a:lnTo>
                          <a:pt x="19" y="10"/>
                        </a:lnTo>
                        <a:lnTo>
                          <a:pt x="26" y="17"/>
                        </a:lnTo>
                        <a:lnTo>
                          <a:pt x="26" y="24"/>
                        </a:lnTo>
                        <a:lnTo>
                          <a:pt x="16" y="22"/>
                        </a:lnTo>
                        <a:lnTo>
                          <a:pt x="35" y="36"/>
                        </a:lnTo>
                        <a:lnTo>
                          <a:pt x="28" y="36"/>
                        </a:lnTo>
                        <a:lnTo>
                          <a:pt x="35" y="48"/>
                        </a:lnTo>
                        <a:lnTo>
                          <a:pt x="30" y="50"/>
                        </a:lnTo>
                        <a:lnTo>
                          <a:pt x="33" y="57"/>
                        </a:lnTo>
                        <a:lnTo>
                          <a:pt x="19" y="62"/>
                        </a:lnTo>
                        <a:lnTo>
                          <a:pt x="7" y="45"/>
                        </a:lnTo>
                        <a:lnTo>
                          <a:pt x="2" y="48"/>
                        </a:lnTo>
                        <a:lnTo>
                          <a:pt x="0" y="57"/>
                        </a:lnTo>
                        <a:lnTo>
                          <a:pt x="14" y="83"/>
                        </a:lnTo>
                        <a:lnTo>
                          <a:pt x="30" y="86"/>
                        </a:lnTo>
                        <a:lnTo>
                          <a:pt x="35" y="95"/>
                        </a:lnTo>
                        <a:lnTo>
                          <a:pt x="42" y="104"/>
                        </a:lnTo>
                        <a:lnTo>
                          <a:pt x="49" y="121"/>
                        </a:lnTo>
                        <a:lnTo>
                          <a:pt x="56" y="123"/>
                        </a:lnTo>
                        <a:lnTo>
                          <a:pt x="64" y="116"/>
                        </a:lnTo>
                        <a:lnTo>
                          <a:pt x="64" y="107"/>
                        </a:lnTo>
                        <a:lnTo>
                          <a:pt x="73" y="109"/>
                        </a:lnTo>
                        <a:lnTo>
                          <a:pt x="85" y="97"/>
                        </a:lnTo>
                        <a:lnTo>
                          <a:pt x="82" y="76"/>
                        </a:lnTo>
                        <a:lnTo>
                          <a:pt x="85" y="69"/>
                        </a:lnTo>
                        <a:lnTo>
                          <a:pt x="82" y="57"/>
                        </a:lnTo>
                        <a:lnTo>
                          <a:pt x="75" y="62"/>
                        </a:lnTo>
                        <a:lnTo>
                          <a:pt x="75" y="57"/>
                        </a:lnTo>
                        <a:lnTo>
                          <a:pt x="68" y="43"/>
                        </a:lnTo>
                        <a:lnTo>
                          <a:pt x="56" y="50"/>
                        </a:lnTo>
                        <a:lnTo>
                          <a:pt x="64" y="33"/>
                        </a:lnTo>
                        <a:lnTo>
                          <a:pt x="73" y="29"/>
                        </a:lnTo>
                        <a:lnTo>
                          <a:pt x="68" y="19"/>
                        </a:lnTo>
                        <a:lnTo>
                          <a:pt x="78" y="7"/>
                        </a:lnTo>
                        <a:lnTo>
                          <a:pt x="7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9" name="Freeform 938"/>
                  <p:cNvSpPr>
                    <a:spLocks/>
                  </p:cNvSpPr>
                  <p:nvPr/>
                </p:nvSpPr>
                <p:spPr bwMode="black">
                  <a:xfrm>
                    <a:off x="1279" y="963"/>
                    <a:ext cx="85" cy="123"/>
                  </a:xfrm>
                  <a:custGeom>
                    <a:avLst/>
                    <a:gdLst>
                      <a:gd name="T0" fmla="*/ 71 w 85"/>
                      <a:gd name="T1" fmla="*/ 0 h 123"/>
                      <a:gd name="T2" fmla="*/ 49 w 85"/>
                      <a:gd name="T3" fmla="*/ 10 h 123"/>
                      <a:gd name="T4" fmla="*/ 30 w 85"/>
                      <a:gd name="T5" fmla="*/ 0 h 123"/>
                      <a:gd name="T6" fmla="*/ 28 w 85"/>
                      <a:gd name="T7" fmla="*/ 3 h 123"/>
                      <a:gd name="T8" fmla="*/ 33 w 85"/>
                      <a:gd name="T9" fmla="*/ 10 h 123"/>
                      <a:gd name="T10" fmla="*/ 19 w 85"/>
                      <a:gd name="T11" fmla="*/ 10 h 123"/>
                      <a:gd name="T12" fmla="*/ 26 w 85"/>
                      <a:gd name="T13" fmla="*/ 17 h 123"/>
                      <a:gd name="T14" fmla="*/ 26 w 85"/>
                      <a:gd name="T15" fmla="*/ 24 h 123"/>
                      <a:gd name="T16" fmla="*/ 16 w 85"/>
                      <a:gd name="T17" fmla="*/ 22 h 123"/>
                      <a:gd name="T18" fmla="*/ 35 w 85"/>
                      <a:gd name="T19" fmla="*/ 36 h 123"/>
                      <a:gd name="T20" fmla="*/ 28 w 85"/>
                      <a:gd name="T21" fmla="*/ 36 h 123"/>
                      <a:gd name="T22" fmla="*/ 35 w 85"/>
                      <a:gd name="T23" fmla="*/ 48 h 123"/>
                      <a:gd name="T24" fmla="*/ 30 w 85"/>
                      <a:gd name="T25" fmla="*/ 50 h 123"/>
                      <a:gd name="T26" fmla="*/ 33 w 85"/>
                      <a:gd name="T27" fmla="*/ 57 h 123"/>
                      <a:gd name="T28" fmla="*/ 19 w 85"/>
                      <a:gd name="T29" fmla="*/ 62 h 123"/>
                      <a:gd name="T30" fmla="*/ 7 w 85"/>
                      <a:gd name="T31" fmla="*/ 45 h 123"/>
                      <a:gd name="T32" fmla="*/ 2 w 85"/>
                      <a:gd name="T33" fmla="*/ 48 h 123"/>
                      <a:gd name="T34" fmla="*/ 0 w 85"/>
                      <a:gd name="T35" fmla="*/ 57 h 123"/>
                      <a:gd name="T36" fmla="*/ 14 w 85"/>
                      <a:gd name="T37" fmla="*/ 83 h 123"/>
                      <a:gd name="T38" fmla="*/ 30 w 85"/>
                      <a:gd name="T39" fmla="*/ 86 h 123"/>
                      <a:gd name="T40" fmla="*/ 35 w 85"/>
                      <a:gd name="T41" fmla="*/ 95 h 123"/>
                      <a:gd name="T42" fmla="*/ 42 w 85"/>
                      <a:gd name="T43" fmla="*/ 104 h 123"/>
                      <a:gd name="T44" fmla="*/ 49 w 85"/>
                      <a:gd name="T45" fmla="*/ 121 h 123"/>
                      <a:gd name="T46" fmla="*/ 56 w 85"/>
                      <a:gd name="T47" fmla="*/ 123 h 123"/>
                      <a:gd name="T48" fmla="*/ 64 w 85"/>
                      <a:gd name="T49" fmla="*/ 116 h 123"/>
                      <a:gd name="T50" fmla="*/ 64 w 85"/>
                      <a:gd name="T51" fmla="*/ 107 h 123"/>
                      <a:gd name="T52" fmla="*/ 73 w 85"/>
                      <a:gd name="T53" fmla="*/ 109 h 123"/>
                      <a:gd name="T54" fmla="*/ 85 w 85"/>
                      <a:gd name="T55" fmla="*/ 97 h 123"/>
                      <a:gd name="T56" fmla="*/ 82 w 85"/>
                      <a:gd name="T57" fmla="*/ 76 h 123"/>
                      <a:gd name="T58" fmla="*/ 85 w 85"/>
                      <a:gd name="T59" fmla="*/ 69 h 123"/>
                      <a:gd name="T60" fmla="*/ 82 w 85"/>
                      <a:gd name="T61" fmla="*/ 57 h 123"/>
                      <a:gd name="T62" fmla="*/ 75 w 85"/>
                      <a:gd name="T63" fmla="*/ 62 h 123"/>
                      <a:gd name="T64" fmla="*/ 75 w 85"/>
                      <a:gd name="T65" fmla="*/ 57 h 123"/>
                      <a:gd name="T66" fmla="*/ 68 w 85"/>
                      <a:gd name="T67" fmla="*/ 43 h 123"/>
                      <a:gd name="T68" fmla="*/ 56 w 85"/>
                      <a:gd name="T69" fmla="*/ 50 h 123"/>
                      <a:gd name="T70" fmla="*/ 64 w 85"/>
                      <a:gd name="T71" fmla="*/ 33 h 123"/>
                      <a:gd name="T72" fmla="*/ 73 w 85"/>
                      <a:gd name="T73" fmla="*/ 29 h 123"/>
                      <a:gd name="T74" fmla="*/ 68 w 85"/>
                      <a:gd name="T75" fmla="*/ 19 h 123"/>
                      <a:gd name="T76" fmla="*/ 78 w 85"/>
                      <a:gd name="T77" fmla="*/ 7 h 123"/>
                      <a:gd name="T78" fmla="*/ 71 w 85"/>
                      <a:gd name="T7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5" h="123">
                        <a:moveTo>
                          <a:pt x="71" y="0"/>
                        </a:moveTo>
                        <a:lnTo>
                          <a:pt x="49" y="10"/>
                        </a:lnTo>
                        <a:lnTo>
                          <a:pt x="30" y="0"/>
                        </a:lnTo>
                        <a:lnTo>
                          <a:pt x="28" y="3"/>
                        </a:lnTo>
                        <a:lnTo>
                          <a:pt x="33" y="10"/>
                        </a:lnTo>
                        <a:lnTo>
                          <a:pt x="19" y="10"/>
                        </a:lnTo>
                        <a:lnTo>
                          <a:pt x="26" y="17"/>
                        </a:lnTo>
                        <a:lnTo>
                          <a:pt x="26" y="24"/>
                        </a:lnTo>
                        <a:lnTo>
                          <a:pt x="16" y="22"/>
                        </a:lnTo>
                        <a:lnTo>
                          <a:pt x="35" y="36"/>
                        </a:lnTo>
                        <a:lnTo>
                          <a:pt x="28" y="36"/>
                        </a:lnTo>
                        <a:lnTo>
                          <a:pt x="35" y="48"/>
                        </a:lnTo>
                        <a:lnTo>
                          <a:pt x="30" y="50"/>
                        </a:lnTo>
                        <a:lnTo>
                          <a:pt x="33" y="57"/>
                        </a:lnTo>
                        <a:lnTo>
                          <a:pt x="19" y="62"/>
                        </a:lnTo>
                        <a:lnTo>
                          <a:pt x="7" y="45"/>
                        </a:lnTo>
                        <a:lnTo>
                          <a:pt x="2" y="48"/>
                        </a:lnTo>
                        <a:lnTo>
                          <a:pt x="0" y="57"/>
                        </a:lnTo>
                        <a:lnTo>
                          <a:pt x="14" y="83"/>
                        </a:lnTo>
                        <a:lnTo>
                          <a:pt x="30" y="86"/>
                        </a:lnTo>
                        <a:lnTo>
                          <a:pt x="35" y="95"/>
                        </a:lnTo>
                        <a:lnTo>
                          <a:pt x="42" y="104"/>
                        </a:lnTo>
                        <a:lnTo>
                          <a:pt x="49" y="121"/>
                        </a:lnTo>
                        <a:lnTo>
                          <a:pt x="56" y="123"/>
                        </a:lnTo>
                        <a:lnTo>
                          <a:pt x="64" y="116"/>
                        </a:lnTo>
                        <a:lnTo>
                          <a:pt x="64" y="107"/>
                        </a:lnTo>
                        <a:lnTo>
                          <a:pt x="73" y="109"/>
                        </a:lnTo>
                        <a:lnTo>
                          <a:pt x="85" y="97"/>
                        </a:lnTo>
                        <a:lnTo>
                          <a:pt x="82" y="76"/>
                        </a:lnTo>
                        <a:lnTo>
                          <a:pt x="85" y="69"/>
                        </a:lnTo>
                        <a:lnTo>
                          <a:pt x="82" y="57"/>
                        </a:lnTo>
                        <a:lnTo>
                          <a:pt x="75" y="62"/>
                        </a:lnTo>
                        <a:lnTo>
                          <a:pt x="75" y="57"/>
                        </a:lnTo>
                        <a:lnTo>
                          <a:pt x="68" y="43"/>
                        </a:lnTo>
                        <a:lnTo>
                          <a:pt x="56" y="50"/>
                        </a:lnTo>
                        <a:lnTo>
                          <a:pt x="64" y="33"/>
                        </a:lnTo>
                        <a:lnTo>
                          <a:pt x="73" y="29"/>
                        </a:lnTo>
                        <a:lnTo>
                          <a:pt x="68" y="19"/>
                        </a:lnTo>
                        <a:lnTo>
                          <a:pt x="78" y="7"/>
                        </a:lnTo>
                        <a:lnTo>
                          <a:pt x="71"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0" name="Freeform 939"/>
                  <p:cNvSpPr>
                    <a:spLocks/>
                  </p:cNvSpPr>
                  <p:nvPr/>
                </p:nvSpPr>
                <p:spPr bwMode="black">
                  <a:xfrm>
                    <a:off x="1761" y="1461"/>
                    <a:ext cx="5" cy="7"/>
                  </a:xfrm>
                  <a:custGeom>
                    <a:avLst/>
                    <a:gdLst>
                      <a:gd name="T0" fmla="*/ 5 w 5"/>
                      <a:gd name="T1" fmla="*/ 0 h 7"/>
                      <a:gd name="T2" fmla="*/ 0 w 5"/>
                      <a:gd name="T3" fmla="*/ 2 h 7"/>
                      <a:gd name="T4" fmla="*/ 0 w 5"/>
                      <a:gd name="T5" fmla="*/ 7 h 7"/>
                      <a:gd name="T6" fmla="*/ 5 w 5"/>
                      <a:gd name="T7" fmla="*/ 2 h 7"/>
                      <a:gd name="T8" fmla="*/ 5 w 5"/>
                      <a:gd name="T9" fmla="*/ 0 h 7"/>
                    </a:gdLst>
                    <a:ahLst/>
                    <a:cxnLst>
                      <a:cxn ang="0">
                        <a:pos x="T0" y="T1"/>
                      </a:cxn>
                      <a:cxn ang="0">
                        <a:pos x="T2" y="T3"/>
                      </a:cxn>
                      <a:cxn ang="0">
                        <a:pos x="T4" y="T5"/>
                      </a:cxn>
                      <a:cxn ang="0">
                        <a:pos x="T6" y="T7"/>
                      </a:cxn>
                      <a:cxn ang="0">
                        <a:pos x="T8" y="T9"/>
                      </a:cxn>
                    </a:cxnLst>
                    <a:rect l="0" t="0" r="r" b="b"/>
                    <a:pathLst>
                      <a:path w="5" h="7">
                        <a:moveTo>
                          <a:pt x="5" y="0"/>
                        </a:moveTo>
                        <a:lnTo>
                          <a:pt x="0" y="2"/>
                        </a:lnTo>
                        <a:lnTo>
                          <a:pt x="0" y="7"/>
                        </a:lnTo>
                        <a:lnTo>
                          <a:pt x="5" y="2"/>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1" name="Freeform 940"/>
                  <p:cNvSpPr>
                    <a:spLocks/>
                  </p:cNvSpPr>
                  <p:nvPr/>
                </p:nvSpPr>
                <p:spPr bwMode="black">
                  <a:xfrm>
                    <a:off x="1761" y="1461"/>
                    <a:ext cx="5" cy="7"/>
                  </a:xfrm>
                  <a:custGeom>
                    <a:avLst/>
                    <a:gdLst>
                      <a:gd name="T0" fmla="*/ 5 w 5"/>
                      <a:gd name="T1" fmla="*/ 0 h 7"/>
                      <a:gd name="T2" fmla="*/ 0 w 5"/>
                      <a:gd name="T3" fmla="*/ 2 h 7"/>
                      <a:gd name="T4" fmla="*/ 0 w 5"/>
                      <a:gd name="T5" fmla="*/ 7 h 7"/>
                      <a:gd name="T6" fmla="*/ 5 w 5"/>
                      <a:gd name="T7" fmla="*/ 2 h 7"/>
                      <a:gd name="T8" fmla="*/ 5 w 5"/>
                      <a:gd name="T9" fmla="*/ 0 h 7"/>
                    </a:gdLst>
                    <a:ahLst/>
                    <a:cxnLst>
                      <a:cxn ang="0">
                        <a:pos x="T0" y="T1"/>
                      </a:cxn>
                      <a:cxn ang="0">
                        <a:pos x="T2" y="T3"/>
                      </a:cxn>
                      <a:cxn ang="0">
                        <a:pos x="T4" y="T5"/>
                      </a:cxn>
                      <a:cxn ang="0">
                        <a:pos x="T6" y="T7"/>
                      </a:cxn>
                      <a:cxn ang="0">
                        <a:pos x="T8" y="T9"/>
                      </a:cxn>
                    </a:cxnLst>
                    <a:rect l="0" t="0" r="r" b="b"/>
                    <a:pathLst>
                      <a:path w="5" h="7">
                        <a:moveTo>
                          <a:pt x="5" y="0"/>
                        </a:moveTo>
                        <a:lnTo>
                          <a:pt x="0" y="2"/>
                        </a:lnTo>
                        <a:lnTo>
                          <a:pt x="0" y="7"/>
                        </a:lnTo>
                        <a:lnTo>
                          <a:pt x="5" y="2"/>
                        </a:lnTo>
                        <a:lnTo>
                          <a:pt x="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2" name="Freeform 941"/>
                  <p:cNvSpPr>
                    <a:spLocks/>
                  </p:cNvSpPr>
                  <p:nvPr/>
                </p:nvSpPr>
                <p:spPr bwMode="black">
                  <a:xfrm>
                    <a:off x="1551" y="1809"/>
                    <a:ext cx="19" cy="7"/>
                  </a:xfrm>
                  <a:custGeom>
                    <a:avLst/>
                    <a:gdLst>
                      <a:gd name="T0" fmla="*/ 16 w 19"/>
                      <a:gd name="T1" fmla="*/ 0 h 7"/>
                      <a:gd name="T2" fmla="*/ 14 w 19"/>
                      <a:gd name="T3" fmla="*/ 0 h 7"/>
                      <a:gd name="T4" fmla="*/ 0 w 19"/>
                      <a:gd name="T5" fmla="*/ 0 h 7"/>
                      <a:gd name="T6" fmla="*/ 16 w 19"/>
                      <a:gd name="T7" fmla="*/ 7 h 7"/>
                      <a:gd name="T8" fmla="*/ 19 w 19"/>
                      <a:gd name="T9" fmla="*/ 4 h 7"/>
                      <a:gd name="T10" fmla="*/ 16 w 19"/>
                      <a:gd name="T11" fmla="*/ 0 h 7"/>
                    </a:gdLst>
                    <a:ahLst/>
                    <a:cxnLst>
                      <a:cxn ang="0">
                        <a:pos x="T0" y="T1"/>
                      </a:cxn>
                      <a:cxn ang="0">
                        <a:pos x="T2" y="T3"/>
                      </a:cxn>
                      <a:cxn ang="0">
                        <a:pos x="T4" y="T5"/>
                      </a:cxn>
                      <a:cxn ang="0">
                        <a:pos x="T6" y="T7"/>
                      </a:cxn>
                      <a:cxn ang="0">
                        <a:pos x="T8" y="T9"/>
                      </a:cxn>
                      <a:cxn ang="0">
                        <a:pos x="T10" y="T11"/>
                      </a:cxn>
                    </a:cxnLst>
                    <a:rect l="0" t="0" r="r" b="b"/>
                    <a:pathLst>
                      <a:path w="19" h="7">
                        <a:moveTo>
                          <a:pt x="16" y="0"/>
                        </a:moveTo>
                        <a:lnTo>
                          <a:pt x="14" y="0"/>
                        </a:lnTo>
                        <a:lnTo>
                          <a:pt x="0" y="0"/>
                        </a:lnTo>
                        <a:lnTo>
                          <a:pt x="16" y="7"/>
                        </a:lnTo>
                        <a:lnTo>
                          <a:pt x="19" y="4"/>
                        </a:lnTo>
                        <a:lnTo>
                          <a:pt x="1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3" name="Freeform 942"/>
                  <p:cNvSpPr>
                    <a:spLocks/>
                  </p:cNvSpPr>
                  <p:nvPr/>
                </p:nvSpPr>
                <p:spPr bwMode="black">
                  <a:xfrm>
                    <a:off x="1551" y="1809"/>
                    <a:ext cx="19" cy="7"/>
                  </a:xfrm>
                  <a:custGeom>
                    <a:avLst/>
                    <a:gdLst>
                      <a:gd name="T0" fmla="*/ 16 w 19"/>
                      <a:gd name="T1" fmla="*/ 0 h 7"/>
                      <a:gd name="T2" fmla="*/ 14 w 19"/>
                      <a:gd name="T3" fmla="*/ 0 h 7"/>
                      <a:gd name="T4" fmla="*/ 0 w 19"/>
                      <a:gd name="T5" fmla="*/ 0 h 7"/>
                      <a:gd name="T6" fmla="*/ 16 w 19"/>
                      <a:gd name="T7" fmla="*/ 7 h 7"/>
                      <a:gd name="T8" fmla="*/ 19 w 19"/>
                      <a:gd name="T9" fmla="*/ 4 h 7"/>
                      <a:gd name="T10" fmla="*/ 16 w 19"/>
                      <a:gd name="T11" fmla="*/ 0 h 7"/>
                    </a:gdLst>
                    <a:ahLst/>
                    <a:cxnLst>
                      <a:cxn ang="0">
                        <a:pos x="T0" y="T1"/>
                      </a:cxn>
                      <a:cxn ang="0">
                        <a:pos x="T2" y="T3"/>
                      </a:cxn>
                      <a:cxn ang="0">
                        <a:pos x="T4" y="T5"/>
                      </a:cxn>
                      <a:cxn ang="0">
                        <a:pos x="T6" y="T7"/>
                      </a:cxn>
                      <a:cxn ang="0">
                        <a:pos x="T8" y="T9"/>
                      </a:cxn>
                      <a:cxn ang="0">
                        <a:pos x="T10" y="T11"/>
                      </a:cxn>
                    </a:cxnLst>
                    <a:rect l="0" t="0" r="r" b="b"/>
                    <a:pathLst>
                      <a:path w="19" h="7">
                        <a:moveTo>
                          <a:pt x="16" y="0"/>
                        </a:moveTo>
                        <a:lnTo>
                          <a:pt x="14" y="0"/>
                        </a:lnTo>
                        <a:lnTo>
                          <a:pt x="0" y="0"/>
                        </a:lnTo>
                        <a:lnTo>
                          <a:pt x="16" y="7"/>
                        </a:lnTo>
                        <a:lnTo>
                          <a:pt x="19" y="4"/>
                        </a:lnTo>
                        <a:lnTo>
                          <a:pt x="1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4" name="Freeform 943"/>
                  <p:cNvSpPr>
                    <a:spLocks/>
                  </p:cNvSpPr>
                  <p:nvPr/>
                </p:nvSpPr>
                <p:spPr bwMode="black">
                  <a:xfrm>
                    <a:off x="1565" y="1652"/>
                    <a:ext cx="19" cy="12"/>
                  </a:xfrm>
                  <a:custGeom>
                    <a:avLst/>
                    <a:gdLst>
                      <a:gd name="T0" fmla="*/ 14 w 19"/>
                      <a:gd name="T1" fmla="*/ 0 h 12"/>
                      <a:gd name="T2" fmla="*/ 2 w 19"/>
                      <a:gd name="T3" fmla="*/ 0 h 12"/>
                      <a:gd name="T4" fmla="*/ 0 w 19"/>
                      <a:gd name="T5" fmla="*/ 3 h 12"/>
                      <a:gd name="T6" fmla="*/ 19 w 19"/>
                      <a:gd name="T7" fmla="*/ 12 h 12"/>
                      <a:gd name="T8" fmla="*/ 14 w 19"/>
                      <a:gd name="T9" fmla="*/ 0 h 12"/>
                    </a:gdLst>
                    <a:ahLst/>
                    <a:cxnLst>
                      <a:cxn ang="0">
                        <a:pos x="T0" y="T1"/>
                      </a:cxn>
                      <a:cxn ang="0">
                        <a:pos x="T2" y="T3"/>
                      </a:cxn>
                      <a:cxn ang="0">
                        <a:pos x="T4" y="T5"/>
                      </a:cxn>
                      <a:cxn ang="0">
                        <a:pos x="T6" y="T7"/>
                      </a:cxn>
                      <a:cxn ang="0">
                        <a:pos x="T8" y="T9"/>
                      </a:cxn>
                    </a:cxnLst>
                    <a:rect l="0" t="0" r="r" b="b"/>
                    <a:pathLst>
                      <a:path w="19" h="12">
                        <a:moveTo>
                          <a:pt x="14" y="0"/>
                        </a:moveTo>
                        <a:lnTo>
                          <a:pt x="2" y="0"/>
                        </a:lnTo>
                        <a:lnTo>
                          <a:pt x="0" y="3"/>
                        </a:lnTo>
                        <a:lnTo>
                          <a:pt x="19" y="12"/>
                        </a:lnTo>
                        <a:lnTo>
                          <a:pt x="1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5" name="Freeform 944"/>
                  <p:cNvSpPr>
                    <a:spLocks/>
                  </p:cNvSpPr>
                  <p:nvPr/>
                </p:nvSpPr>
                <p:spPr bwMode="black">
                  <a:xfrm>
                    <a:off x="1565" y="1652"/>
                    <a:ext cx="19" cy="12"/>
                  </a:xfrm>
                  <a:custGeom>
                    <a:avLst/>
                    <a:gdLst>
                      <a:gd name="T0" fmla="*/ 14 w 19"/>
                      <a:gd name="T1" fmla="*/ 0 h 12"/>
                      <a:gd name="T2" fmla="*/ 2 w 19"/>
                      <a:gd name="T3" fmla="*/ 0 h 12"/>
                      <a:gd name="T4" fmla="*/ 0 w 19"/>
                      <a:gd name="T5" fmla="*/ 3 h 12"/>
                      <a:gd name="T6" fmla="*/ 19 w 19"/>
                      <a:gd name="T7" fmla="*/ 12 h 12"/>
                      <a:gd name="T8" fmla="*/ 14 w 19"/>
                      <a:gd name="T9" fmla="*/ 0 h 12"/>
                    </a:gdLst>
                    <a:ahLst/>
                    <a:cxnLst>
                      <a:cxn ang="0">
                        <a:pos x="T0" y="T1"/>
                      </a:cxn>
                      <a:cxn ang="0">
                        <a:pos x="T2" y="T3"/>
                      </a:cxn>
                      <a:cxn ang="0">
                        <a:pos x="T4" y="T5"/>
                      </a:cxn>
                      <a:cxn ang="0">
                        <a:pos x="T6" y="T7"/>
                      </a:cxn>
                      <a:cxn ang="0">
                        <a:pos x="T8" y="T9"/>
                      </a:cxn>
                    </a:cxnLst>
                    <a:rect l="0" t="0" r="r" b="b"/>
                    <a:pathLst>
                      <a:path w="19" h="12">
                        <a:moveTo>
                          <a:pt x="14" y="0"/>
                        </a:moveTo>
                        <a:lnTo>
                          <a:pt x="2" y="0"/>
                        </a:lnTo>
                        <a:lnTo>
                          <a:pt x="0" y="3"/>
                        </a:lnTo>
                        <a:lnTo>
                          <a:pt x="19" y="12"/>
                        </a:lnTo>
                        <a:lnTo>
                          <a:pt x="1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6" name="Freeform 945"/>
                  <p:cNvSpPr>
                    <a:spLocks/>
                  </p:cNvSpPr>
                  <p:nvPr/>
                </p:nvSpPr>
                <p:spPr bwMode="black">
                  <a:xfrm>
                    <a:off x="1591" y="1408"/>
                    <a:ext cx="14" cy="24"/>
                  </a:xfrm>
                  <a:custGeom>
                    <a:avLst/>
                    <a:gdLst>
                      <a:gd name="T0" fmla="*/ 2 w 14"/>
                      <a:gd name="T1" fmla="*/ 0 h 24"/>
                      <a:gd name="T2" fmla="*/ 0 w 14"/>
                      <a:gd name="T3" fmla="*/ 3 h 24"/>
                      <a:gd name="T4" fmla="*/ 0 w 14"/>
                      <a:gd name="T5" fmla="*/ 17 h 24"/>
                      <a:gd name="T6" fmla="*/ 7 w 14"/>
                      <a:gd name="T7" fmla="*/ 24 h 24"/>
                      <a:gd name="T8" fmla="*/ 14 w 14"/>
                      <a:gd name="T9" fmla="*/ 3 h 24"/>
                      <a:gd name="T10" fmla="*/ 2 w 14"/>
                      <a:gd name="T11" fmla="*/ 0 h 24"/>
                    </a:gdLst>
                    <a:ahLst/>
                    <a:cxnLst>
                      <a:cxn ang="0">
                        <a:pos x="T0" y="T1"/>
                      </a:cxn>
                      <a:cxn ang="0">
                        <a:pos x="T2" y="T3"/>
                      </a:cxn>
                      <a:cxn ang="0">
                        <a:pos x="T4" y="T5"/>
                      </a:cxn>
                      <a:cxn ang="0">
                        <a:pos x="T6" y="T7"/>
                      </a:cxn>
                      <a:cxn ang="0">
                        <a:pos x="T8" y="T9"/>
                      </a:cxn>
                      <a:cxn ang="0">
                        <a:pos x="T10" y="T11"/>
                      </a:cxn>
                    </a:cxnLst>
                    <a:rect l="0" t="0" r="r" b="b"/>
                    <a:pathLst>
                      <a:path w="14" h="24">
                        <a:moveTo>
                          <a:pt x="2" y="0"/>
                        </a:moveTo>
                        <a:lnTo>
                          <a:pt x="0" y="3"/>
                        </a:lnTo>
                        <a:lnTo>
                          <a:pt x="0" y="17"/>
                        </a:lnTo>
                        <a:lnTo>
                          <a:pt x="7" y="24"/>
                        </a:lnTo>
                        <a:lnTo>
                          <a:pt x="14" y="3"/>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7" name="Freeform 946"/>
                  <p:cNvSpPr>
                    <a:spLocks/>
                  </p:cNvSpPr>
                  <p:nvPr/>
                </p:nvSpPr>
                <p:spPr bwMode="black">
                  <a:xfrm>
                    <a:off x="1591" y="1408"/>
                    <a:ext cx="14" cy="24"/>
                  </a:xfrm>
                  <a:custGeom>
                    <a:avLst/>
                    <a:gdLst>
                      <a:gd name="T0" fmla="*/ 2 w 14"/>
                      <a:gd name="T1" fmla="*/ 0 h 24"/>
                      <a:gd name="T2" fmla="*/ 0 w 14"/>
                      <a:gd name="T3" fmla="*/ 3 h 24"/>
                      <a:gd name="T4" fmla="*/ 0 w 14"/>
                      <a:gd name="T5" fmla="*/ 17 h 24"/>
                      <a:gd name="T6" fmla="*/ 7 w 14"/>
                      <a:gd name="T7" fmla="*/ 24 h 24"/>
                      <a:gd name="T8" fmla="*/ 14 w 14"/>
                      <a:gd name="T9" fmla="*/ 3 h 24"/>
                      <a:gd name="T10" fmla="*/ 2 w 14"/>
                      <a:gd name="T11" fmla="*/ 0 h 24"/>
                    </a:gdLst>
                    <a:ahLst/>
                    <a:cxnLst>
                      <a:cxn ang="0">
                        <a:pos x="T0" y="T1"/>
                      </a:cxn>
                      <a:cxn ang="0">
                        <a:pos x="T2" y="T3"/>
                      </a:cxn>
                      <a:cxn ang="0">
                        <a:pos x="T4" y="T5"/>
                      </a:cxn>
                      <a:cxn ang="0">
                        <a:pos x="T6" y="T7"/>
                      </a:cxn>
                      <a:cxn ang="0">
                        <a:pos x="T8" y="T9"/>
                      </a:cxn>
                      <a:cxn ang="0">
                        <a:pos x="T10" y="T11"/>
                      </a:cxn>
                    </a:cxnLst>
                    <a:rect l="0" t="0" r="r" b="b"/>
                    <a:pathLst>
                      <a:path w="14" h="24">
                        <a:moveTo>
                          <a:pt x="2" y="0"/>
                        </a:moveTo>
                        <a:lnTo>
                          <a:pt x="0" y="3"/>
                        </a:lnTo>
                        <a:lnTo>
                          <a:pt x="0" y="17"/>
                        </a:lnTo>
                        <a:lnTo>
                          <a:pt x="7" y="24"/>
                        </a:lnTo>
                        <a:lnTo>
                          <a:pt x="14" y="3"/>
                        </a:lnTo>
                        <a:lnTo>
                          <a:pt x="2"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8" name="Freeform 947"/>
                  <p:cNvSpPr>
                    <a:spLocks/>
                  </p:cNvSpPr>
                  <p:nvPr/>
                </p:nvSpPr>
                <p:spPr bwMode="black">
                  <a:xfrm>
                    <a:off x="1541" y="1392"/>
                    <a:ext cx="26" cy="24"/>
                  </a:xfrm>
                  <a:custGeom>
                    <a:avLst/>
                    <a:gdLst>
                      <a:gd name="T0" fmla="*/ 19 w 26"/>
                      <a:gd name="T1" fmla="*/ 0 h 24"/>
                      <a:gd name="T2" fmla="*/ 7 w 26"/>
                      <a:gd name="T3" fmla="*/ 5 h 24"/>
                      <a:gd name="T4" fmla="*/ 0 w 26"/>
                      <a:gd name="T5" fmla="*/ 24 h 24"/>
                      <a:gd name="T6" fmla="*/ 10 w 26"/>
                      <a:gd name="T7" fmla="*/ 21 h 24"/>
                      <a:gd name="T8" fmla="*/ 24 w 26"/>
                      <a:gd name="T9" fmla="*/ 7 h 24"/>
                      <a:gd name="T10" fmla="*/ 26 w 26"/>
                      <a:gd name="T11" fmla="*/ 0 h 24"/>
                      <a:gd name="T12" fmla="*/ 19 w 26"/>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26" h="24">
                        <a:moveTo>
                          <a:pt x="19" y="0"/>
                        </a:moveTo>
                        <a:lnTo>
                          <a:pt x="7" y="5"/>
                        </a:lnTo>
                        <a:lnTo>
                          <a:pt x="0" y="24"/>
                        </a:lnTo>
                        <a:lnTo>
                          <a:pt x="10" y="21"/>
                        </a:lnTo>
                        <a:lnTo>
                          <a:pt x="24" y="7"/>
                        </a:lnTo>
                        <a:lnTo>
                          <a:pt x="26" y="0"/>
                        </a:lnTo>
                        <a:lnTo>
                          <a:pt x="1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9" name="Freeform 948"/>
                  <p:cNvSpPr>
                    <a:spLocks/>
                  </p:cNvSpPr>
                  <p:nvPr/>
                </p:nvSpPr>
                <p:spPr bwMode="black">
                  <a:xfrm>
                    <a:off x="1541" y="1392"/>
                    <a:ext cx="26" cy="24"/>
                  </a:xfrm>
                  <a:custGeom>
                    <a:avLst/>
                    <a:gdLst>
                      <a:gd name="T0" fmla="*/ 19 w 26"/>
                      <a:gd name="T1" fmla="*/ 0 h 24"/>
                      <a:gd name="T2" fmla="*/ 7 w 26"/>
                      <a:gd name="T3" fmla="*/ 5 h 24"/>
                      <a:gd name="T4" fmla="*/ 0 w 26"/>
                      <a:gd name="T5" fmla="*/ 24 h 24"/>
                      <a:gd name="T6" fmla="*/ 10 w 26"/>
                      <a:gd name="T7" fmla="*/ 21 h 24"/>
                      <a:gd name="T8" fmla="*/ 24 w 26"/>
                      <a:gd name="T9" fmla="*/ 7 h 24"/>
                      <a:gd name="T10" fmla="*/ 26 w 26"/>
                      <a:gd name="T11" fmla="*/ 0 h 24"/>
                      <a:gd name="T12" fmla="*/ 19 w 26"/>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26" h="24">
                        <a:moveTo>
                          <a:pt x="19" y="0"/>
                        </a:moveTo>
                        <a:lnTo>
                          <a:pt x="7" y="5"/>
                        </a:lnTo>
                        <a:lnTo>
                          <a:pt x="0" y="24"/>
                        </a:lnTo>
                        <a:lnTo>
                          <a:pt x="10" y="21"/>
                        </a:lnTo>
                        <a:lnTo>
                          <a:pt x="24" y="7"/>
                        </a:lnTo>
                        <a:lnTo>
                          <a:pt x="26" y="0"/>
                        </a:lnTo>
                        <a:lnTo>
                          <a:pt x="19"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0" name="Freeform 949"/>
                  <p:cNvSpPr>
                    <a:spLocks/>
                  </p:cNvSpPr>
                  <p:nvPr/>
                </p:nvSpPr>
                <p:spPr bwMode="black">
                  <a:xfrm>
                    <a:off x="1856" y="1787"/>
                    <a:ext cx="23" cy="26"/>
                  </a:xfrm>
                  <a:custGeom>
                    <a:avLst/>
                    <a:gdLst>
                      <a:gd name="T0" fmla="*/ 14 w 23"/>
                      <a:gd name="T1" fmla="*/ 0 h 26"/>
                      <a:gd name="T2" fmla="*/ 2 w 23"/>
                      <a:gd name="T3" fmla="*/ 17 h 26"/>
                      <a:gd name="T4" fmla="*/ 0 w 23"/>
                      <a:gd name="T5" fmla="*/ 24 h 26"/>
                      <a:gd name="T6" fmla="*/ 5 w 23"/>
                      <a:gd name="T7" fmla="*/ 26 h 26"/>
                      <a:gd name="T8" fmla="*/ 14 w 23"/>
                      <a:gd name="T9" fmla="*/ 26 h 26"/>
                      <a:gd name="T10" fmla="*/ 23 w 23"/>
                      <a:gd name="T11" fmla="*/ 19 h 26"/>
                      <a:gd name="T12" fmla="*/ 21 w 23"/>
                      <a:gd name="T13" fmla="*/ 14 h 26"/>
                      <a:gd name="T14" fmla="*/ 19 w 23"/>
                      <a:gd name="T15" fmla="*/ 19 h 26"/>
                      <a:gd name="T16" fmla="*/ 12 w 23"/>
                      <a:gd name="T17" fmla="*/ 19 h 26"/>
                      <a:gd name="T18" fmla="*/ 16 w 23"/>
                      <a:gd name="T19" fmla="*/ 3 h 26"/>
                      <a:gd name="T20" fmla="*/ 14 w 23"/>
                      <a:gd name="T21"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6">
                        <a:moveTo>
                          <a:pt x="14" y="0"/>
                        </a:moveTo>
                        <a:lnTo>
                          <a:pt x="2" y="17"/>
                        </a:lnTo>
                        <a:lnTo>
                          <a:pt x="0" y="24"/>
                        </a:lnTo>
                        <a:lnTo>
                          <a:pt x="5" y="26"/>
                        </a:lnTo>
                        <a:lnTo>
                          <a:pt x="14" y="26"/>
                        </a:lnTo>
                        <a:lnTo>
                          <a:pt x="23" y="19"/>
                        </a:lnTo>
                        <a:lnTo>
                          <a:pt x="21" y="14"/>
                        </a:lnTo>
                        <a:lnTo>
                          <a:pt x="19" y="19"/>
                        </a:lnTo>
                        <a:lnTo>
                          <a:pt x="12" y="19"/>
                        </a:lnTo>
                        <a:lnTo>
                          <a:pt x="16" y="3"/>
                        </a:lnTo>
                        <a:lnTo>
                          <a:pt x="1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1" name="Freeform 950"/>
                  <p:cNvSpPr>
                    <a:spLocks/>
                  </p:cNvSpPr>
                  <p:nvPr/>
                </p:nvSpPr>
                <p:spPr bwMode="black">
                  <a:xfrm>
                    <a:off x="1856" y="1787"/>
                    <a:ext cx="23" cy="26"/>
                  </a:xfrm>
                  <a:custGeom>
                    <a:avLst/>
                    <a:gdLst>
                      <a:gd name="T0" fmla="*/ 14 w 23"/>
                      <a:gd name="T1" fmla="*/ 0 h 26"/>
                      <a:gd name="T2" fmla="*/ 2 w 23"/>
                      <a:gd name="T3" fmla="*/ 17 h 26"/>
                      <a:gd name="T4" fmla="*/ 0 w 23"/>
                      <a:gd name="T5" fmla="*/ 24 h 26"/>
                      <a:gd name="T6" fmla="*/ 5 w 23"/>
                      <a:gd name="T7" fmla="*/ 26 h 26"/>
                      <a:gd name="T8" fmla="*/ 14 w 23"/>
                      <a:gd name="T9" fmla="*/ 26 h 26"/>
                      <a:gd name="T10" fmla="*/ 23 w 23"/>
                      <a:gd name="T11" fmla="*/ 19 h 26"/>
                      <a:gd name="T12" fmla="*/ 21 w 23"/>
                      <a:gd name="T13" fmla="*/ 14 h 26"/>
                      <a:gd name="T14" fmla="*/ 19 w 23"/>
                      <a:gd name="T15" fmla="*/ 19 h 26"/>
                      <a:gd name="T16" fmla="*/ 12 w 23"/>
                      <a:gd name="T17" fmla="*/ 19 h 26"/>
                      <a:gd name="T18" fmla="*/ 16 w 23"/>
                      <a:gd name="T19" fmla="*/ 3 h 26"/>
                      <a:gd name="T20" fmla="*/ 14 w 23"/>
                      <a:gd name="T21"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6">
                        <a:moveTo>
                          <a:pt x="14" y="0"/>
                        </a:moveTo>
                        <a:lnTo>
                          <a:pt x="2" y="17"/>
                        </a:lnTo>
                        <a:lnTo>
                          <a:pt x="0" y="24"/>
                        </a:lnTo>
                        <a:lnTo>
                          <a:pt x="5" y="26"/>
                        </a:lnTo>
                        <a:lnTo>
                          <a:pt x="14" y="26"/>
                        </a:lnTo>
                        <a:lnTo>
                          <a:pt x="23" y="19"/>
                        </a:lnTo>
                        <a:lnTo>
                          <a:pt x="21" y="14"/>
                        </a:lnTo>
                        <a:lnTo>
                          <a:pt x="19" y="19"/>
                        </a:lnTo>
                        <a:lnTo>
                          <a:pt x="12" y="19"/>
                        </a:lnTo>
                        <a:lnTo>
                          <a:pt x="16" y="3"/>
                        </a:lnTo>
                        <a:lnTo>
                          <a:pt x="1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2" name="Freeform 951"/>
                  <p:cNvSpPr>
                    <a:spLocks/>
                  </p:cNvSpPr>
                  <p:nvPr/>
                </p:nvSpPr>
                <p:spPr bwMode="black">
                  <a:xfrm>
                    <a:off x="1799" y="1427"/>
                    <a:ext cx="12" cy="10"/>
                  </a:xfrm>
                  <a:custGeom>
                    <a:avLst/>
                    <a:gdLst>
                      <a:gd name="T0" fmla="*/ 7 w 12"/>
                      <a:gd name="T1" fmla="*/ 0 h 10"/>
                      <a:gd name="T2" fmla="*/ 0 w 12"/>
                      <a:gd name="T3" fmla="*/ 5 h 10"/>
                      <a:gd name="T4" fmla="*/ 10 w 12"/>
                      <a:gd name="T5" fmla="*/ 10 h 10"/>
                      <a:gd name="T6" fmla="*/ 12 w 12"/>
                      <a:gd name="T7" fmla="*/ 3 h 10"/>
                      <a:gd name="T8" fmla="*/ 7 w 12"/>
                      <a:gd name="T9" fmla="*/ 0 h 10"/>
                    </a:gdLst>
                    <a:ahLst/>
                    <a:cxnLst>
                      <a:cxn ang="0">
                        <a:pos x="T0" y="T1"/>
                      </a:cxn>
                      <a:cxn ang="0">
                        <a:pos x="T2" y="T3"/>
                      </a:cxn>
                      <a:cxn ang="0">
                        <a:pos x="T4" y="T5"/>
                      </a:cxn>
                      <a:cxn ang="0">
                        <a:pos x="T6" y="T7"/>
                      </a:cxn>
                      <a:cxn ang="0">
                        <a:pos x="T8" y="T9"/>
                      </a:cxn>
                    </a:cxnLst>
                    <a:rect l="0" t="0" r="r" b="b"/>
                    <a:pathLst>
                      <a:path w="12" h="10">
                        <a:moveTo>
                          <a:pt x="7" y="0"/>
                        </a:moveTo>
                        <a:lnTo>
                          <a:pt x="0" y="5"/>
                        </a:lnTo>
                        <a:lnTo>
                          <a:pt x="10" y="10"/>
                        </a:lnTo>
                        <a:lnTo>
                          <a:pt x="12" y="3"/>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3" name="Freeform 952"/>
                  <p:cNvSpPr>
                    <a:spLocks/>
                  </p:cNvSpPr>
                  <p:nvPr/>
                </p:nvSpPr>
                <p:spPr bwMode="black">
                  <a:xfrm>
                    <a:off x="1799" y="1427"/>
                    <a:ext cx="12" cy="10"/>
                  </a:xfrm>
                  <a:custGeom>
                    <a:avLst/>
                    <a:gdLst>
                      <a:gd name="T0" fmla="*/ 7 w 12"/>
                      <a:gd name="T1" fmla="*/ 0 h 10"/>
                      <a:gd name="T2" fmla="*/ 0 w 12"/>
                      <a:gd name="T3" fmla="*/ 5 h 10"/>
                      <a:gd name="T4" fmla="*/ 10 w 12"/>
                      <a:gd name="T5" fmla="*/ 10 h 10"/>
                      <a:gd name="T6" fmla="*/ 12 w 12"/>
                      <a:gd name="T7" fmla="*/ 3 h 10"/>
                      <a:gd name="T8" fmla="*/ 7 w 12"/>
                      <a:gd name="T9" fmla="*/ 0 h 10"/>
                    </a:gdLst>
                    <a:ahLst/>
                    <a:cxnLst>
                      <a:cxn ang="0">
                        <a:pos x="T0" y="T1"/>
                      </a:cxn>
                      <a:cxn ang="0">
                        <a:pos x="T2" y="T3"/>
                      </a:cxn>
                      <a:cxn ang="0">
                        <a:pos x="T4" y="T5"/>
                      </a:cxn>
                      <a:cxn ang="0">
                        <a:pos x="T6" y="T7"/>
                      </a:cxn>
                      <a:cxn ang="0">
                        <a:pos x="T8" y="T9"/>
                      </a:cxn>
                    </a:cxnLst>
                    <a:rect l="0" t="0" r="r" b="b"/>
                    <a:pathLst>
                      <a:path w="12" h="10">
                        <a:moveTo>
                          <a:pt x="7" y="0"/>
                        </a:moveTo>
                        <a:lnTo>
                          <a:pt x="0" y="5"/>
                        </a:lnTo>
                        <a:lnTo>
                          <a:pt x="10" y="10"/>
                        </a:lnTo>
                        <a:lnTo>
                          <a:pt x="12" y="3"/>
                        </a:lnTo>
                        <a:lnTo>
                          <a:pt x="7"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4" name="Freeform 953"/>
                  <p:cNvSpPr>
                    <a:spLocks/>
                  </p:cNvSpPr>
                  <p:nvPr/>
                </p:nvSpPr>
                <p:spPr bwMode="black">
                  <a:xfrm>
                    <a:off x="1816" y="1723"/>
                    <a:ext cx="37" cy="19"/>
                  </a:xfrm>
                  <a:custGeom>
                    <a:avLst/>
                    <a:gdLst>
                      <a:gd name="T0" fmla="*/ 4 w 37"/>
                      <a:gd name="T1" fmla="*/ 0 h 19"/>
                      <a:gd name="T2" fmla="*/ 0 w 37"/>
                      <a:gd name="T3" fmla="*/ 3 h 19"/>
                      <a:gd name="T4" fmla="*/ 11 w 37"/>
                      <a:gd name="T5" fmla="*/ 10 h 19"/>
                      <a:gd name="T6" fmla="*/ 14 w 37"/>
                      <a:gd name="T7" fmla="*/ 15 h 19"/>
                      <a:gd name="T8" fmla="*/ 30 w 37"/>
                      <a:gd name="T9" fmla="*/ 19 h 19"/>
                      <a:gd name="T10" fmla="*/ 37 w 37"/>
                      <a:gd name="T11" fmla="*/ 19 h 19"/>
                      <a:gd name="T12" fmla="*/ 35 w 37"/>
                      <a:gd name="T13" fmla="*/ 12 h 19"/>
                      <a:gd name="T14" fmla="*/ 26 w 37"/>
                      <a:gd name="T15" fmla="*/ 7 h 19"/>
                      <a:gd name="T16" fmla="*/ 4 w 37"/>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19">
                        <a:moveTo>
                          <a:pt x="4" y="0"/>
                        </a:moveTo>
                        <a:lnTo>
                          <a:pt x="0" y="3"/>
                        </a:lnTo>
                        <a:lnTo>
                          <a:pt x="11" y="10"/>
                        </a:lnTo>
                        <a:lnTo>
                          <a:pt x="14" y="15"/>
                        </a:lnTo>
                        <a:lnTo>
                          <a:pt x="30" y="19"/>
                        </a:lnTo>
                        <a:lnTo>
                          <a:pt x="37" y="19"/>
                        </a:lnTo>
                        <a:lnTo>
                          <a:pt x="35" y="12"/>
                        </a:lnTo>
                        <a:lnTo>
                          <a:pt x="26" y="7"/>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5" name="Freeform 954"/>
                  <p:cNvSpPr>
                    <a:spLocks/>
                  </p:cNvSpPr>
                  <p:nvPr/>
                </p:nvSpPr>
                <p:spPr bwMode="black">
                  <a:xfrm>
                    <a:off x="1816" y="1723"/>
                    <a:ext cx="37" cy="19"/>
                  </a:xfrm>
                  <a:custGeom>
                    <a:avLst/>
                    <a:gdLst>
                      <a:gd name="T0" fmla="*/ 4 w 37"/>
                      <a:gd name="T1" fmla="*/ 0 h 19"/>
                      <a:gd name="T2" fmla="*/ 0 w 37"/>
                      <a:gd name="T3" fmla="*/ 3 h 19"/>
                      <a:gd name="T4" fmla="*/ 11 w 37"/>
                      <a:gd name="T5" fmla="*/ 10 h 19"/>
                      <a:gd name="T6" fmla="*/ 14 w 37"/>
                      <a:gd name="T7" fmla="*/ 15 h 19"/>
                      <a:gd name="T8" fmla="*/ 30 w 37"/>
                      <a:gd name="T9" fmla="*/ 19 h 19"/>
                      <a:gd name="T10" fmla="*/ 37 w 37"/>
                      <a:gd name="T11" fmla="*/ 19 h 19"/>
                      <a:gd name="T12" fmla="*/ 35 w 37"/>
                      <a:gd name="T13" fmla="*/ 12 h 19"/>
                      <a:gd name="T14" fmla="*/ 26 w 37"/>
                      <a:gd name="T15" fmla="*/ 7 h 19"/>
                      <a:gd name="T16" fmla="*/ 4 w 37"/>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19">
                        <a:moveTo>
                          <a:pt x="4" y="0"/>
                        </a:moveTo>
                        <a:lnTo>
                          <a:pt x="0" y="3"/>
                        </a:lnTo>
                        <a:lnTo>
                          <a:pt x="11" y="10"/>
                        </a:lnTo>
                        <a:lnTo>
                          <a:pt x="14" y="15"/>
                        </a:lnTo>
                        <a:lnTo>
                          <a:pt x="30" y="19"/>
                        </a:lnTo>
                        <a:lnTo>
                          <a:pt x="37" y="19"/>
                        </a:lnTo>
                        <a:lnTo>
                          <a:pt x="35" y="12"/>
                        </a:lnTo>
                        <a:lnTo>
                          <a:pt x="26" y="7"/>
                        </a:lnTo>
                        <a:lnTo>
                          <a:pt x="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6" name="Freeform 955"/>
                  <p:cNvSpPr>
                    <a:spLocks/>
                  </p:cNvSpPr>
                  <p:nvPr/>
                </p:nvSpPr>
                <p:spPr bwMode="black">
                  <a:xfrm>
                    <a:off x="1581" y="978"/>
                    <a:ext cx="69" cy="42"/>
                  </a:xfrm>
                  <a:custGeom>
                    <a:avLst/>
                    <a:gdLst>
                      <a:gd name="T0" fmla="*/ 29 w 69"/>
                      <a:gd name="T1" fmla="*/ 0 h 42"/>
                      <a:gd name="T2" fmla="*/ 3 w 69"/>
                      <a:gd name="T3" fmla="*/ 0 h 42"/>
                      <a:gd name="T4" fmla="*/ 0 w 69"/>
                      <a:gd name="T5" fmla="*/ 14 h 42"/>
                      <a:gd name="T6" fmla="*/ 10 w 69"/>
                      <a:gd name="T7" fmla="*/ 21 h 42"/>
                      <a:gd name="T8" fmla="*/ 12 w 69"/>
                      <a:gd name="T9" fmla="*/ 35 h 42"/>
                      <a:gd name="T10" fmla="*/ 22 w 69"/>
                      <a:gd name="T11" fmla="*/ 42 h 42"/>
                      <a:gd name="T12" fmla="*/ 69 w 69"/>
                      <a:gd name="T13" fmla="*/ 35 h 42"/>
                      <a:gd name="T14" fmla="*/ 52 w 69"/>
                      <a:gd name="T15" fmla="*/ 7 h 42"/>
                      <a:gd name="T16" fmla="*/ 29 w 69"/>
                      <a:gd name="T1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42">
                        <a:moveTo>
                          <a:pt x="29" y="0"/>
                        </a:moveTo>
                        <a:lnTo>
                          <a:pt x="3" y="0"/>
                        </a:lnTo>
                        <a:lnTo>
                          <a:pt x="0" y="14"/>
                        </a:lnTo>
                        <a:lnTo>
                          <a:pt x="10" y="21"/>
                        </a:lnTo>
                        <a:lnTo>
                          <a:pt x="12" y="35"/>
                        </a:lnTo>
                        <a:lnTo>
                          <a:pt x="22" y="42"/>
                        </a:lnTo>
                        <a:lnTo>
                          <a:pt x="69" y="35"/>
                        </a:lnTo>
                        <a:lnTo>
                          <a:pt x="52" y="7"/>
                        </a:lnTo>
                        <a:lnTo>
                          <a:pt x="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7" name="Freeform 956"/>
                  <p:cNvSpPr>
                    <a:spLocks/>
                  </p:cNvSpPr>
                  <p:nvPr/>
                </p:nvSpPr>
                <p:spPr bwMode="black">
                  <a:xfrm>
                    <a:off x="1581" y="978"/>
                    <a:ext cx="69" cy="42"/>
                  </a:xfrm>
                  <a:custGeom>
                    <a:avLst/>
                    <a:gdLst>
                      <a:gd name="T0" fmla="*/ 29 w 69"/>
                      <a:gd name="T1" fmla="*/ 0 h 42"/>
                      <a:gd name="T2" fmla="*/ 3 w 69"/>
                      <a:gd name="T3" fmla="*/ 0 h 42"/>
                      <a:gd name="T4" fmla="*/ 0 w 69"/>
                      <a:gd name="T5" fmla="*/ 14 h 42"/>
                      <a:gd name="T6" fmla="*/ 10 w 69"/>
                      <a:gd name="T7" fmla="*/ 21 h 42"/>
                      <a:gd name="T8" fmla="*/ 12 w 69"/>
                      <a:gd name="T9" fmla="*/ 35 h 42"/>
                      <a:gd name="T10" fmla="*/ 22 w 69"/>
                      <a:gd name="T11" fmla="*/ 42 h 42"/>
                      <a:gd name="T12" fmla="*/ 69 w 69"/>
                      <a:gd name="T13" fmla="*/ 35 h 42"/>
                      <a:gd name="T14" fmla="*/ 52 w 69"/>
                      <a:gd name="T15" fmla="*/ 7 h 42"/>
                      <a:gd name="T16" fmla="*/ 29 w 69"/>
                      <a:gd name="T1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42">
                        <a:moveTo>
                          <a:pt x="29" y="0"/>
                        </a:moveTo>
                        <a:lnTo>
                          <a:pt x="3" y="0"/>
                        </a:lnTo>
                        <a:lnTo>
                          <a:pt x="0" y="14"/>
                        </a:lnTo>
                        <a:lnTo>
                          <a:pt x="10" y="21"/>
                        </a:lnTo>
                        <a:lnTo>
                          <a:pt x="12" y="35"/>
                        </a:lnTo>
                        <a:lnTo>
                          <a:pt x="22" y="42"/>
                        </a:lnTo>
                        <a:lnTo>
                          <a:pt x="69" y="35"/>
                        </a:lnTo>
                        <a:lnTo>
                          <a:pt x="52" y="7"/>
                        </a:lnTo>
                        <a:lnTo>
                          <a:pt x="29"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8" name="Freeform 957"/>
                  <p:cNvSpPr>
                    <a:spLocks/>
                  </p:cNvSpPr>
                  <p:nvPr/>
                </p:nvSpPr>
                <p:spPr bwMode="black">
                  <a:xfrm>
                    <a:off x="1669" y="1212"/>
                    <a:ext cx="17" cy="14"/>
                  </a:xfrm>
                  <a:custGeom>
                    <a:avLst/>
                    <a:gdLst>
                      <a:gd name="T0" fmla="*/ 5 w 17"/>
                      <a:gd name="T1" fmla="*/ 0 h 14"/>
                      <a:gd name="T2" fmla="*/ 0 w 17"/>
                      <a:gd name="T3" fmla="*/ 7 h 14"/>
                      <a:gd name="T4" fmla="*/ 5 w 17"/>
                      <a:gd name="T5" fmla="*/ 14 h 14"/>
                      <a:gd name="T6" fmla="*/ 17 w 17"/>
                      <a:gd name="T7" fmla="*/ 14 h 14"/>
                      <a:gd name="T8" fmla="*/ 5 w 17"/>
                      <a:gd name="T9" fmla="*/ 0 h 14"/>
                    </a:gdLst>
                    <a:ahLst/>
                    <a:cxnLst>
                      <a:cxn ang="0">
                        <a:pos x="T0" y="T1"/>
                      </a:cxn>
                      <a:cxn ang="0">
                        <a:pos x="T2" y="T3"/>
                      </a:cxn>
                      <a:cxn ang="0">
                        <a:pos x="T4" y="T5"/>
                      </a:cxn>
                      <a:cxn ang="0">
                        <a:pos x="T6" y="T7"/>
                      </a:cxn>
                      <a:cxn ang="0">
                        <a:pos x="T8" y="T9"/>
                      </a:cxn>
                    </a:cxnLst>
                    <a:rect l="0" t="0" r="r" b="b"/>
                    <a:pathLst>
                      <a:path w="17" h="14">
                        <a:moveTo>
                          <a:pt x="5" y="0"/>
                        </a:moveTo>
                        <a:lnTo>
                          <a:pt x="0" y="7"/>
                        </a:lnTo>
                        <a:lnTo>
                          <a:pt x="5" y="14"/>
                        </a:lnTo>
                        <a:lnTo>
                          <a:pt x="17" y="14"/>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9" name="Freeform 958"/>
                  <p:cNvSpPr>
                    <a:spLocks/>
                  </p:cNvSpPr>
                  <p:nvPr/>
                </p:nvSpPr>
                <p:spPr bwMode="black">
                  <a:xfrm>
                    <a:off x="1669" y="1212"/>
                    <a:ext cx="17" cy="14"/>
                  </a:xfrm>
                  <a:custGeom>
                    <a:avLst/>
                    <a:gdLst>
                      <a:gd name="T0" fmla="*/ 5 w 17"/>
                      <a:gd name="T1" fmla="*/ 0 h 14"/>
                      <a:gd name="T2" fmla="*/ 0 w 17"/>
                      <a:gd name="T3" fmla="*/ 7 h 14"/>
                      <a:gd name="T4" fmla="*/ 5 w 17"/>
                      <a:gd name="T5" fmla="*/ 14 h 14"/>
                      <a:gd name="T6" fmla="*/ 17 w 17"/>
                      <a:gd name="T7" fmla="*/ 14 h 14"/>
                      <a:gd name="T8" fmla="*/ 5 w 17"/>
                      <a:gd name="T9" fmla="*/ 0 h 14"/>
                    </a:gdLst>
                    <a:ahLst/>
                    <a:cxnLst>
                      <a:cxn ang="0">
                        <a:pos x="T0" y="T1"/>
                      </a:cxn>
                      <a:cxn ang="0">
                        <a:pos x="T2" y="T3"/>
                      </a:cxn>
                      <a:cxn ang="0">
                        <a:pos x="T4" y="T5"/>
                      </a:cxn>
                      <a:cxn ang="0">
                        <a:pos x="T6" y="T7"/>
                      </a:cxn>
                      <a:cxn ang="0">
                        <a:pos x="T8" y="T9"/>
                      </a:cxn>
                    </a:cxnLst>
                    <a:rect l="0" t="0" r="r" b="b"/>
                    <a:pathLst>
                      <a:path w="17" h="14">
                        <a:moveTo>
                          <a:pt x="5" y="0"/>
                        </a:moveTo>
                        <a:lnTo>
                          <a:pt x="0" y="7"/>
                        </a:lnTo>
                        <a:lnTo>
                          <a:pt x="5" y="14"/>
                        </a:lnTo>
                        <a:lnTo>
                          <a:pt x="17" y="14"/>
                        </a:lnTo>
                        <a:lnTo>
                          <a:pt x="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0" name="Freeform 959"/>
                  <p:cNvSpPr>
                    <a:spLocks/>
                  </p:cNvSpPr>
                  <p:nvPr/>
                </p:nvSpPr>
                <p:spPr bwMode="black">
                  <a:xfrm>
                    <a:off x="1633" y="1207"/>
                    <a:ext cx="31" cy="38"/>
                  </a:xfrm>
                  <a:custGeom>
                    <a:avLst/>
                    <a:gdLst>
                      <a:gd name="T0" fmla="*/ 12 w 31"/>
                      <a:gd name="T1" fmla="*/ 0 h 38"/>
                      <a:gd name="T2" fmla="*/ 0 w 31"/>
                      <a:gd name="T3" fmla="*/ 17 h 38"/>
                      <a:gd name="T4" fmla="*/ 0 w 31"/>
                      <a:gd name="T5" fmla="*/ 29 h 38"/>
                      <a:gd name="T6" fmla="*/ 3 w 31"/>
                      <a:gd name="T7" fmla="*/ 38 h 38"/>
                      <a:gd name="T8" fmla="*/ 22 w 31"/>
                      <a:gd name="T9" fmla="*/ 38 h 38"/>
                      <a:gd name="T10" fmla="*/ 31 w 31"/>
                      <a:gd name="T11" fmla="*/ 29 h 38"/>
                      <a:gd name="T12" fmla="*/ 31 w 31"/>
                      <a:gd name="T13" fmla="*/ 12 h 38"/>
                      <a:gd name="T14" fmla="*/ 29 w 31"/>
                      <a:gd name="T15" fmla="*/ 3 h 38"/>
                      <a:gd name="T16" fmla="*/ 12 w 31"/>
                      <a:gd name="T1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38">
                        <a:moveTo>
                          <a:pt x="12" y="0"/>
                        </a:moveTo>
                        <a:lnTo>
                          <a:pt x="0" y="17"/>
                        </a:lnTo>
                        <a:lnTo>
                          <a:pt x="0" y="29"/>
                        </a:lnTo>
                        <a:lnTo>
                          <a:pt x="3" y="38"/>
                        </a:lnTo>
                        <a:lnTo>
                          <a:pt x="22" y="38"/>
                        </a:lnTo>
                        <a:lnTo>
                          <a:pt x="31" y="29"/>
                        </a:lnTo>
                        <a:lnTo>
                          <a:pt x="31" y="12"/>
                        </a:lnTo>
                        <a:lnTo>
                          <a:pt x="29" y="3"/>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1" name="Freeform 960"/>
                  <p:cNvSpPr>
                    <a:spLocks/>
                  </p:cNvSpPr>
                  <p:nvPr/>
                </p:nvSpPr>
                <p:spPr bwMode="black">
                  <a:xfrm>
                    <a:off x="1633" y="1207"/>
                    <a:ext cx="31" cy="38"/>
                  </a:xfrm>
                  <a:custGeom>
                    <a:avLst/>
                    <a:gdLst>
                      <a:gd name="T0" fmla="*/ 12 w 31"/>
                      <a:gd name="T1" fmla="*/ 0 h 38"/>
                      <a:gd name="T2" fmla="*/ 0 w 31"/>
                      <a:gd name="T3" fmla="*/ 17 h 38"/>
                      <a:gd name="T4" fmla="*/ 0 w 31"/>
                      <a:gd name="T5" fmla="*/ 29 h 38"/>
                      <a:gd name="T6" fmla="*/ 3 w 31"/>
                      <a:gd name="T7" fmla="*/ 38 h 38"/>
                      <a:gd name="T8" fmla="*/ 22 w 31"/>
                      <a:gd name="T9" fmla="*/ 38 h 38"/>
                      <a:gd name="T10" fmla="*/ 31 w 31"/>
                      <a:gd name="T11" fmla="*/ 29 h 38"/>
                      <a:gd name="T12" fmla="*/ 31 w 31"/>
                      <a:gd name="T13" fmla="*/ 12 h 38"/>
                      <a:gd name="T14" fmla="*/ 29 w 31"/>
                      <a:gd name="T15" fmla="*/ 3 h 38"/>
                      <a:gd name="T16" fmla="*/ 12 w 31"/>
                      <a:gd name="T1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38">
                        <a:moveTo>
                          <a:pt x="12" y="0"/>
                        </a:moveTo>
                        <a:lnTo>
                          <a:pt x="0" y="17"/>
                        </a:lnTo>
                        <a:lnTo>
                          <a:pt x="0" y="29"/>
                        </a:lnTo>
                        <a:lnTo>
                          <a:pt x="3" y="38"/>
                        </a:lnTo>
                        <a:lnTo>
                          <a:pt x="22" y="38"/>
                        </a:lnTo>
                        <a:lnTo>
                          <a:pt x="31" y="29"/>
                        </a:lnTo>
                        <a:lnTo>
                          <a:pt x="31" y="12"/>
                        </a:lnTo>
                        <a:lnTo>
                          <a:pt x="29" y="3"/>
                        </a:lnTo>
                        <a:lnTo>
                          <a:pt x="12"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2" name="Freeform 961"/>
                  <p:cNvSpPr>
                    <a:spLocks/>
                  </p:cNvSpPr>
                  <p:nvPr/>
                </p:nvSpPr>
                <p:spPr bwMode="black">
                  <a:xfrm>
                    <a:off x="1532" y="1285"/>
                    <a:ext cx="16" cy="17"/>
                  </a:xfrm>
                  <a:custGeom>
                    <a:avLst/>
                    <a:gdLst>
                      <a:gd name="T0" fmla="*/ 0 w 16"/>
                      <a:gd name="T1" fmla="*/ 0 h 17"/>
                      <a:gd name="T2" fmla="*/ 7 w 16"/>
                      <a:gd name="T3" fmla="*/ 12 h 17"/>
                      <a:gd name="T4" fmla="*/ 16 w 16"/>
                      <a:gd name="T5" fmla="*/ 17 h 17"/>
                      <a:gd name="T6" fmla="*/ 9 w 16"/>
                      <a:gd name="T7" fmla="*/ 7 h 17"/>
                      <a:gd name="T8" fmla="*/ 0 w 16"/>
                      <a:gd name="T9" fmla="*/ 0 h 17"/>
                    </a:gdLst>
                    <a:ahLst/>
                    <a:cxnLst>
                      <a:cxn ang="0">
                        <a:pos x="T0" y="T1"/>
                      </a:cxn>
                      <a:cxn ang="0">
                        <a:pos x="T2" y="T3"/>
                      </a:cxn>
                      <a:cxn ang="0">
                        <a:pos x="T4" y="T5"/>
                      </a:cxn>
                      <a:cxn ang="0">
                        <a:pos x="T6" y="T7"/>
                      </a:cxn>
                      <a:cxn ang="0">
                        <a:pos x="T8" y="T9"/>
                      </a:cxn>
                    </a:cxnLst>
                    <a:rect l="0" t="0" r="r" b="b"/>
                    <a:pathLst>
                      <a:path w="16" h="17">
                        <a:moveTo>
                          <a:pt x="0" y="0"/>
                        </a:moveTo>
                        <a:lnTo>
                          <a:pt x="7" y="12"/>
                        </a:lnTo>
                        <a:lnTo>
                          <a:pt x="16" y="17"/>
                        </a:lnTo>
                        <a:lnTo>
                          <a:pt x="9" y="7"/>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3" name="Freeform 962"/>
                  <p:cNvSpPr>
                    <a:spLocks/>
                  </p:cNvSpPr>
                  <p:nvPr/>
                </p:nvSpPr>
                <p:spPr bwMode="black">
                  <a:xfrm>
                    <a:off x="1532" y="1285"/>
                    <a:ext cx="16" cy="17"/>
                  </a:xfrm>
                  <a:custGeom>
                    <a:avLst/>
                    <a:gdLst>
                      <a:gd name="T0" fmla="*/ 0 w 16"/>
                      <a:gd name="T1" fmla="*/ 0 h 17"/>
                      <a:gd name="T2" fmla="*/ 7 w 16"/>
                      <a:gd name="T3" fmla="*/ 12 h 17"/>
                      <a:gd name="T4" fmla="*/ 16 w 16"/>
                      <a:gd name="T5" fmla="*/ 17 h 17"/>
                      <a:gd name="T6" fmla="*/ 9 w 16"/>
                      <a:gd name="T7" fmla="*/ 7 h 17"/>
                      <a:gd name="T8" fmla="*/ 0 w 16"/>
                      <a:gd name="T9" fmla="*/ 0 h 17"/>
                    </a:gdLst>
                    <a:ahLst/>
                    <a:cxnLst>
                      <a:cxn ang="0">
                        <a:pos x="T0" y="T1"/>
                      </a:cxn>
                      <a:cxn ang="0">
                        <a:pos x="T2" y="T3"/>
                      </a:cxn>
                      <a:cxn ang="0">
                        <a:pos x="T4" y="T5"/>
                      </a:cxn>
                      <a:cxn ang="0">
                        <a:pos x="T6" y="T7"/>
                      </a:cxn>
                      <a:cxn ang="0">
                        <a:pos x="T8" y="T9"/>
                      </a:cxn>
                    </a:cxnLst>
                    <a:rect l="0" t="0" r="r" b="b"/>
                    <a:pathLst>
                      <a:path w="16" h="17">
                        <a:moveTo>
                          <a:pt x="0" y="0"/>
                        </a:moveTo>
                        <a:lnTo>
                          <a:pt x="7" y="12"/>
                        </a:lnTo>
                        <a:lnTo>
                          <a:pt x="16" y="17"/>
                        </a:lnTo>
                        <a:lnTo>
                          <a:pt x="9" y="7"/>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4" name="Freeform 963"/>
                  <p:cNvSpPr>
                    <a:spLocks/>
                  </p:cNvSpPr>
                  <p:nvPr/>
                </p:nvSpPr>
                <p:spPr bwMode="black">
                  <a:xfrm>
                    <a:off x="1494" y="1295"/>
                    <a:ext cx="99" cy="90"/>
                  </a:xfrm>
                  <a:custGeom>
                    <a:avLst/>
                    <a:gdLst>
                      <a:gd name="T0" fmla="*/ 26 w 99"/>
                      <a:gd name="T1" fmla="*/ 0 h 90"/>
                      <a:gd name="T2" fmla="*/ 19 w 99"/>
                      <a:gd name="T3" fmla="*/ 2 h 90"/>
                      <a:gd name="T4" fmla="*/ 14 w 99"/>
                      <a:gd name="T5" fmla="*/ 14 h 90"/>
                      <a:gd name="T6" fmla="*/ 12 w 99"/>
                      <a:gd name="T7" fmla="*/ 42 h 90"/>
                      <a:gd name="T8" fmla="*/ 14 w 99"/>
                      <a:gd name="T9" fmla="*/ 57 h 90"/>
                      <a:gd name="T10" fmla="*/ 2 w 99"/>
                      <a:gd name="T11" fmla="*/ 64 h 90"/>
                      <a:gd name="T12" fmla="*/ 0 w 99"/>
                      <a:gd name="T13" fmla="*/ 71 h 90"/>
                      <a:gd name="T14" fmla="*/ 2 w 99"/>
                      <a:gd name="T15" fmla="*/ 76 h 90"/>
                      <a:gd name="T16" fmla="*/ 19 w 99"/>
                      <a:gd name="T17" fmla="*/ 71 h 90"/>
                      <a:gd name="T18" fmla="*/ 21 w 99"/>
                      <a:gd name="T19" fmla="*/ 66 h 90"/>
                      <a:gd name="T20" fmla="*/ 21 w 99"/>
                      <a:gd name="T21" fmla="*/ 83 h 90"/>
                      <a:gd name="T22" fmla="*/ 28 w 99"/>
                      <a:gd name="T23" fmla="*/ 90 h 90"/>
                      <a:gd name="T24" fmla="*/ 50 w 99"/>
                      <a:gd name="T25" fmla="*/ 68 h 90"/>
                      <a:gd name="T26" fmla="*/ 50 w 99"/>
                      <a:gd name="T27" fmla="*/ 59 h 90"/>
                      <a:gd name="T28" fmla="*/ 59 w 99"/>
                      <a:gd name="T29" fmla="*/ 57 h 90"/>
                      <a:gd name="T30" fmla="*/ 57 w 99"/>
                      <a:gd name="T31" fmla="*/ 61 h 90"/>
                      <a:gd name="T32" fmla="*/ 66 w 99"/>
                      <a:gd name="T33" fmla="*/ 64 h 90"/>
                      <a:gd name="T34" fmla="*/ 66 w 99"/>
                      <a:gd name="T35" fmla="*/ 71 h 90"/>
                      <a:gd name="T36" fmla="*/ 85 w 99"/>
                      <a:gd name="T37" fmla="*/ 78 h 90"/>
                      <a:gd name="T38" fmla="*/ 99 w 99"/>
                      <a:gd name="T39" fmla="*/ 68 h 90"/>
                      <a:gd name="T40" fmla="*/ 87 w 99"/>
                      <a:gd name="T41" fmla="*/ 57 h 90"/>
                      <a:gd name="T42" fmla="*/ 78 w 99"/>
                      <a:gd name="T43" fmla="*/ 59 h 90"/>
                      <a:gd name="T44" fmla="*/ 73 w 99"/>
                      <a:gd name="T45" fmla="*/ 40 h 90"/>
                      <a:gd name="T46" fmla="*/ 43 w 99"/>
                      <a:gd name="T47" fmla="*/ 21 h 90"/>
                      <a:gd name="T48" fmla="*/ 43 w 99"/>
                      <a:gd name="T49" fmla="*/ 16 h 90"/>
                      <a:gd name="T50" fmla="*/ 38 w 99"/>
                      <a:gd name="T51" fmla="*/ 14 h 90"/>
                      <a:gd name="T52" fmla="*/ 31 w 99"/>
                      <a:gd name="T53" fmla="*/ 19 h 90"/>
                      <a:gd name="T54" fmla="*/ 31 w 99"/>
                      <a:gd name="T55" fmla="*/ 7 h 90"/>
                      <a:gd name="T56" fmla="*/ 26 w 99"/>
                      <a:gd name="T57"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9" h="90">
                        <a:moveTo>
                          <a:pt x="26" y="0"/>
                        </a:moveTo>
                        <a:lnTo>
                          <a:pt x="19" y="2"/>
                        </a:lnTo>
                        <a:lnTo>
                          <a:pt x="14" y="14"/>
                        </a:lnTo>
                        <a:lnTo>
                          <a:pt x="12" y="42"/>
                        </a:lnTo>
                        <a:lnTo>
                          <a:pt x="14" y="57"/>
                        </a:lnTo>
                        <a:lnTo>
                          <a:pt x="2" y="64"/>
                        </a:lnTo>
                        <a:lnTo>
                          <a:pt x="0" y="71"/>
                        </a:lnTo>
                        <a:lnTo>
                          <a:pt x="2" y="76"/>
                        </a:lnTo>
                        <a:lnTo>
                          <a:pt x="19" y="71"/>
                        </a:lnTo>
                        <a:lnTo>
                          <a:pt x="21" y="66"/>
                        </a:lnTo>
                        <a:lnTo>
                          <a:pt x="21" y="83"/>
                        </a:lnTo>
                        <a:lnTo>
                          <a:pt x="28" y="90"/>
                        </a:lnTo>
                        <a:lnTo>
                          <a:pt x="50" y="68"/>
                        </a:lnTo>
                        <a:lnTo>
                          <a:pt x="50" y="59"/>
                        </a:lnTo>
                        <a:lnTo>
                          <a:pt x="59" y="57"/>
                        </a:lnTo>
                        <a:lnTo>
                          <a:pt x="57" y="61"/>
                        </a:lnTo>
                        <a:lnTo>
                          <a:pt x="66" y="64"/>
                        </a:lnTo>
                        <a:lnTo>
                          <a:pt x="66" y="71"/>
                        </a:lnTo>
                        <a:lnTo>
                          <a:pt x="85" y="78"/>
                        </a:lnTo>
                        <a:lnTo>
                          <a:pt x="99" y="68"/>
                        </a:lnTo>
                        <a:lnTo>
                          <a:pt x="87" y="57"/>
                        </a:lnTo>
                        <a:lnTo>
                          <a:pt x="78" y="59"/>
                        </a:lnTo>
                        <a:lnTo>
                          <a:pt x="73" y="40"/>
                        </a:lnTo>
                        <a:lnTo>
                          <a:pt x="43" y="21"/>
                        </a:lnTo>
                        <a:lnTo>
                          <a:pt x="43" y="16"/>
                        </a:lnTo>
                        <a:lnTo>
                          <a:pt x="38" y="14"/>
                        </a:lnTo>
                        <a:lnTo>
                          <a:pt x="31" y="19"/>
                        </a:lnTo>
                        <a:lnTo>
                          <a:pt x="31" y="7"/>
                        </a:ln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5" name="Freeform 964"/>
                  <p:cNvSpPr>
                    <a:spLocks/>
                  </p:cNvSpPr>
                  <p:nvPr/>
                </p:nvSpPr>
                <p:spPr bwMode="black">
                  <a:xfrm>
                    <a:off x="1494" y="1295"/>
                    <a:ext cx="99" cy="90"/>
                  </a:xfrm>
                  <a:custGeom>
                    <a:avLst/>
                    <a:gdLst>
                      <a:gd name="T0" fmla="*/ 26 w 99"/>
                      <a:gd name="T1" fmla="*/ 0 h 90"/>
                      <a:gd name="T2" fmla="*/ 19 w 99"/>
                      <a:gd name="T3" fmla="*/ 2 h 90"/>
                      <a:gd name="T4" fmla="*/ 14 w 99"/>
                      <a:gd name="T5" fmla="*/ 14 h 90"/>
                      <a:gd name="T6" fmla="*/ 12 w 99"/>
                      <a:gd name="T7" fmla="*/ 42 h 90"/>
                      <a:gd name="T8" fmla="*/ 14 w 99"/>
                      <a:gd name="T9" fmla="*/ 57 h 90"/>
                      <a:gd name="T10" fmla="*/ 2 w 99"/>
                      <a:gd name="T11" fmla="*/ 64 h 90"/>
                      <a:gd name="T12" fmla="*/ 0 w 99"/>
                      <a:gd name="T13" fmla="*/ 71 h 90"/>
                      <a:gd name="T14" fmla="*/ 2 w 99"/>
                      <a:gd name="T15" fmla="*/ 76 h 90"/>
                      <a:gd name="T16" fmla="*/ 19 w 99"/>
                      <a:gd name="T17" fmla="*/ 71 h 90"/>
                      <a:gd name="T18" fmla="*/ 21 w 99"/>
                      <a:gd name="T19" fmla="*/ 66 h 90"/>
                      <a:gd name="T20" fmla="*/ 21 w 99"/>
                      <a:gd name="T21" fmla="*/ 83 h 90"/>
                      <a:gd name="T22" fmla="*/ 28 w 99"/>
                      <a:gd name="T23" fmla="*/ 90 h 90"/>
                      <a:gd name="T24" fmla="*/ 50 w 99"/>
                      <a:gd name="T25" fmla="*/ 68 h 90"/>
                      <a:gd name="T26" fmla="*/ 50 w 99"/>
                      <a:gd name="T27" fmla="*/ 59 h 90"/>
                      <a:gd name="T28" fmla="*/ 59 w 99"/>
                      <a:gd name="T29" fmla="*/ 57 h 90"/>
                      <a:gd name="T30" fmla="*/ 57 w 99"/>
                      <a:gd name="T31" fmla="*/ 61 h 90"/>
                      <a:gd name="T32" fmla="*/ 66 w 99"/>
                      <a:gd name="T33" fmla="*/ 64 h 90"/>
                      <a:gd name="T34" fmla="*/ 66 w 99"/>
                      <a:gd name="T35" fmla="*/ 71 h 90"/>
                      <a:gd name="T36" fmla="*/ 85 w 99"/>
                      <a:gd name="T37" fmla="*/ 78 h 90"/>
                      <a:gd name="T38" fmla="*/ 99 w 99"/>
                      <a:gd name="T39" fmla="*/ 68 h 90"/>
                      <a:gd name="T40" fmla="*/ 87 w 99"/>
                      <a:gd name="T41" fmla="*/ 57 h 90"/>
                      <a:gd name="T42" fmla="*/ 78 w 99"/>
                      <a:gd name="T43" fmla="*/ 59 h 90"/>
                      <a:gd name="T44" fmla="*/ 73 w 99"/>
                      <a:gd name="T45" fmla="*/ 40 h 90"/>
                      <a:gd name="T46" fmla="*/ 43 w 99"/>
                      <a:gd name="T47" fmla="*/ 21 h 90"/>
                      <a:gd name="T48" fmla="*/ 43 w 99"/>
                      <a:gd name="T49" fmla="*/ 16 h 90"/>
                      <a:gd name="T50" fmla="*/ 38 w 99"/>
                      <a:gd name="T51" fmla="*/ 14 h 90"/>
                      <a:gd name="T52" fmla="*/ 31 w 99"/>
                      <a:gd name="T53" fmla="*/ 19 h 90"/>
                      <a:gd name="T54" fmla="*/ 31 w 99"/>
                      <a:gd name="T55" fmla="*/ 7 h 90"/>
                      <a:gd name="T56" fmla="*/ 26 w 99"/>
                      <a:gd name="T57"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9" h="90">
                        <a:moveTo>
                          <a:pt x="26" y="0"/>
                        </a:moveTo>
                        <a:lnTo>
                          <a:pt x="19" y="2"/>
                        </a:lnTo>
                        <a:lnTo>
                          <a:pt x="14" y="14"/>
                        </a:lnTo>
                        <a:lnTo>
                          <a:pt x="12" y="42"/>
                        </a:lnTo>
                        <a:lnTo>
                          <a:pt x="14" y="57"/>
                        </a:lnTo>
                        <a:lnTo>
                          <a:pt x="2" y="64"/>
                        </a:lnTo>
                        <a:lnTo>
                          <a:pt x="0" y="71"/>
                        </a:lnTo>
                        <a:lnTo>
                          <a:pt x="2" y="76"/>
                        </a:lnTo>
                        <a:lnTo>
                          <a:pt x="19" y="71"/>
                        </a:lnTo>
                        <a:lnTo>
                          <a:pt x="21" y="66"/>
                        </a:lnTo>
                        <a:lnTo>
                          <a:pt x="21" y="83"/>
                        </a:lnTo>
                        <a:lnTo>
                          <a:pt x="28" y="90"/>
                        </a:lnTo>
                        <a:lnTo>
                          <a:pt x="50" y="68"/>
                        </a:lnTo>
                        <a:lnTo>
                          <a:pt x="50" y="59"/>
                        </a:lnTo>
                        <a:lnTo>
                          <a:pt x="59" y="57"/>
                        </a:lnTo>
                        <a:lnTo>
                          <a:pt x="57" y="61"/>
                        </a:lnTo>
                        <a:lnTo>
                          <a:pt x="66" y="64"/>
                        </a:lnTo>
                        <a:lnTo>
                          <a:pt x="66" y="71"/>
                        </a:lnTo>
                        <a:lnTo>
                          <a:pt x="85" y="78"/>
                        </a:lnTo>
                        <a:lnTo>
                          <a:pt x="99" y="68"/>
                        </a:lnTo>
                        <a:lnTo>
                          <a:pt x="87" y="57"/>
                        </a:lnTo>
                        <a:lnTo>
                          <a:pt x="78" y="59"/>
                        </a:lnTo>
                        <a:lnTo>
                          <a:pt x="73" y="40"/>
                        </a:lnTo>
                        <a:lnTo>
                          <a:pt x="43" y="21"/>
                        </a:lnTo>
                        <a:lnTo>
                          <a:pt x="43" y="16"/>
                        </a:lnTo>
                        <a:lnTo>
                          <a:pt x="38" y="14"/>
                        </a:lnTo>
                        <a:lnTo>
                          <a:pt x="31" y="19"/>
                        </a:lnTo>
                        <a:lnTo>
                          <a:pt x="31" y="7"/>
                        </a:lnTo>
                        <a:lnTo>
                          <a:pt x="2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6" name="Freeform 965"/>
                  <p:cNvSpPr>
                    <a:spLocks/>
                  </p:cNvSpPr>
                  <p:nvPr/>
                </p:nvSpPr>
                <p:spPr bwMode="black">
                  <a:xfrm>
                    <a:off x="1496" y="1207"/>
                    <a:ext cx="7" cy="21"/>
                  </a:xfrm>
                  <a:custGeom>
                    <a:avLst/>
                    <a:gdLst>
                      <a:gd name="T0" fmla="*/ 5 w 7"/>
                      <a:gd name="T1" fmla="*/ 0 h 21"/>
                      <a:gd name="T2" fmla="*/ 0 w 7"/>
                      <a:gd name="T3" fmla="*/ 3 h 21"/>
                      <a:gd name="T4" fmla="*/ 0 w 7"/>
                      <a:gd name="T5" fmla="*/ 14 h 21"/>
                      <a:gd name="T6" fmla="*/ 7 w 7"/>
                      <a:gd name="T7" fmla="*/ 21 h 21"/>
                      <a:gd name="T8" fmla="*/ 5 w 7"/>
                      <a:gd name="T9" fmla="*/ 0 h 21"/>
                    </a:gdLst>
                    <a:ahLst/>
                    <a:cxnLst>
                      <a:cxn ang="0">
                        <a:pos x="T0" y="T1"/>
                      </a:cxn>
                      <a:cxn ang="0">
                        <a:pos x="T2" y="T3"/>
                      </a:cxn>
                      <a:cxn ang="0">
                        <a:pos x="T4" y="T5"/>
                      </a:cxn>
                      <a:cxn ang="0">
                        <a:pos x="T6" y="T7"/>
                      </a:cxn>
                      <a:cxn ang="0">
                        <a:pos x="T8" y="T9"/>
                      </a:cxn>
                    </a:cxnLst>
                    <a:rect l="0" t="0" r="r" b="b"/>
                    <a:pathLst>
                      <a:path w="7" h="21">
                        <a:moveTo>
                          <a:pt x="5" y="0"/>
                        </a:moveTo>
                        <a:lnTo>
                          <a:pt x="0" y="3"/>
                        </a:lnTo>
                        <a:lnTo>
                          <a:pt x="0" y="14"/>
                        </a:lnTo>
                        <a:lnTo>
                          <a:pt x="7" y="21"/>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7" name="Freeform 966"/>
                  <p:cNvSpPr>
                    <a:spLocks/>
                  </p:cNvSpPr>
                  <p:nvPr/>
                </p:nvSpPr>
                <p:spPr bwMode="black">
                  <a:xfrm>
                    <a:off x="1496" y="1207"/>
                    <a:ext cx="7" cy="21"/>
                  </a:xfrm>
                  <a:custGeom>
                    <a:avLst/>
                    <a:gdLst>
                      <a:gd name="T0" fmla="*/ 5 w 7"/>
                      <a:gd name="T1" fmla="*/ 0 h 21"/>
                      <a:gd name="T2" fmla="*/ 0 w 7"/>
                      <a:gd name="T3" fmla="*/ 3 h 21"/>
                      <a:gd name="T4" fmla="*/ 0 w 7"/>
                      <a:gd name="T5" fmla="*/ 14 h 21"/>
                      <a:gd name="T6" fmla="*/ 7 w 7"/>
                      <a:gd name="T7" fmla="*/ 21 h 21"/>
                      <a:gd name="T8" fmla="*/ 5 w 7"/>
                      <a:gd name="T9" fmla="*/ 0 h 21"/>
                    </a:gdLst>
                    <a:ahLst/>
                    <a:cxnLst>
                      <a:cxn ang="0">
                        <a:pos x="T0" y="T1"/>
                      </a:cxn>
                      <a:cxn ang="0">
                        <a:pos x="T2" y="T3"/>
                      </a:cxn>
                      <a:cxn ang="0">
                        <a:pos x="T4" y="T5"/>
                      </a:cxn>
                      <a:cxn ang="0">
                        <a:pos x="T6" y="T7"/>
                      </a:cxn>
                      <a:cxn ang="0">
                        <a:pos x="T8" y="T9"/>
                      </a:cxn>
                    </a:cxnLst>
                    <a:rect l="0" t="0" r="r" b="b"/>
                    <a:pathLst>
                      <a:path w="7" h="21">
                        <a:moveTo>
                          <a:pt x="5" y="0"/>
                        </a:moveTo>
                        <a:lnTo>
                          <a:pt x="0" y="3"/>
                        </a:lnTo>
                        <a:lnTo>
                          <a:pt x="0" y="14"/>
                        </a:lnTo>
                        <a:lnTo>
                          <a:pt x="7" y="21"/>
                        </a:lnTo>
                        <a:lnTo>
                          <a:pt x="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8" name="Freeform 967"/>
                  <p:cNvSpPr>
                    <a:spLocks/>
                  </p:cNvSpPr>
                  <p:nvPr/>
                </p:nvSpPr>
                <p:spPr bwMode="black">
                  <a:xfrm>
                    <a:off x="1376" y="949"/>
                    <a:ext cx="73" cy="104"/>
                  </a:xfrm>
                  <a:custGeom>
                    <a:avLst/>
                    <a:gdLst>
                      <a:gd name="T0" fmla="*/ 30 w 73"/>
                      <a:gd name="T1" fmla="*/ 0 h 104"/>
                      <a:gd name="T2" fmla="*/ 7 w 73"/>
                      <a:gd name="T3" fmla="*/ 2 h 104"/>
                      <a:gd name="T4" fmla="*/ 2 w 73"/>
                      <a:gd name="T5" fmla="*/ 12 h 104"/>
                      <a:gd name="T6" fmla="*/ 14 w 73"/>
                      <a:gd name="T7" fmla="*/ 26 h 104"/>
                      <a:gd name="T8" fmla="*/ 0 w 73"/>
                      <a:gd name="T9" fmla="*/ 21 h 104"/>
                      <a:gd name="T10" fmla="*/ 0 w 73"/>
                      <a:gd name="T11" fmla="*/ 62 h 104"/>
                      <a:gd name="T12" fmla="*/ 0 w 73"/>
                      <a:gd name="T13" fmla="*/ 71 h 104"/>
                      <a:gd name="T14" fmla="*/ 9 w 73"/>
                      <a:gd name="T15" fmla="*/ 78 h 104"/>
                      <a:gd name="T16" fmla="*/ 4 w 73"/>
                      <a:gd name="T17" fmla="*/ 85 h 104"/>
                      <a:gd name="T18" fmla="*/ 4 w 73"/>
                      <a:gd name="T19" fmla="*/ 95 h 104"/>
                      <a:gd name="T20" fmla="*/ 9 w 73"/>
                      <a:gd name="T21" fmla="*/ 97 h 104"/>
                      <a:gd name="T22" fmla="*/ 4 w 73"/>
                      <a:gd name="T23" fmla="*/ 102 h 104"/>
                      <a:gd name="T24" fmla="*/ 9 w 73"/>
                      <a:gd name="T25" fmla="*/ 104 h 104"/>
                      <a:gd name="T26" fmla="*/ 21 w 73"/>
                      <a:gd name="T27" fmla="*/ 100 h 104"/>
                      <a:gd name="T28" fmla="*/ 30 w 73"/>
                      <a:gd name="T29" fmla="*/ 83 h 104"/>
                      <a:gd name="T30" fmla="*/ 16 w 73"/>
                      <a:gd name="T31" fmla="*/ 69 h 104"/>
                      <a:gd name="T32" fmla="*/ 49 w 73"/>
                      <a:gd name="T33" fmla="*/ 71 h 104"/>
                      <a:gd name="T34" fmla="*/ 56 w 73"/>
                      <a:gd name="T35" fmla="*/ 52 h 104"/>
                      <a:gd name="T36" fmla="*/ 59 w 73"/>
                      <a:gd name="T37" fmla="*/ 47 h 104"/>
                      <a:gd name="T38" fmla="*/ 56 w 73"/>
                      <a:gd name="T39" fmla="*/ 45 h 104"/>
                      <a:gd name="T40" fmla="*/ 61 w 73"/>
                      <a:gd name="T41" fmla="*/ 43 h 104"/>
                      <a:gd name="T42" fmla="*/ 64 w 73"/>
                      <a:gd name="T43" fmla="*/ 29 h 104"/>
                      <a:gd name="T44" fmla="*/ 68 w 73"/>
                      <a:gd name="T45" fmla="*/ 29 h 104"/>
                      <a:gd name="T46" fmla="*/ 73 w 73"/>
                      <a:gd name="T47" fmla="*/ 12 h 104"/>
                      <a:gd name="T48" fmla="*/ 30 w 73"/>
                      <a:gd name="T4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3" h="104">
                        <a:moveTo>
                          <a:pt x="30" y="0"/>
                        </a:moveTo>
                        <a:lnTo>
                          <a:pt x="7" y="2"/>
                        </a:lnTo>
                        <a:lnTo>
                          <a:pt x="2" y="12"/>
                        </a:lnTo>
                        <a:lnTo>
                          <a:pt x="14" y="26"/>
                        </a:lnTo>
                        <a:lnTo>
                          <a:pt x="0" y="21"/>
                        </a:lnTo>
                        <a:lnTo>
                          <a:pt x="0" y="62"/>
                        </a:lnTo>
                        <a:lnTo>
                          <a:pt x="0" y="71"/>
                        </a:lnTo>
                        <a:lnTo>
                          <a:pt x="9" y="78"/>
                        </a:lnTo>
                        <a:lnTo>
                          <a:pt x="4" y="85"/>
                        </a:lnTo>
                        <a:lnTo>
                          <a:pt x="4" y="95"/>
                        </a:lnTo>
                        <a:lnTo>
                          <a:pt x="9" y="97"/>
                        </a:lnTo>
                        <a:lnTo>
                          <a:pt x="4" y="102"/>
                        </a:lnTo>
                        <a:lnTo>
                          <a:pt x="9" y="104"/>
                        </a:lnTo>
                        <a:lnTo>
                          <a:pt x="21" y="100"/>
                        </a:lnTo>
                        <a:lnTo>
                          <a:pt x="30" y="83"/>
                        </a:lnTo>
                        <a:lnTo>
                          <a:pt x="16" y="69"/>
                        </a:lnTo>
                        <a:lnTo>
                          <a:pt x="49" y="71"/>
                        </a:lnTo>
                        <a:lnTo>
                          <a:pt x="56" y="52"/>
                        </a:lnTo>
                        <a:lnTo>
                          <a:pt x="59" y="47"/>
                        </a:lnTo>
                        <a:lnTo>
                          <a:pt x="56" y="45"/>
                        </a:lnTo>
                        <a:lnTo>
                          <a:pt x="61" y="43"/>
                        </a:lnTo>
                        <a:lnTo>
                          <a:pt x="64" y="29"/>
                        </a:lnTo>
                        <a:lnTo>
                          <a:pt x="68" y="29"/>
                        </a:lnTo>
                        <a:lnTo>
                          <a:pt x="73" y="12"/>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9" name="Freeform 968"/>
                  <p:cNvSpPr>
                    <a:spLocks/>
                  </p:cNvSpPr>
                  <p:nvPr/>
                </p:nvSpPr>
                <p:spPr bwMode="black">
                  <a:xfrm>
                    <a:off x="1376" y="949"/>
                    <a:ext cx="73" cy="104"/>
                  </a:xfrm>
                  <a:custGeom>
                    <a:avLst/>
                    <a:gdLst>
                      <a:gd name="T0" fmla="*/ 30 w 73"/>
                      <a:gd name="T1" fmla="*/ 0 h 104"/>
                      <a:gd name="T2" fmla="*/ 7 w 73"/>
                      <a:gd name="T3" fmla="*/ 2 h 104"/>
                      <a:gd name="T4" fmla="*/ 2 w 73"/>
                      <a:gd name="T5" fmla="*/ 12 h 104"/>
                      <a:gd name="T6" fmla="*/ 14 w 73"/>
                      <a:gd name="T7" fmla="*/ 26 h 104"/>
                      <a:gd name="T8" fmla="*/ 0 w 73"/>
                      <a:gd name="T9" fmla="*/ 21 h 104"/>
                      <a:gd name="T10" fmla="*/ 0 w 73"/>
                      <a:gd name="T11" fmla="*/ 62 h 104"/>
                      <a:gd name="T12" fmla="*/ 0 w 73"/>
                      <a:gd name="T13" fmla="*/ 71 h 104"/>
                      <a:gd name="T14" fmla="*/ 9 w 73"/>
                      <a:gd name="T15" fmla="*/ 78 h 104"/>
                      <a:gd name="T16" fmla="*/ 4 w 73"/>
                      <a:gd name="T17" fmla="*/ 85 h 104"/>
                      <a:gd name="T18" fmla="*/ 4 w 73"/>
                      <a:gd name="T19" fmla="*/ 95 h 104"/>
                      <a:gd name="T20" fmla="*/ 9 w 73"/>
                      <a:gd name="T21" fmla="*/ 97 h 104"/>
                      <a:gd name="T22" fmla="*/ 4 w 73"/>
                      <a:gd name="T23" fmla="*/ 102 h 104"/>
                      <a:gd name="T24" fmla="*/ 9 w 73"/>
                      <a:gd name="T25" fmla="*/ 104 h 104"/>
                      <a:gd name="T26" fmla="*/ 21 w 73"/>
                      <a:gd name="T27" fmla="*/ 100 h 104"/>
                      <a:gd name="T28" fmla="*/ 30 w 73"/>
                      <a:gd name="T29" fmla="*/ 83 h 104"/>
                      <a:gd name="T30" fmla="*/ 16 w 73"/>
                      <a:gd name="T31" fmla="*/ 69 h 104"/>
                      <a:gd name="T32" fmla="*/ 49 w 73"/>
                      <a:gd name="T33" fmla="*/ 71 h 104"/>
                      <a:gd name="T34" fmla="*/ 56 w 73"/>
                      <a:gd name="T35" fmla="*/ 52 h 104"/>
                      <a:gd name="T36" fmla="*/ 59 w 73"/>
                      <a:gd name="T37" fmla="*/ 47 h 104"/>
                      <a:gd name="T38" fmla="*/ 56 w 73"/>
                      <a:gd name="T39" fmla="*/ 45 h 104"/>
                      <a:gd name="T40" fmla="*/ 61 w 73"/>
                      <a:gd name="T41" fmla="*/ 43 h 104"/>
                      <a:gd name="T42" fmla="*/ 64 w 73"/>
                      <a:gd name="T43" fmla="*/ 29 h 104"/>
                      <a:gd name="T44" fmla="*/ 68 w 73"/>
                      <a:gd name="T45" fmla="*/ 29 h 104"/>
                      <a:gd name="T46" fmla="*/ 73 w 73"/>
                      <a:gd name="T47" fmla="*/ 12 h 104"/>
                      <a:gd name="T48" fmla="*/ 30 w 73"/>
                      <a:gd name="T4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3" h="104">
                        <a:moveTo>
                          <a:pt x="30" y="0"/>
                        </a:moveTo>
                        <a:lnTo>
                          <a:pt x="7" y="2"/>
                        </a:lnTo>
                        <a:lnTo>
                          <a:pt x="2" y="12"/>
                        </a:lnTo>
                        <a:lnTo>
                          <a:pt x="14" y="26"/>
                        </a:lnTo>
                        <a:lnTo>
                          <a:pt x="0" y="21"/>
                        </a:lnTo>
                        <a:lnTo>
                          <a:pt x="0" y="62"/>
                        </a:lnTo>
                        <a:lnTo>
                          <a:pt x="0" y="71"/>
                        </a:lnTo>
                        <a:lnTo>
                          <a:pt x="9" y="78"/>
                        </a:lnTo>
                        <a:lnTo>
                          <a:pt x="4" y="85"/>
                        </a:lnTo>
                        <a:lnTo>
                          <a:pt x="4" y="95"/>
                        </a:lnTo>
                        <a:lnTo>
                          <a:pt x="9" y="97"/>
                        </a:lnTo>
                        <a:lnTo>
                          <a:pt x="4" y="102"/>
                        </a:lnTo>
                        <a:lnTo>
                          <a:pt x="9" y="104"/>
                        </a:lnTo>
                        <a:lnTo>
                          <a:pt x="21" y="100"/>
                        </a:lnTo>
                        <a:lnTo>
                          <a:pt x="30" y="83"/>
                        </a:lnTo>
                        <a:lnTo>
                          <a:pt x="16" y="69"/>
                        </a:lnTo>
                        <a:lnTo>
                          <a:pt x="49" y="71"/>
                        </a:lnTo>
                        <a:lnTo>
                          <a:pt x="56" y="52"/>
                        </a:lnTo>
                        <a:lnTo>
                          <a:pt x="59" y="47"/>
                        </a:lnTo>
                        <a:lnTo>
                          <a:pt x="56" y="45"/>
                        </a:lnTo>
                        <a:lnTo>
                          <a:pt x="61" y="43"/>
                        </a:lnTo>
                        <a:lnTo>
                          <a:pt x="64" y="29"/>
                        </a:lnTo>
                        <a:lnTo>
                          <a:pt x="68" y="29"/>
                        </a:lnTo>
                        <a:lnTo>
                          <a:pt x="73" y="12"/>
                        </a:lnTo>
                        <a:lnTo>
                          <a:pt x="3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0" name="Freeform 969"/>
                  <p:cNvSpPr>
                    <a:spLocks/>
                  </p:cNvSpPr>
                  <p:nvPr/>
                </p:nvSpPr>
                <p:spPr bwMode="black">
                  <a:xfrm>
                    <a:off x="1816" y="1787"/>
                    <a:ext cx="33" cy="19"/>
                  </a:xfrm>
                  <a:custGeom>
                    <a:avLst/>
                    <a:gdLst>
                      <a:gd name="T0" fmla="*/ 4 w 33"/>
                      <a:gd name="T1" fmla="*/ 0 h 19"/>
                      <a:gd name="T2" fmla="*/ 0 w 33"/>
                      <a:gd name="T3" fmla="*/ 5 h 19"/>
                      <a:gd name="T4" fmla="*/ 11 w 33"/>
                      <a:gd name="T5" fmla="*/ 14 h 19"/>
                      <a:gd name="T6" fmla="*/ 19 w 33"/>
                      <a:gd name="T7" fmla="*/ 14 h 19"/>
                      <a:gd name="T8" fmla="*/ 26 w 33"/>
                      <a:gd name="T9" fmla="*/ 19 h 19"/>
                      <a:gd name="T10" fmla="*/ 33 w 33"/>
                      <a:gd name="T11" fmla="*/ 12 h 19"/>
                      <a:gd name="T12" fmla="*/ 9 w 33"/>
                      <a:gd name="T13" fmla="*/ 10 h 19"/>
                      <a:gd name="T14" fmla="*/ 4 w 33"/>
                      <a:gd name="T15" fmla="*/ 5 h 19"/>
                      <a:gd name="T16" fmla="*/ 4 w 33"/>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19">
                        <a:moveTo>
                          <a:pt x="4" y="0"/>
                        </a:moveTo>
                        <a:lnTo>
                          <a:pt x="0" y="5"/>
                        </a:lnTo>
                        <a:lnTo>
                          <a:pt x="11" y="14"/>
                        </a:lnTo>
                        <a:lnTo>
                          <a:pt x="19" y="14"/>
                        </a:lnTo>
                        <a:lnTo>
                          <a:pt x="26" y="19"/>
                        </a:lnTo>
                        <a:lnTo>
                          <a:pt x="33" y="12"/>
                        </a:lnTo>
                        <a:lnTo>
                          <a:pt x="9" y="10"/>
                        </a:lnTo>
                        <a:lnTo>
                          <a:pt x="4" y="5"/>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1" name="Freeform 970"/>
                  <p:cNvSpPr>
                    <a:spLocks/>
                  </p:cNvSpPr>
                  <p:nvPr/>
                </p:nvSpPr>
                <p:spPr bwMode="black">
                  <a:xfrm>
                    <a:off x="1816" y="1787"/>
                    <a:ext cx="33" cy="19"/>
                  </a:xfrm>
                  <a:custGeom>
                    <a:avLst/>
                    <a:gdLst>
                      <a:gd name="T0" fmla="*/ 4 w 33"/>
                      <a:gd name="T1" fmla="*/ 0 h 19"/>
                      <a:gd name="T2" fmla="*/ 0 w 33"/>
                      <a:gd name="T3" fmla="*/ 5 h 19"/>
                      <a:gd name="T4" fmla="*/ 11 w 33"/>
                      <a:gd name="T5" fmla="*/ 14 h 19"/>
                      <a:gd name="T6" fmla="*/ 19 w 33"/>
                      <a:gd name="T7" fmla="*/ 14 h 19"/>
                      <a:gd name="T8" fmla="*/ 26 w 33"/>
                      <a:gd name="T9" fmla="*/ 19 h 19"/>
                      <a:gd name="T10" fmla="*/ 33 w 33"/>
                      <a:gd name="T11" fmla="*/ 12 h 19"/>
                      <a:gd name="T12" fmla="*/ 9 w 33"/>
                      <a:gd name="T13" fmla="*/ 10 h 19"/>
                      <a:gd name="T14" fmla="*/ 4 w 33"/>
                      <a:gd name="T15" fmla="*/ 5 h 19"/>
                      <a:gd name="T16" fmla="*/ 4 w 33"/>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19">
                        <a:moveTo>
                          <a:pt x="4" y="0"/>
                        </a:moveTo>
                        <a:lnTo>
                          <a:pt x="0" y="5"/>
                        </a:lnTo>
                        <a:lnTo>
                          <a:pt x="11" y="14"/>
                        </a:lnTo>
                        <a:lnTo>
                          <a:pt x="19" y="14"/>
                        </a:lnTo>
                        <a:lnTo>
                          <a:pt x="26" y="19"/>
                        </a:lnTo>
                        <a:lnTo>
                          <a:pt x="33" y="12"/>
                        </a:lnTo>
                        <a:lnTo>
                          <a:pt x="9" y="10"/>
                        </a:lnTo>
                        <a:lnTo>
                          <a:pt x="4" y="5"/>
                        </a:lnTo>
                        <a:lnTo>
                          <a:pt x="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2" name="Freeform 971"/>
                  <p:cNvSpPr>
                    <a:spLocks/>
                  </p:cNvSpPr>
                  <p:nvPr/>
                </p:nvSpPr>
                <p:spPr bwMode="black">
                  <a:xfrm>
                    <a:off x="1617" y="1375"/>
                    <a:ext cx="12" cy="10"/>
                  </a:xfrm>
                  <a:custGeom>
                    <a:avLst/>
                    <a:gdLst>
                      <a:gd name="T0" fmla="*/ 9 w 12"/>
                      <a:gd name="T1" fmla="*/ 0 h 10"/>
                      <a:gd name="T2" fmla="*/ 0 w 12"/>
                      <a:gd name="T3" fmla="*/ 0 h 10"/>
                      <a:gd name="T4" fmla="*/ 9 w 12"/>
                      <a:gd name="T5" fmla="*/ 10 h 10"/>
                      <a:gd name="T6" fmla="*/ 12 w 12"/>
                      <a:gd name="T7" fmla="*/ 7 h 10"/>
                      <a:gd name="T8" fmla="*/ 9 w 12"/>
                      <a:gd name="T9" fmla="*/ 0 h 10"/>
                    </a:gdLst>
                    <a:ahLst/>
                    <a:cxnLst>
                      <a:cxn ang="0">
                        <a:pos x="T0" y="T1"/>
                      </a:cxn>
                      <a:cxn ang="0">
                        <a:pos x="T2" y="T3"/>
                      </a:cxn>
                      <a:cxn ang="0">
                        <a:pos x="T4" y="T5"/>
                      </a:cxn>
                      <a:cxn ang="0">
                        <a:pos x="T6" y="T7"/>
                      </a:cxn>
                      <a:cxn ang="0">
                        <a:pos x="T8" y="T9"/>
                      </a:cxn>
                    </a:cxnLst>
                    <a:rect l="0" t="0" r="r" b="b"/>
                    <a:pathLst>
                      <a:path w="12" h="10">
                        <a:moveTo>
                          <a:pt x="9" y="0"/>
                        </a:moveTo>
                        <a:lnTo>
                          <a:pt x="0" y="0"/>
                        </a:lnTo>
                        <a:lnTo>
                          <a:pt x="9" y="10"/>
                        </a:lnTo>
                        <a:lnTo>
                          <a:pt x="12" y="7"/>
                        </a:lnTo>
                        <a:lnTo>
                          <a:pt x="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3" name="Freeform 972"/>
                  <p:cNvSpPr>
                    <a:spLocks/>
                  </p:cNvSpPr>
                  <p:nvPr/>
                </p:nvSpPr>
                <p:spPr bwMode="black">
                  <a:xfrm>
                    <a:off x="1617" y="1375"/>
                    <a:ext cx="12" cy="10"/>
                  </a:xfrm>
                  <a:custGeom>
                    <a:avLst/>
                    <a:gdLst>
                      <a:gd name="T0" fmla="*/ 9 w 12"/>
                      <a:gd name="T1" fmla="*/ 0 h 10"/>
                      <a:gd name="T2" fmla="*/ 0 w 12"/>
                      <a:gd name="T3" fmla="*/ 0 h 10"/>
                      <a:gd name="T4" fmla="*/ 9 w 12"/>
                      <a:gd name="T5" fmla="*/ 10 h 10"/>
                      <a:gd name="T6" fmla="*/ 12 w 12"/>
                      <a:gd name="T7" fmla="*/ 7 h 10"/>
                      <a:gd name="T8" fmla="*/ 9 w 12"/>
                      <a:gd name="T9" fmla="*/ 0 h 10"/>
                    </a:gdLst>
                    <a:ahLst/>
                    <a:cxnLst>
                      <a:cxn ang="0">
                        <a:pos x="T0" y="T1"/>
                      </a:cxn>
                      <a:cxn ang="0">
                        <a:pos x="T2" y="T3"/>
                      </a:cxn>
                      <a:cxn ang="0">
                        <a:pos x="T4" y="T5"/>
                      </a:cxn>
                      <a:cxn ang="0">
                        <a:pos x="T6" y="T7"/>
                      </a:cxn>
                      <a:cxn ang="0">
                        <a:pos x="T8" y="T9"/>
                      </a:cxn>
                    </a:cxnLst>
                    <a:rect l="0" t="0" r="r" b="b"/>
                    <a:pathLst>
                      <a:path w="12" h="10">
                        <a:moveTo>
                          <a:pt x="9" y="0"/>
                        </a:moveTo>
                        <a:lnTo>
                          <a:pt x="0" y="0"/>
                        </a:lnTo>
                        <a:lnTo>
                          <a:pt x="9" y="10"/>
                        </a:lnTo>
                        <a:lnTo>
                          <a:pt x="12" y="7"/>
                        </a:lnTo>
                        <a:lnTo>
                          <a:pt x="9"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4" name="Freeform 973"/>
                  <p:cNvSpPr>
                    <a:spLocks/>
                  </p:cNvSpPr>
                  <p:nvPr/>
                </p:nvSpPr>
                <p:spPr bwMode="black">
                  <a:xfrm>
                    <a:off x="1589" y="1148"/>
                    <a:ext cx="14" cy="12"/>
                  </a:xfrm>
                  <a:custGeom>
                    <a:avLst/>
                    <a:gdLst>
                      <a:gd name="T0" fmla="*/ 2 w 14"/>
                      <a:gd name="T1" fmla="*/ 0 h 12"/>
                      <a:gd name="T2" fmla="*/ 0 w 14"/>
                      <a:gd name="T3" fmla="*/ 0 h 12"/>
                      <a:gd name="T4" fmla="*/ 4 w 14"/>
                      <a:gd name="T5" fmla="*/ 12 h 12"/>
                      <a:gd name="T6" fmla="*/ 4 w 14"/>
                      <a:gd name="T7" fmla="*/ 7 h 12"/>
                      <a:gd name="T8" fmla="*/ 14 w 14"/>
                      <a:gd name="T9" fmla="*/ 2 h 12"/>
                      <a:gd name="T10" fmla="*/ 2 w 14"/>
                      <a:gd name="T11" fmla="*/ 0 h 12"/>
                    </a:gdLst>
                    <a:ahLst/>
                    <a:cxnLst>
                      <a:cxn ang="0">
                        <a:pos x="T0" y="T1"/>
                      </a:cxn>
                      <a:cxn ang="0">
                        <a:pos x="T2" y="T3"/>
                      </a:cxn>
                      <a:cxn ang="0">
                        <a:pos x="T4" y="T5"/>
                      </a:cxn>
                      <a:cxn ang="0">
                        <a:pos x="T6" y="T7"/>
                      </a:cxn>
                      <a:cxn ang="0">
                        <a:pos x="T8" y="T9"/>
                      </a:cxn>
                      <a:cxn ang="0">
                        <a:pos x="T10" y="T11"/>
                      </a:cxn>
                    </a:cxnLst>
                    <a:rect l="0" t="0" r="r" b="b"/>
                    <a:pathLst>
                      <a:path w="14" h="12">
                        <a:moveTo>
                          <a:pt x="2" y="0"/>
                        </a:moveTo>
                        <a:lnTo>
                          <a:pt x="0" y="0"/>
                        </a:lnTo>
                        <a:lnTo>
                          <a:pt x="4" y="12"/>
                        </a:lnTo>
                        <a:lnTo>
                          <a:pt x="4" y="7"/>
                        </a:lnTo>
                        <a:lnTo>
                          <a:pt x="14" y="2"/>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5" name="Freeform 974"/>
                  <p:cNvSpPr>
                    <a:spLocks/>
                  </p:cNvSpPr>
                  <p:nvPr/>
                </p:nvSpPr>
                <p:spPr bwMode="black">
                  <a:xfrm>
                    <a:off x="1589" y="1148"/>
                    <a:ext cx="14" cy="12"/>
                  </a:xfrm>
                  <a:custGeom>
                    <a:avLst/>
                    <a:gdLst>
                      <a:gd name="T0" fmla="*/ 2 w 14"/>
                      <a:gd name="T1" fmla="*/ 0 h 12"/>
                      <a:gd name="T2" fmla="*/ 0 w 14"/>
                      <a:gd name="T3" fmla="*/ 0 h 12"/>
                      <a:gd name="T4" fmla="*/ 4 w 14"/>
                      <a:gd name="T5" fmla="*/ 12 h 12"/>
                      <a:gd name="T6" fmla="*/ 4 w 14"/>
                      <a:gd name="T7" fmla="*/ 7 h 12"/>
                      <a:gd name="T8" fmla="*/ 14 w 14"/>
                      <a:gd name="T9" fmla="*/ 2 h 12"/>
                      <a:gd name="T10" fmla="*/ 2 w 14"/>
                      <a:gd name="T11" fmla="*/ 0 h 12"/>
                    </a:gdLst>
                    <a:ahLst/>
                    <a:cxnLst>
                      <a:cxn ang="0">
                        <a:pos x="T0" y="T1"/>
                      </a:cxn>
                      <a:cxn ang="0">
                        <a:pos x="T2" y="T3"/>
                      </a:cxn>
                      <a:cxn ang="0">
                        <a:pos x="T4" y="T5"/>
                      </a:cxn>
                      <a:cxn ang="0">
                        <a:pos x="T6" y="T7"/>
                      </a:cxn>
                      <a:cxn ang="0">
                        <a:pos x="T8" y="T9"/>
                      </a:cxn>
                      <a:cxn ang="0">
                        <a:pos x="T10" y="T11"/>
                      </a:cxn>
                    </a:cxnLst>
                    <a:rect l="0" t="0" r="r" b="b"/>
                    <a:pathLst>
                      <a:path w="14" h="12">
                        <a:moveTo>
                          <a:pt x="2" y="0"/>
                        </a:moveTo>
                        <a:lnTo>
                          <a:pt x="0" y="0"/>
                        </a:lnTo>
                        <a:lnTo>
                          <a:pt x="4" y="12"/>
                        </a:lnTo>
                        <a:lnTo>
                          <a:pt x="4" y="7"/>
                        </a:lnTo>
                        <a:lnTo>
                          <a:pt x="14" y="2"/>
                        </a:lnTo>
                        <a:lnTo>
                          <a:pt x="2"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6" name="Freeform 975"/>
                  <p:cNvSpPr>
                    <a:spLocks/>
                  </p:cNvSpPr>
                  <p:nvPr/>
                </p:nvSpPr>
                <p:spPr bwMode="black">
                  <a:xfrm>
                    <a:off x="1721" y="1394"/>
                    <a:ext cx="9" cy="7"/>
                  </a:xfrm>
                  <a:custGeom>
                    <a:avLst/>
                    <a:gdLst>
                      <a:gd name="T0" fmla="*/ 0 w 9"/>
                      <a:gd name="T1" fmla="*/ 0 h 7"/>
                      <a:gd name="T2" fmla="*/ 7 w 9"/>
                      <a:gd name="T3" fmla="*/ 7 h 7"/>
                      <a:gd name="T4" fmla="*/ 9 w 9"/>
                      <a:gd name="T5" fmla="*/ 5 h 7"/>
                      <a:gd name="T6" fmla="*/ 0 w 9"/>
                      <a:gd name="T7" fmla="*/ 0 h 7"/>
                    </a:gdLst>
                    <a:ahLst/>
                    <a:cxnLst>
                      <a:cxn ang="0">
                        <a:pos x="T0" y="T1"/>
                      </a:cxn>
                      <a:cxn ang="0">
                        <a:pos x="T2" y="T3"/>
                      </a:cxn>
                      <a:cxn ang="0">
                        <a:pos x="T4" y="T5"/>
                      </a:cxn>
                      <a:cxn ang="0">
                        <a:pos x="T6" y="T7"/>
                      </a:cxn>
                    </a:cxnLst>
                    <a:rect l="0" t="0" r="r" b="b"/>
                    <a:pathLst>
                      <a:path w="9" h="7">
                        <a:moveTo>
                          <a:pt x="0" y="0"/>
                        </a:moveTo>
                        <a:lnTo>
                          <a:pt x="7" y="7"/>
                        </a:lnTo>
                        <a:lnTo>
                          <a:pt x="9" y="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7" name="Freeform 976"/>
                  <p:cNvSpPr>
                    <a:spLocks/>
                  </p:cNvSpPr>
                  <p:nvPr/>
                </p:nvSpPr>
                <p:spPr bwMode="black">
                  <a:xfrm>
                    <a:off x="1721" y="1394"/>
                    <a:ext cx="9" cy="7"/>
                  </a:xfrm>
                  <a:custGeom>
                    <a:avLst/>
                    <a:gdLst>
                      <a:gd name="T0" fmla="*/ 0 w 9"/>
                      <a:gd name="T1" fmla="*/ 0 h 7"/>
                      <a:gd name="T2" fmla="*/ 7 w 9"/>
                      <a:gd name="T3" fmla="*/ 7 h 7"/>
                      <a:gd name="T4" fmla="*/ 9 w 9"/>
                      <a:gd name="T5" fmla="*/ 5 h 7"/>
                      <a:gd name="T6" fmla="*/ 0 w 9"/>
                      <a:gd name="T7" fmla="*/ 0 h 7"/>
                    </a:gdLst>
                    <a:ahLst/>
                    <a:cxnLst>
                      <a:cxn ang="0">
                        <a:pos x="T0" y="T1"/>
                      </a:cxn>
                      <a:cxn ang="0">
                        <a:pos x="T2" y="T3"/>
                      </a:cxn>
                      <a:cxn ang="0">
                        <a:pos x="T4" y="T5"/>
                      </a:cxn>
                      <a:cxn ang="0">
                        <a:pos x="T6" y="T7"/>
                      </a:cxn>
                    </a:cxnLst>
                    <a:rect l="0" t="0" r="r" b="b"/>
                    <a:pathLst>
                      <a:path w="9" h="7">
                        <a:moveTo>
                          <a:pt x="0" y="0"/>
                        </a:moveTo>
                        <a:lnTo>
                          <a:pt x="7" y="7"/>
                        </a:lnTo>
                        <a:lnTo>
                          <a:pt x="9" y="5"/>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8" name="Freeform 977"/>
                  <p:cNvSpPr>
                    <a:spLocks/>
                  </p:cNvSpPr>
                  <p:nvPr/>
                </p:nvSpPr>
                <p:spPr bwMode="black">
                  <a:xfrm>
                    <a:off x="1321" y="1143"/>
                    <a:ext cx="59" cy="57"/>
                  </a:xfrm>
                  <a:custGeom>
                    <a:avLst/>
                    <a:gdLst>
                      <a:gd name="T0" fmla="*/ 22 w 59"/>
                      <a:gd name="T1" fmla="*/ 0 h 57"/>
                      <a:gd name="T2" fmla="*/ 17 w 59"/>
                      <a:gd name="T3" fmla="*/ 12 h 57"/>
                      <a:gd name="T4" fmla="*/ 19 w 59"/>
                      <a:gd name="T5" fmla="*/ 17 h 57"/>
                      <a:gd name="T6" fmla="*/ 14 w 59"/>
                      <a:gd name="T7" fmla="*/ 17 h 57"/>
                      <a:gd name="T8" fmla="*/ 14 w 59"/>
                      <a:gd name="T9" fmla="*/ 24 h 57"/>
                      <a:gd name="T10" fmla="*/ 0 w 59"/>
                      <a:gd name="T11" fmla="*/ 33 h 57"/>
                      <a:gd name="T12" fmla="*/ 0 w 59"/>
                      <a:gd name="T13" fmla="*/ 40 h 57"/>
                      <a:gd name="T14" fmla="*/ 45 w 59"/>
                      <a:gd name="T15" fmla="*/ 57 h 57"/>
                      <a:gd name="T16" fmla="*/ 59 w 59"/>
                      <a:gd name="T17" fmla="*/ 43 h 57"/>
                      <a:gd name="T18" fmla="*/ 57 w 59"/>
                      <a:gd name="T19" fmla="*/ 45 h 57"/>
                      <a:gd name="T20" fmla="*/ 36 w 59"/>
                      <a:gd name="T21" fmla="*/ 14 h 57"/>
                      <a:gd name="T22" fmla="*/ 22 w 59"/>
                      <a:gd name="T23"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57">
                        <a:moveTo>
                          <a:pt x="22" y="0"/>
                        </a:moveTo>
                        <a:lnTo>
                          <a:pt x="17" y="12"/>
                        </a:lnTo>
                        <a:lnTo>
                          <a:pt x="19" y="17"/>
                        </a:lnTo>
                        <a:lnTo>
                          <a:pt x="14" y="17"/>
                        </a:lnTo>
                        <a:lnTo>
                          <a:pt x="14" y="24"/>
                        </a:lnTo>
                        <a:lnTo>
                          <a:pt x="0" y="33"/>
                        </a:lnTo>
                        <a:lnTo>
                          <a:pt x="0" y="40"/>
                        </a:lnTo>
                        <a:lnTo>
                          <a:pt x="45" y="57"/>
                        </a:lnTo>
                        <a:lnTo>
                          <a:pt x="59" y="43"/>
                        </a:lnTo>
                        <a:lnTo>
                          <a:pt x="57" y="45"/>
                        </a:lnTo>
                        <a:lnTo>
                          <a:pt x="36" y="14"/>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9" name="Freeform 978"/>
                  <p:cNvSpPr>
                    <a:spLocks/>
                  </p:cNvSpPr>
                  <p:nvPr/>
                </p:nvSpPr>
                <p:spPr bwMode="black">
                  <a:xfrm>
                    <a:off x="1321" y="1143"/>
                    <a:ext cx="59" cy="57"/>
                  </a:xfrm>
                  <a:custGeom>
                    <a:avLst/>
                    <a:gdLst>
                      <a:gd name="T0" fmla="*/ 22 w 59"/>
                      <a:gd name="T1" fmla="*/ 0 h 57"/>
                      <a:gd name="T2" fmla="*/ 17 w 59"/>
                      <a:gd name="T3" fmla="*/ 12 h 57"/>
                      <a:gd name="T4" fmla="*/ 19 w 59"/>
                      <a:gd name="T5" fmla="*/ 17 h 57"/>
                      <a:gd name="T6" fmla="*/ 14 w 59"/>
                      <a:gd name="T7" fmla="*/ 17 h 57"/>
                      <a:gd name="T8" fmla="*/ 14 w 59"/>
                      <a:gd name="T9" fmla="*/ 24 h 57"/>
                      <a:gd name="T10" fmla="*/ 0 w 59"/>
                      <a:gd name="T11" fmla="*/ 33 h 57"/>
                      <a:gd name="T12" fmla="*/ 0 w 59"/>
                      <a:gd name="T13" fmla="*/ 40 h 57"/>
                      <a:gd name="T14" fmla="*/ 45 w 59"/>
                      <a:gd name="T15" fmla="*/ 57 h 57"/>
                      <a:gd name="T16" fmla="*/ 59 w 59"/>
                      <a:gd name="T17" fmla="*/ 43 h 57"/>
                      <a:gd name="T18" fmla="*/ 57 w 59"/>
                      <a:gd name="T19" fmla="*/ 45 h 57"/>
                      <a:gd name="T20" fmla="*/ 36 w 59"/>
                      <a:gd name="T21" fmla="*/ 14 h 57"/>
                      <a:gd name="T22" fmla="*/ 22 w 59"/>
                      <a:gd name="T23"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57">
                        <a:moveTo>
                          <a:pt x="22" y="0"/>
                        </a:moveTo>
                        <a:lnTo>
                          <a:pt x="17" y="12"/>
                        </a:lnTo>
                        <a:lnTo>
                          <a:pt x="19" y="17"/>
                        </a:lnTo>
                        <a:lnTo>
                          <a:pt x="14" y="17"/>
                        </a:lnTo>
                        <a:lnTo>
                          <a:pt x="14" y="24"/>
                        </a:lnTo>
                        <a:lnTo>
                          <a:pt x="0" y="33"/>
                        </a:lnTo>
                        <a:lnTo>
                          <a:pt x="0" y="40"/>
                        </a:lnTo>
                        <a:lnTo>
                          <a:pt x="45" y="57"/>
                        </a:lnTo>
                        <a:lnTo>
                          <a:pt x="59" y="43"/>
                        </a:lnTo>
                        <a:lnTo>
                          <a:pt x="57" y="45"/>
                        </a:lnTo>
                        <a:lnTo>
                          <a:pt x="36" y="14"/>
                        </a:lnTo>
                        <a:lnTo>
                          <a:pt x="22"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0" name="Freeform 979"/>
                  <p:cNvSpPr>
                    <a:spLocks/>
                  </p:cNvSpPr>
                  <p:nvPr/>
                </p:nvSpPr>
                <p:spPr bwMode="black">
                  <a:xfrm>
                    <a:off x="1321" y="951"/>
                    <a:ext cx="22" cy="15"/>
                  </a:xfrm>
                  <a:custGeom>
                    <a:avLst/>
                    <a:gdLst>
                      <a:gd name="T0" fmla="*/ 22 w 22"/>
                      <a:gd name="T1" fmla="*/ 0 h 15"/>
                      <a:gd name="T2" fmla="*/ 0 w 22"/>
                      <a:gd name="T3" fmla="*/ 12 h 15"/>
                      <a:gd name="T4" fmla="*/ 12 w 22"/>
                      <a:gd name="T5" fmla="*/ 15 h 15"/>
                      <a:gd name="T6" fmla="*/ 22 w 22"/>
                      <a:gd name="T7" fmla="*/ 0 h 15"/>
                    </a:gdLst>
                    <a:ahLst/>
                    <a:cxnLst>
                      <a:cxn ang="0">
                        <a:pos x="T0" y="T1"/>
                      </a:cxn>
                      <a:cxn ang="0">
                        <a:pos x="T2" y="T3"/>
                      </a:cxn>
                      <a:cxn ang="0">
                        <a:pos x="T4" y="T5"/>
                      </a:cxn>
                      <a:cxn ang="0">
                        <a:pos x="T6" y="T7"/>
                      </a:cxn>
                    </a:cxnLst>
                    <a:rect l="0" t="0" r="r" b="b"/>
                    <a:pathLst>
                      <a:path w="22" h="15">
                        <a:moveTo>
                          <a:pt x="22" y="0"/>
                        </a:moveTo>
                        <a:lnTo>
                          <a:pt x="0" y="12"/>
                        </a:lnTo>
                        <a:lnTo>
                          <a:pt x="12" y="15"/>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1" name="Freeform 980"/>
                  <p:cNvSpPr>
                    <a:spLocks/>
                  </p:cNvSpPr>
                  <p:nvPr/>
                </p:nvSpPr>
                <p:spPr bwMode="black">
                  <a:xfrm>
                    <a:off x="1321" y="951"/>
                    <a:ext cx="22" cy="15"/>
                  </a:xfrm>
                  <a:custGeom>
                    <a:avLst/>
                    <a:gdLst>
                      <a:gd name="T0" fmla="*/ 22 w 22"/>
                      <a:gd name="T1" fmla="*/ 0 h 15"/>
                      <a:gd name="T2" fmla="*/ 0 w 22"/>
                      <a:gd name="T3" fmla="*/ 12 h 15"/>
                      <a:gd name="T4" fmla="*/ 12 w 22"/>
                      <a:gd name="T5" fmla="*/ 15 h 15"/>
                      <a:gd name="T6" fmla="*/ 22 w 22"/>
                      <a:gd name="T7" fmla="*/ 0 h 15"/>
                    </a:gdLst>
                    <a:ahLst/>
                    <a:cxnLst>
                      <a:cxn ang="0">
                        <a:pos x="T0" y="T1"/>
                      </a:cxn>
                      <a:cxn ang="0">
                        <a:pos x="T2" y="T3"/>
                      </a:cxn>
                      <a:cxn ang="0">
                        <a:pos x="T4" y="T5"/>
                      </a:cxn>
                      <a:cxn ang="0">
                        <a:pos x="T6" y="T7"/>
                      </a:cxn>
                    </a:cxnLst>
                    <a:rect l="0" t="0" r="r" b="b"/>
                    <a:pathLst>
                      <a:path w="22" h="15">
                        <a:moveTo>
                          <a:pt x="22" y="0"/>
                        </a:moveTo>
                        <a:lnTo>
                          <a:pt x="0" y="12"/>
                        </a:lnTo>
                        <a:lnTo>
                          <a:pt x="12" y="15"/>
                        </a:lnTo>
                        <a:lnTo>
                          <a:pt x="22"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2" name="Freeform 981"/>
                  <p:cNvSpPr>
                    <a:spLocks/>
                  </p:cNvSpPr>
                  <p:nvPr/>
                </p:nvSpPr>
                <p:spPr bwMode="black">
                  <a:xfrm>
                    <a:off x="1352" y="999"/>
                    <a:ext cx="9" cy="14"/>
                  </a:xfrm>
                  <a:custGeom>
                    <a:avLst/>
                    <a:gdLst>
                      <a:gd name="T0" fmla="*/ 7 w 9"/>
                      <a:gd name="T1" fmla="*/ 0 h 14"/>
                      <a:gd name="T2" fmla="*/ 0 w 9"/>
                      <a:gd name="T3" fmla="*/ 5 h 14"/>
                      <a:gd name="T4" fmla="*/ 5 w 9"/>
                      <a:gd name="T5" fmla="*/ 14 h 14"/>
                      <a:gd name="T6" fmla="*/ 9 w 9"/>
                      <a:gd name="T7" fmla="*/ 9 h 14"/>
                      <a:gd name="T8" fmla="*/ 7 w 9"/>
                      <a:gd name="T9" fmla="*/ 0 h 14"/>
                    </a:gdLst>
                    <a:ahLst/>
                    <a:cxnLst>
                      <a:cxn ang="0">
                        <a:pos x="T0" y="T1"/>
                      </a:cxn>
                      <a:cxn ang="0">
                        <a:pos x="T2" y="T3"/>
                      </a:cxn>
                      <a:cxn ang="0">
                        <a:pos x="T4" y="T5"/>
                      </a:cxn>
                      <a:cxn ang="0">
                        <a:pos x="T6" y="T7"/>
                      </a:cxn>
                      <a:cxn ang="0">
                        <a:pos x="T8" y="T9"/>
                      </a:cxn>
                    </a:cxnLst>
                    <a:rect l="0" t="0" r="r" b="b"/>
                    <a:pathLst>
                      <a:path w="9" h="14">
                        <a:moveTo>
                          <a:pt x="7" y="0"/>
                        </a:moveTo>
                        <a:lnTo>
                          <a:pt x="0" y="5"/>
                        </a:lnTo>
                        <a:lnTo>
                          <a:pt x="5" y="14"/>
                        </a:lnTo>
                        <a:lnTo>
                          <a:pt x="9" y="9"/>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3" name="Freeform 982"/>
                  <p:cNvSpPr>
                    <a:spLocks/>
                  </p:cNvSpPr>
                  <p:nvPr/>
                </p:nvSpPr>
                <p:spPr bwMode="black">
                  <a:xfrm>
                    <a:off x="1352" y="999"/>
                    <a:ext cx="9" cy="14"/>
                  </a:xfrm>
                  <a:custGeom>
                    <a:avLst/>
                    <a:gdLst>
                      <a:gd name="T0" fmla="*/ 7 w 9"/>
                      <a:gd name="T1" fmla="*/ 0 h 14"/>
                      <a:gd name="T2" fmla="*/ 0 w 9"/>
                      <a:gd name="T3" fmla="*/ 5 h 14"/>
                      <a:gd name="T4" fmla="*/ 5 w 9"/>
                      <a:gd name="T5" fmla="*/ 14 h 14"/>
                      <a:gd name="T6" fmla="*/ 9 w 9"/>
                      <a:gd name="T7" fmla="*/ 9 h 14"/>
                      <a:gd name="T8" fmla="*/ 7 w 9"/>
                      <a:gd name="T9" fmla="*/ 0 h 14"/>
                    </a:gdLst>
                    <a:ahLst/>
                    <a:cxnLst>
                      <a:cxn ang="0">
                        <a:pos x="T0" y="T1"/>
                      </a:cxn>
                      <a:cxn ang="0">
                        <a:pos x="T2" y="T3"/>
                      </a:cxn>
                      <a:cxn ang="0">
                        <a:pos x="T4" y="T5"/>
                      </a:cxn>
                      <a:cxn ang="0">
                        <a:pos x="T6" y="T7"/>
                      </a:cxn>
                      <a:cxn ang="0">
                        <a:pos x="T8" y="T9"/>
                      </a:cxn>
                    </a:cxnLst>
                    <a:rect l="0" t="0" r="r" b="b"/>
                    <a:pathLst>
                      <a:path w="9" h="14">
                        <a:moveTo>
                          <a:pt x="7" y="0"/>
                        </a:moveTo>
                        <a:lnTo>
                          <a:pt x="0" y="5"/>
                        </a:lnTo>
                        <a:lnTo>
                          <a:pt x="5" y="14"/>
                        </a:lnTo>
                        <a:lnTo>
                          <a:pt x="9" y="9"/>
                        </a:lnTo>
                        <a:lnTo>
                          <a:pt x="7"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4" name="Freeform 983"/>
                  <p:cNvSpPr>
                    <a:spLocks/>
                  </p:cNvSpPr>
                  <p:nvPr/>
                </p:nvSpPr>
                <p:spPr bwMode="black">
                  <a:xfrm>
                    <a:off x="1215" y="970"/>
                    <a:ext cx="35" cy="41"/>
                  </a:xfrm>
                  <a:custGeom>
                    <a:avLst/>
                    <a:gdLst>
                      <a:gd name="T0" fmla="*/ 7 w 35"/>
                      <a:gd name="T1" fmla="*/ 0 h 41"/>
                      <a:gd name="T2" fmla="*/ 0 w 35"/>
                      <a:gd name="T3" fmla="*/ 15 h 41"/>
                      <a:gd name="T4" fmla="*/ 23 w 35"/>
                      <a:gd name="T5" fmla="*/ 41 h 41"/>
                      <a:gd name="T6" fmla="*/ 28 w 35"/>
                      <a:gd name="T7" fmla="*/ 34 h 41"/>
                      <a:gd name="T8" fmla="*/ 35 w 35"/>
                      <a:gd name="T9" fmla="*/ 10 h 41"/>
                      <a:gd name="T10" fmla="*/ 31 w 35"/>
                      <a:gd name="T11" fmla="*/ 3 h 41"/>
                      <a:gd name="T12" fmla="*/ 7 w 35"/>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35" h="41">
                        <a:moveTo>
                          <a:pt x="7" y="0"/>
                        </a:moveTo>
                        <a:lnTo>
                          <a:pt x="0" y="15"/>
                        </a:lnTo>
                        <a:lnTo>
                          <a:pt x="23" y="41"/>
                        </a:lnTo>
                        <a:lnTo>
                          <a:pt x="28" y="34"/>
                        </a:lnTo>
                        <a:lnTo>
                          <a:pt x="35" y="10"/>
                        </a:lnTo>
                        <a:lnTo>
                          <a:pt x="31" y="3"/>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5" name="Freeform 984"/>
                  <p:cNvSpPr>
                    <a:spLocks/>
                  </p:cNvSpPr>
                  <p:nvPr/>
                </p:nvSpPr>
                <p:spPr bwMode="black">
                  <a:xfrm>
                    <a:off x="1215" y="970"/>
                    <a:ext cx="35" cy="41"/>
                  </a:xfrm>
                  <a:custGeom>
                    <a:avLst/>
                    <a:gdLst>
                      <a:gd name="T0" fmla="*/ 7 w 35"/>
                      <a:gd name="T1" fmla="*/ 0 h 41"/>
                      <a:gd name="T2" fmla="*/ 0 w 35"/>
                      <a:gd name="T3" fmla="*/ 15 h 41"/>
                      <a:gd name="T4" fmla="*/ 23 w 35"/>
                      <a:gd name="T5" fmla="*/ 41 h 41"/>
                      <a:gd name="T6" fmla="*/ 28 w 35"/>
                      <a:gd name="T7" fmla="*/ 34 h 41"/>
                      <a:gd name="T8" fmla="*/ 35 w 35"/>
                      <a:gd name="T9" fmla="*/ 10 h 41"/>
                      <a:gd name="T10" fmla="*/ 31 w 35"/>
                      <a:gd name="T11" fmla="*/ 3 h 41"/>
                      <a:gd name="T12" fmla="*/ 7 w 35"/>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35" h="41">
                        <a:moveTo>
                          <a:pt x="7" y="0"/>
                        </a:moveTo>
                        <a:lnTo>
                          <a:pt x="0" y="15"/>
                        </a:lnTo>
                        <a:lnTo>
                          <a:pt x="23" y="41"/>
                        </a:lnTo>
                        <a:lnTo>
                          <a:pt x="28" y="34"/>
                        </a:lnTo>
                        <a:lnTo>
                          <a:pt x="35" y="10"/>
                        </a:lnTo>
                        <a:lnTo>
                          <a:pt x="31" y="3"/>
                        </a:lnTo>
                        <a:lnTo>
                          <a:pt x="7"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6" name="Freeform 985"/>
                  <p:cNvSpPr>
                    <a:spLocks/>
                  </p:cNvSpPr>
                  <p:nvPr/>
                </p:nvSpPr>
                <p:spPr bwMode="black">
                  <a:xfrm>
                    <a:off x="1047" y="989"/>
                    <a:ext cx="255" cy="211"/>
                  </a:xfrm>
                  <a:custGeom>
                    <a:avLst/>
                    <a:gdLst>
                      <a:gd name="T0" fmla="*/ 12 w 255"/>
                      <a:gd name="T1" fmla="*/ 36 h 211"/>
                      <a:gd name="T2" fmla="*/ 12 w 255"/>
                      <a:gd name="T3" fmla="*/ 52 h 211"/>
                      <a:gd name="T4" fmla="*/ 0 w 255"/>
                      <a:gd name="T5" fmla="*/ 81 h 211"/>
                      <a:gd name="T6" fmla="*/ 16 w 255"/>
                      <a:gd name="T7" fmla="*/ 86 h 211"/>
                      <a:gd name="T8" fmla="*/ 12 w 255"/>
                      <a:gd name="T9" fmla="*/ 93 h 211"/>
                      <a:gd name="T10" fmla="*/ 40 w 255"/>
                      <a:gd name="T11" fmla="*/ 90 h 211"/>
                      <a:gd name="T12" fmla="*/ 9 w 255"/>
                      <a:gd name="T13" fmla="*/ 107 h 211"/>
                      <a:gd name="T14" fmla="*/ 50 w 255"/>
                      <a:gd name="T15" fmla="*/ 128 h 211"/>
                      <a:gd name="T16" fmla="*/ 97 w 255"/>
                      <a:gd name="T17" fmla="*/ 133 h 211"/>
                      <a:gd name="T18" fmla="*/ 64 w 255"/>
                      <a:gd name="T19" fmla="*/ 135 h 211"/>
                      <a:gd name="T20" fmla="*/ 33 w 255"/>
                      <a:gd name="T21" fmla="*/ 171 h 211"/>
                      <a:gd name="T22" fmla="*/ 76 w 255"/>
                      <a:gd name="T23" fmla="*/ 187 h 211"/>
                      <a:gd name="T24" fmla="*/ 76 w 255"/>
                      <a:gd name="T25" fmla="*/ 202 h 211"/>
                      <a:gd name="T26" fmla="*/ 80 w 255"/>
                      <a:gd name="T27" fmla="*/ 211 h 211"/>
                      <a:gd name="T28" fmla="*/ 147 w 255"/>
                      <a:gd name="T29" fmla="*/ 192 h 211"/>
                      <a:gd name="T30" fmla="*/ 175 w 255"/>
                      <a:gd name="T31" fmla="*/ 171 h 211"/>
                      <a:gd name="T32" fmla="*/ 177 w 255"/>
                      <a:gd name="T33" fmla="*/ 183 h 211"/>
                      <a:gd name="T34" fmla="*/ 194 w 255"/>
                      <a:gd name="T35" fmla="*/ 192 h 211"/>
                      <a:gd name="T36" fmla="*/ 246 w 255"/>
                      <a:gd name="T37" fmla="*/ 185 h 211"/>
                      <a:gd name="T38" fmla="*/ 239 w 255"/>
                      <a:gd name="T39" fmla="*/ 171 h 211"/>
                      <a:gd name="T40" fmla="*/ 225 w 255"/>
                      <a:gd name="T41" fmla="*/ 180 h 211"/>
                      <a:gd name="T42" fmla="*/ 232 w 255"/>
                      <a:gd name="T43" fmla="*/ 168 h 211"/>
                      <a:gd name="T44" fmla="*/ 239 w 255"/>
                      <a:gd name="T45" fmla="*/ 154 h 211"/>
                      <a:gd name="T46" fmla="*/ 244 w 255"/>
                      <a:gd name="T47" fmla="*/ 164 h 211"/>
                      <a:gd name="T48" fmla="*/ 251 w 255"/>
                      <a:gd name="T49" fmla="*/ 164 h 211"/>
                      <a:gd name="T50" fmla="*/ 255 w 255"/>
                      <a:gd name="T51" fmla="*/ 150 h 211"/>
                      <a:gd name="T52" fmla="*/ 246 w 255"/>
                      <a:gd name="T53" fmla="*/ 142 h 211"/>
                      <a:gd name="T54" fmla="*/ 220 w 255"/>
                      <a:gd name="T55" fmla="*/ 123 h 211"/>
                      <a:gd name="T56" fmla="*/ 206 w 255"/>
                      <a:gd name="T57" fmla="*/ 83 h 211"/>
                      <a:gd name="T58" fmla="*/ 191 w 255"/>
                      <a:gd name="T59" fmla="*/ 36 h 211"/>
                      <a:gd name="T60" fmla="*/ 191 w 255"/>
                      <a:gd name="T61" fmla="*/ 26 h 211"/>
                      <a:gd name="T62" fmla="*/ 168 w 255"/>
                      <a:gd name="T63" fmla="*/ 5 h 211"/>
                      <a:gd name="T64" fmla="*/ 154 w 255"/>
                      <a:gd name="T65" fmla="*/ 3 h 211"/>
                      <a:gd name="T66" fmla="*/ 151 w 255"/>
                      <a:gd name="T67" fmla="*/ 10 h 211"/>
                      <a:gd name="T68" fmla="*/ 161 w 255"/>
                      <a:gd name="T69" fmla="*/ 67 h 211"/>
                      <a:gd name="T70" fmla="*/ 149 w 255"/>
                      <a:gd name="T71" fmla="*/ 76 h 211"/>
                      <a:gd name="T72" fmla="*/ 147 w 255"/>
                      <a:gd name="T73" fmla="*/ 62 h 211"/>
                      <a:gd name="T74" fmla="*/ 132 w 255"/>
                      <a:gd name="T75" fmla="*/ 22 h 211"/>
                      <a:gd name="T76" fmla="*/ 128 w 255"/>
                      <a:gd name="T77" fmla="*/ 31 h 211"/>
                      <a:gd name="T78" fmla="*/ 125 w 255"/>
                      <a:gd name="T79" fmla="*/ 38 h 211"/>
                      <a:gd name="T80" fmla="*/ 109 w 255"/>
                      <a:gd name="T81" fmla="*/ 34 h 211"/>
                      <a:gd name="T82" fmla="*/ 76 w 255"/>
                      <a:gd name="T83" fmla="*/ 22 h 211"/>
                      <a:gd name="T84" fmla="*/ 61 w 255"/>
                      <a:gd name="T85" fmla="*/ 38 h 211"/>
                      <a:gd name="T86" fmla="*/ 66 w 255"/>
                      <a:gd name="T87" fmla="*/ 3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55" h="211">
                        <a:moveTo>
                          <a:pt x="59" y="0"/>
                        </a:moveTo>
                        <a:lnTo>
                          <a:pt x="12" y="36"/>
                        </a:lnTo>
                        <a:lnTo>
                          <a:pt x="7" y="48"/>
                        </a:lnTo>
                        <a:lnTo>
                          <a:pt x="12" y="52"/>
                        </a:lnTo>
                        <a:lnTo>
                          <a:pt x="0" y="71"/>
                        </a:lnTo>
                        <a:lnTo>
                          <a:pt x="0" y="81"/>
                        </a:lnTo>
                        <a:lnTo>
                          <a:pt x="16" y="78"/>
                        </a:lnTo>
                        <a:lnTo>
                          <a:pt x="16" y="86"/>
                        </a:lnTo>
                        <a:lnTo>
                          <a:pt x="9" y="88"/>
                        </a:lnTo>
                        <a:lnTo>
                          <a:pt x="12" y="93"/>
                        </a:lnTo>
                        <a:lnTo>
                          <a:pt x="47" y="86"/>
                        </a:lnTo>
                        <a:lnTo>
                          <a:pt x="40" y="90"/>
                        </a:lnTo>
                        <a:lnTo>
                          <a:pt x="45" y="93"/>
                        </a:lnTo>
                        <a:lnTo>
                          <a:pt x="9" y="107"/>
                        </a:lnTo>
                        <a:lnTo>
                          <a:pt x="19" y="123"/>
                        </a:lnTo>
                        <a:lnTo>
                          <a:pt x="50" y="128"/>
                        </a:lnTo>
                        <a:lnTo>
                          <a:pt x="71" y="121"/>
                        </a:lnTo>
                        <a:lnTo>
                          <a:pt x="97" y="133"/>
                        </a:lnTo>
                        <a:lnTo>
                          <a:pt x="90" y="140"/>
                        </a:lnTo>
                        <a:lnTo>
                          <a:pt x="64" y="135"/>
                        </a:lnTo>
                        <a:lnTo>
                          <a:pt x="21" y="150"/>
                        </a:lnTo>
                        <a:lnTo>
                          <a:pt x="33" y="171"/>
                        </a:lnTo>
                        <a:lnTo>
                          <a:pt x="57" y="178"/>
                        </a:lnTo>
                        <a:lnTo>
                          <a:pt x="76" y="187"/>
                        </a:lnTo>
                        <a:lnTo>
                          <a:pt x="76" y="194"/>
                        </a:lnTo>
                        <a:lnTo>
                          <a:pt x="76" y="202"/>
                        </a:lnTo>
                        <a:lnTo>
                          <a:pt x="83" y="206"/>
                        </a:lnTo>
                        <a:lnTo>
                          <a:pt x="80" y="211"/>
                        </a:lnTo>
                        <a:lnTo>
                          <a:pt x="132" y="204"/>
                        </a:lnTo>
                        <a:lnTo>
                          <a:pt x="147" y="192"/>
                        </a:lnTo>
                        <a:lnTo>
                          <a:pt x="163" y="190"/>
                        </a:lnTo>
                        <a:lnTo>
                          <a:pt x="175" y="171"/>
                        </a:lnTo>
                        <a:lnTo>
                          <a:pt x="177" y="173"/>
                        </a:lnTo>
                        <a:lnTo>
                          <a:pt x="177" y="183"/>
                        </a:lnTo>
                        <a:lnTo>
                          <a:pt x="196" y="187"/>
                        </a:lnTo>
                        <a:lnTo>
                          <a:pt x="194" y="192"/>
                        </a:lnTo>
                        <a:lnTo>
                          <a:pt x="225" y="199"/>
                        </a:lnTo>
                        <a:lnTo>
                          <a:pt x="246" y="185"/>
                        </a:lnTo>
                        <a:lnTo>
                          <a:pt x="236" y="183"/>
                        </a:lnTo>
                        <a:lnTo>
                          <a:pt x="239" y="171"/>
                        </a:lnTo>
                        <a:lnTo>
                          <a:pt x="236" y="171"/>
                        </a:lnTo>
                        <a:lnTo>
                          <a:pt x="225" y="180"/>
                        </a:lnTo>
                        <a:lnTo>
                          <a:pt x="222" y="168"/>
                        </a:lnTo>
                        <a:lnTo>
                          <a:pt x="232" y="168"/>
                        </a:lnTo>
                        <a:lnTo>
                          <a:pt x="229" y="161"/>
                        </a:lnTo>
                        <a:lnTo>
                          <a:pt x="239" y="154"/>
                        </a:lnTo>
                        <a:lnTo>
                          <a:pt x="241" y="161"/>
                        </a:lnTo>
                        <a:lnTo>
                          <a:pt x="244" y="164"/>
                        </a:lnTo>
                        <a:lnTo>
                          <a:pt x="246" y="152"/>
                        </a:lnTo>
                        <a:lnTo>
                          <a:pt x="251" y="164"/>
                        </a:lnTo>
                        <a:lnTo>
                          <a:pt x="253" y="164"/>
                        </a:lnTo>
                        <a:lnTo>
                          <a:pt x="255" y="150"/>
                        </a:lnTo>
                        <a:lnTo>
                          <a:pt x="253" y="142"/>
                        </a:lnTo>
                        <a:lnTo>
                          <a:pt x="246" y="142"/>
                        </a:lnTo>
                        <a:lnTo>
                          <a:pt x="229" y="123"/>
                        </a:lnTo>
                        <a:lnTo>
                          <a:pt x="220" y="123"/>
                        </a:lnTo>
                        <a:lnTo>
                          <a:pt x="203" y="105"/>
                        </a:lnTo>
                        <a:lnTo>
                          <a:pt x="206" y="83"/>
                        </a:lnTo>
                        <a:lnTo>
                          <a:pt x="196" y="64"/>
                        </a:lnTo>
                        <a:lnTo>
                          <a:pt x="191" y="36"/>
                        </a:lnTo>
                        <a:lnTo>
                          <a:pt x="189" y="31"/>
                        </a:lnTo>
                        <a:lnTo>
                          <a:pt x="191" y="26"/>
                        </a:lnTo>
                        <a:lnTo>
                          <a:pt x="173" y="5"/>
                        </a:lnTo>
                        <a:lnTo>
                          <a:pt x="168" y="5"/>
                        </a:lnTo>
                        <a:lnTo>
                          <a:pt x="168" y="10"/>
                        </a:lnTo>
                        <a:lnTo>
                          <a:pt x="154" y="3"/>
                        </a:lnTo>
                        <a:lnTo>
                          <a:pt x="154" y="7"/>
                        </a:lnTo>
                        <a:lnTo>
                          <a:pt x="151" y="10"/>
                        </a:lnTo>
                        <a:lnTo>
                          <a:pt x="156" y="52"/>
                        </a:lnTo>
                        <a:lnTo>
                          <a:pt x="161" y="67"/>
                        </a:lnTo>
                        <a:lnTo>
                          <a:pt x="154" y="78"/>
                        </a:lnTo>
                        <a:lnTo>
                          <a:pt x="149" y="76"/>
                        </a:lnTo>
                        <a:lnTo>
                          <a:pt x="151" y="67"/>
                        </a:lnTo>
                        <a:lnTo>
                          <a:pt x="147" y="62"/>
                        </a:lnTo>
                        <a:lnTo>
                          <a:pt x="144" y="41"/>
                        </a:lnTo>
                        <a:lnTo>
                          <a:pt x="132" y="22"/>
                        </a:lnTo>
                        <a:lnTo>
                          <a:pt x="118" y="17"/>
                        </a:lnTo>
                        <a:lnTo>
                          <a:pt x="128" y="31"/>
                        </a:lnTo>
                        <a:lnTo>
                          <a:pt x="123" y="31"/>
                        </a:lnTo>
                        <a:lnTo>
                          <a:pt x="125" y="38"/>
                        </a:lnTo>
                        <a:lnTo>
                          <a:pt x="97" y="50"/>
                        </a:lnTo>
                        <a:lnTo>
                          <a:pt x="109" y="34"/>
                        </a:lnTo>
                        <a:lnTo>
                          <a:pt x="83" y="17"/>
                        </a:lnTo>
                        <a:lnTo>
                          <a:pt x="76" y="22"/>
                        </a:lnTo>
                        <a:lnTo>
                          <a:pt x="76" y="34"/>
                        </a:lnTo>
                        <a:lnTo>
                          <a:pt x="61" y="38"/>
                        </a:lnTo>
                        <a:lnTo>
                          <a:pt x="69" y="19"/>
                        </a:lnTo>
                        <a:lnTo>
                          <a:pt x="66" y="3"/>
                        </a:lnTo>
                        <a:lnTo>
                          <a:pt x="5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7" name="Freeform 986"/>
                  <p:cNvSpPr>
                    <a:spLocks/>
                  </p:cNvSpPr>
                  <p:nvPr/>
                </p:nvSpPr>
                <p:spPr bwMode="black">
                  <a:xfrm>
                    <a:off x="1047" y="989"/>
                    <a:ext cx="255" cy="211"/>
                  </a:xfrm>
                  <a:custGeom>
                    <a:avLst/>
                    <a:gdLst>
                      <a:gd name="T0" fmla="*/ 12 w 255"/>
                      <a:gd name="T1" fmla="*/ 36 h 211"/>
                      <a:gd name="T2" fmla="*/ 12 w 255"/>
                      <a:gd name="T3" fmla="*/ 52 h 211"/>
                      <a:gd name="T4" fmla="*/ 0 w 255"/>
                      <a:gd name="T5" fmla="*/ 81 h 211"/>
                      <a:gd name="T6" fmla="*/ 16 w 255"/>
                      <a:gd name="T7" fmla="*/ 86 h 211"/>
                      <a:gd name="T8" fmla="*/ 12 w 255"/>
                      <a:gd name="T9" fmla="*/ 93 h 211"/>
                      <a:gd name="T10" fmla="*/ 40 w 255"/>
                      <a:gd name="T11" fmla="*/ 90 h 211"/>
                      <a:gd name="T12" fmla="*/ 9 w 255"/>
                      <a:gd name="T13" fmla="*/ 107 h 211"/>
                      <a:gd name="T14" fmla="*/ 50 w 255"/>
                      <a:gd name="T15" fmla="*/ 128 h 211"/>
                      <a:gd name="T16" fmla="*/ 97 w 255"/>
                      <a:gd name="T17" fmla="*/ 133 h 211"/>
                      <a:gd name="T18" fmla="*/ 64 w 255"/>
                      <a:gd name="T19" fmla="*/ 135 h 211"/>
                      <a:gd name="T20" fmla="*/ 33 w 255"/>
                      <a:gd name="T21" fmla="*/ 171 h 211"/>
                      <a:gd name="T22" fmla="*/ 76 w 255"/>
                      <a:gd name="T23" fmla="*/ 187 h 211"/>
                      <a:gd name="T24" fmla="*/ 76 w 255"/>
                      <a:gd name="T25" fmla="*/ 202 h 211"/>
                      <a:gd name="T26" fmla="*/ 80 w 255"/>
                      <a:gd name="T27" fmla="*/ 211 h 211"/>
                      <a:gd name="T28" fmla="*/ 147 w 255"/>
                      <a:gd name="T29" fmla="*/ 192 h 211"/>
                      <a:gd name="T30" fmla="*/ 175 w 255"/>
                      <a:gd name="T31" fmla="*/ 171 h 211"/>
                      <a:gd name="T32" fmla="*/ 177 w 255"/>
                      <a:gd name="T33" fmla="*/ 183 h 211"/>
                      <a:gd name="T34" fmla="*/ 194 w 255"/>
                      <a:gd name="T35" fmla="*/ 192 h 211"/>
                      <a:gd name="T36" fmla="*/ 246 w 255"/>
                      <a:gd name="T37" fmla="*/ 185 h 211"/>
                      <a:gd name="T38" fmla="*/ 239 w 255"/>
                      <a:gd name="T39" fmla="*/ 171 h 211"/>
                      <a:gd name="T40" fmla="*/ 225 w 255"/>
                      <a:gd name="T41" fmla="*/ 180 h 211"/>
                      <a:gd name="T42" fmla="*/ 232 w 255"/>
                      <a:gd name="T43" fmla="*/ 168 h 211"/>
                      <a:gd name="T44" fmla="*/ 239 w 255"/>
                      <a:gd name="T45" fmla="*/ 154 h 211"/>
                      <a:gd name="T46" fmla="*/ 244 w 255"/>
                      <a:gd name="T47" fmla="*/ 164 h 211"/>
                      <a:gd name="T48" fmla="*/ 251 w 255"/>
                      <a:gd name="T49" fmla="*/ 164 h 211"/>
                      <a:gd name="T50" fmla="*/ 255 w 255"/>
                      <a:gd name="T51" fmla="*/ 150 h 211"/>
                      <a:gd name="T52" fmla="*/ 246 w 255"/>
                      <a:gd name="T53" fmla="*/ 142 h 211"/>
                      <a:gd name="T54" fmla="*/ 220 w 255"/>
                      <a:gd name="T55" fmla="*/ 123 h 211"/>
                      <a:gd name="T56" fmla="*/ 206 w 255"/>
                      <a:gd name="T57" fmla="*/ 83 h 211"/>
                      <a:gd name="T58" fmla="*/ 191 w 255"/>
                      <a:gd name="T59" fmla="*/ 36 h 211"/>
                      <a:gd name="T60" fmla="*/ 191 w 255"/>
                      <a:gd name="T61" fmla="*/ 26 h 211"/>
                      <a:gd name="T62" fmla="*/ 168 w 255"/>
                      <a:gd name="T63" fmla="*/ 5 h 211"/>
                      <a:gd name="T64" fmla="*/ 154 w 255"/>
                      <a:gd name="T65" fmla="*/ 3 h 211"/>
                      <a:gd name="T66" fmla="*/ 151 w 255"/>
                      <a:gd name="T67" fmla="*/ 10 h 211"/>
                      <a:gd name="T68" fmla="*/ 161 w 255"/>
                      <a:gd name="T69" fmla="*/ 67 h 211"/>
                      <a:gd name="T70" fmla="*/ 149 w 255"/>
                      <a:gd name="T71" fmla="*/ 76 h 211"/>
                      <a:gd name="T72" fmla="*/ 147 w 255"/>
                      <a:gd name="T73" fmla="*/ 62 h 211"/>
                      <a:gd name="T74" fmla="*/ 132 w 255"/>
                      <a:gd name="T75" fmla="*/ 22 h 211"/>
                      <a:gd name="T76" fmla="*/ 128 w 255"/>
                      <a:gd name="T77" fmla="*/ 31 h 211"/>
                      <a:gd name="T78" fmla="*/ 125 w 255"/>
                      <a:gd name="T79" fmla="*/ 38 h 211"/>
                      <a:gd name="T80" fmla="*/ 109 w 255"/>
                      <a:gd name="T81" fmla="*/ 34 h 211"/>
                      <a:gd name="T82" fmla="*/ 76 w 255"/>
                      <a:gd name="T83" fmla="*/ 22 h 211"/>
                      <a:gd name="T84" fmla="*/ 61 w 255"/>
                      <a:gd name="T85" fmla="*/ 38 h 211"/>
                      <a:gd name="T86" fmla="*/ 66 w 255"/>
                      <a:gd name="T87" fmla="*/ 3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55" h="211">
                        <a:moveTo>
                          <a:pt x="59" y="0"/>
                        </a:moveTo>
                        <a:lnTo>
                          <a:pt x="12" y="36"/>
                        </a:lnTo>
                        <a:lnTo>
                          <a:pt x="7" y="48"/>
                        </a:lnTo>
                        <a:lnTo>
                          <a:pt x="12" y="52"/>
                        </a:lnTo>
                        <a:lnTo>
                          <a:pt x="0" y="71"/>
                        </a:lnTo>
                        <a:lnTo>
                          <a:pt x="0" y="81"/>
                        </a:lnTo>
                        <a:lnTo>
                          <a:pt x="16" y="78"/>
                        </a:lnTo>
                        <a:lnTo>
                          <a:pt x="16" y="86"/>
                        </a:lnTo>
                        <a:lnTo>
                          <a:pt x="9" y="88"/>
                        </a:lnTo>
                        <a:lnTo>
                          <a:pt x="12" y="93"/>
                        </a:lnTo>
                        <a:lnTo>
                          <a:pt x="47" y="86"/>
                        </a:lnTo>
                        <a:lnTo>
                          <a:pt x="40" y="90"/>
                        </a:lnTo>
                        <a:lnTo>
                          <a:pt x="45" y="93"/>
                        </a:lnTo>
                        <a:lnTo>
                          <a:pt x="9" y="107"/>
                        </a:lnTo>
                        <a:lnTo>
                          <a:pt x="19" y="123"/>
                        </a:lnTo>
                        <a:lnTo>
                          <a:pt x="50" y="128"/>
                        </a:lnTo>
                        <a:lnTo>
                          <a:pt x="71" y="121"/>
                        </a:lnTo>
                        <a:lnTo>
                          <a:pt x="97" y="133"/>
                        </a:lnTo>
                        <a:lnTo>
                          <a:pt x="90" y="140"/>
                        </a:lnTo>
                        <a:lnTo>
                          <a:pt x="64" y="135"/>
                        </a:lnTo>
                        <a:lnTo>
                          <a:pt x="21" y="150"/>
                        </a:lnTo>
                        <a:lnTo>
                          <a:pt x="33" y="171"/>
                        </a:lnTo>
                        <a:lnTo>
                          <a:pt x="57" y="178"/>
                        </a:lnTo>
                        <a:lnTo>
                          <a:pt x="76" y="187"/>
                        </a:lnTo>
                        <a:lnTo>
                          <a:pt x="76" y="194"/>
                        </a:lnTo>
                        <a:lnTo>
                          <a:pt x="76" y="202"/>
                        </a:lnTo>
                        <a:lnTo>
                          <a:pt x="83" y="206"/>
                        </a:lnTo>
                        <a:lnTo>
                          <a:pt x="80" y="211"/>
                        </a:lnTo>
                        <a:lnTo>
                          <a:pt x="132" y="204"/>
                        </a:lnTo>
                        <a:lnTo>
                          <a:pt x="147" y="192"/>
                        </a:lnTo>
                        <a:lnTo>
                          <a:pt x="163" y="190"/>
                        </a:lnTo>
                        <a:lnTo>
                          <a:pt x="175" y="171"/>
                        </a:lnTo>
                        <a:lnTo>
                          <a:pt x="177" y="173"/>
                        </a:lnTo>
                        <a:lnTo>
                          <a:pt x="177" y="183"/>
                        </a:lnTo>
                        <a:lnTo>
                          <a:pt x="196" y="187"/>
                        </a:lnTo>
                        <a:lnTo>
                          <a:pt x="194" y="192"/>
                        </a:lnTo>
                        <a:lnTo>
                          <a:pt x="225" y="199"/>
                        </a:lnTo>
                        <a:lnTo>
                          <a:pt x="246" y="185"/>
                        </a:lnTo>
                        <a:lnTo>
                          <a:pt x="236" y="183"/>
                        </a:lnTo>
                        <a:lnTo>
                          <a:pt x="239" y="171"/>
                        </a:lnTo>
                        <a:lnTo>
                          <a:pt x="236" y="171"/>
                        </a:lnTo>
                        <a:lnTo>
                          <a:pt x="225" y="180"/>
                        </a:lnTo>
                        <a:lnTo>
                          <a:pt x="222" y="168"/>
                        </a:lnTo>
                        <a:lnTo>
                          <a:pt x="232" y="168"/>
                        </a:lnTo>
                        <a:lnTo>
                          <a:pt x="229" y="161"/>
                        </a:lnTo>
                        <a:lnTo>
                          <a:pt x="239" y="154"/>
                        </a:lnTo>
                        <a:lnTo>
                          <a:pt x="241" y="161"/>
                        </a:lnTo>
                        <a:lnTo>
                          <a:pt x="244" y="164"/>
                        </a:lnTo>
                        <a:lnTo>
                          <a:pt x="246" y="152"/>
                        </a:lnTo>
                        <a:lnTo>
                          <a:pt x="251" y="164"/>
                        </a:lnTo>
                        <a:lnTo>
                          <a:pt x="253" y="164"/>
                        </a:lnTo>
                        <a:lnTo>
                          <a:pt x="255" y="150"/>
                        </a:lnTo>
                        <a:lnTo>
                          <a:pt x="253" y="142"/>
                        </a:lnTo>
                        <a:lnTo>
                          <a:pt x="246" y="142"/>
                        </a:lnTo>
                        <a:lnTo>
                          <a:pt x="229" y="123"/>
                        </a:lnTo>
                        <a:lnTo>
                          <a:pt x="220" y="123"/>
                        </a:lnTo>
                        <a:lnTo>
                          <a:pt x="203" y="105"/>
                        </a:lnTo>
                        <a:lnTo>
                          <a:pt x="206" y="83"/>
                        </a:lnTo>
                        <a:lnTo>
                          <a:pt x="196" y="64"/>
                        </a:lnTo>
                        <a:lnTo>
                          <a:pt x="191" y="36"/>
                        </a:lnTo>
                        <a:lnTo>
                          <a:pt x="189" y="31"/>
                        </a:lnTo>
                        <a:lnTo>
                          <a:pt x="191" y="26"/>
                        </a:lnTo>
                        <a:lnTo>
                          <a:pt x="173" y="5"/>
                        </a:lnTo>
                        <a:lnTo>
                          <a:pt x="168" y="5"/>
                        </a:lnTo>
                        <a:lnTo>
                          <a:pt x="168" y="10"/>
                        </a:lnTo>
                        <a:lnTo>
                          <a:pt x="154" y="3"/>
                        </a:lnTo>
                        <a:lnTo>
                          <a:pt x="154" y="7"/>
                        </a:lnTo>
                        <a:lnTo>
                          <a:pt x="151" y="10"/>
                        </a:lnTo>
                        <a:lnTo>
                          <a:pt x="156" y="52"/>
                        </a:lnTo>
                        <a:lnTo>
                          <a:pt x="161" y="67"/>
                        </a:lnTo>
                        <a:lnTo>
                          <a:pt x="154" y="78"/>
                        </a:lnTo>
                        <a:lnTo>
                          <a:pt x="149" y="76"/>
                        </a:lnTo>
                        <a:lnTo>
                          <a:pt x="151" y="67"/>
                        </a:lnTo>
                        <a:lnTo>
                          <a:pt x="147" y="62"/>
                        </a:lnTo>
                        <a:lnTo>
                          <a:pt x="144" y="41"/>
                        </a:lnTo>
                        <a:lnTo>
                          <a:pt x="132" y="22"/>
                        </a:lnTo>
                        <a:lnTo>
                          <a:pt x="118" y="17"/>
                        </a:lnTo>
                        <a:lnTo>
                          <a:pt x="128" y="31"/>
                        </a:lnTo>
                        <a:lnTo>
                          <a:pt x="123" y="31"/>
                        </a:lnTo>
                        <a:lnTo>
                          <a:pt x="125" y="38"/>
                        </a:lnTo>
                        <a:lnTo>
                          <a:pt x="97" y="50"/>
                        </a:lnTo>
                        <a:lnTo>
                          <a:pt x="109" y="34"/>
                        </a:lnTo>
                        <a:lnTo>
                          <a:pt x="83" y="17"/>
                        </a:lnTo>
                        <a:lnTo>
                          <a:pt x="76" y="22"/>
                        </a:lnTo>
                        <a:lnTo>
                          <a:pt x="76" y="34"/>
                        </a:lnTo>
                        <a:lnTo>
                          <a:pt x="61" y="38"/>
                        </a:lnTo>
                        <a:lnTo>
                          <a:pt x="69" y="19"/>
                        </a:lnTo>
                        <a:lnTo>
                          <a:pt x="66" y="3"/>
                        </a:lnTo>
                        <a:lnTo>
                          <a:pt x="59"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8" name="Freeform 987"/>
                  <p:cNvSpPr>
                    <a:spLocks/>
                  </p:cNvSpPr>
                  <p:nvPr/>
                </p:nvSpPr>
                <p:spPr bwMode="black">
                  <a:xfrm>
                    <a:off x="950" y="925"/>
                    <a:ext cx="147" cy="169"/>
                  </a:xfrm>
                  <a:custGeom>
                    <a:avLst/>
                    <a:gdLst>
                      <a:gd name="T0" fmla="*/ 61 w 147"/>
                      <a:gd name="T1" fmla="*/ 0 h 169"/>
                      <a:gd name="T2" fmla="*/ 40 w 147"/>
                      <a:gd name="T3" fmla="*/ 5 h 169"/>
                      <a:gd name="T4" fmla="*/ 40 w 147"/>
                      <a:gd name="T5" fmla="*/ 12 h 169"/>
                      <a:gd name="T6" fmla="*/ 35 w 147"/>
                      <a:gd name="T7" fmla="*/ 5 h 169"/>
                      <a:gd name="T8" fmla="*/ 17 w 147"/>
                      <a:gd name="T9" fmla="*/ 10 h 169"/>
                      <a:gd name="T10" fmla="*/ 21 w 147"/>
                      <a:gd name="T11" fmla="*/ 19 h 169"/>
                      <a:gd name="T12" fmla="*/ 19 w 147"/>
                      <a:gd name="T13" fmla="*/ 24 h 169"/>
                      <a:gd name="T14" fmla="*/ 21 w 147"/>
                      <a:gd name="T15" fmla="*/ 31 h 169"/>
                      <a:gd name="T16" fmla="*/ 26 w 147"/>
                      <a:gd name="T17" fmla="*/ 38 h 169"/>
                      <a:gd name="T18" fmla="*/ 12 w 147"/>
                      <a:gd name="T19" fmla="*/ 74 h 169"/>
                      <a:gd name="T20" fmla="*/ 17 w 147"/>
                      <a:gd name="T21" fmla="*/ 83 h 169"/>
                      <a:gd name="T22" fmla="*/ 9 w 147"/>
                      <a:gd name="T23" fmla="*/ 86 h 169"/>
                      <a:gd name="T24" fmla="*/ 12 w 147"/>
                      <a:gd name="T25" fmla="*/ 100 h 169"/>
                      <a:gd name="T26" fmla="*/ 0 w 147"/>
                      <a:gd name="T27" fmla="*/ 128 h 169"/>
                      <a:gd name="T28" fmla="*/ 24 w 147"/>
                      <a:gd name="T29" fmla="*/ 140 h 169"/>
                      <a:gd name="T30" fmla="*/ 38 w 147"/>
                      <a:gd name="T31" fmla="*/ 169 h 169"/>
                      <a:gd name="T32" fmla="*/ 57 w 147"/>
                      <a:gd name="T33" fmla="*/ 150 h 169"/>
                      <a:gd name="T34" fmla="*/ 61 w 147"/>
                      <a:gd name="T35" fmla="*/ 154 h 169"/>
                      <a:gd name="T36" fmla="*/ 73 w 147"/>
                      <a:gd name="T37" fmla="*/ 150 h 169"/>
                      <a:gd name="T38" fmla="*/ 76 w 147"/>
                      <a:gd name="T39" fmla="*/ 140 h 169"/>
                      <a:gd name="T40" fmla="*/ 76 w 147"/>
                      <a:gd name="T41" fmla="*/ 128 h 169"/>
                      <a:gd name="T42" fmla="*/ 78 w 147"/>
                      <a:gd name="T43" fmla="*/ 116 h 169"/>
                      <a:gd name="T44" fmla="*/ 92 w 147"/>
                      <a:gd name="T45" fmla="*/ 112 h 169"/>
                      <a:gd name="T46" fmla="*/ 97 w 147"/>
                      <a:gd name="T47" fmla="*/ 95 h 169"/>
                      <a:gd name="T48" fmla="*/ 147 w 147"/>
                      <a:gd name="T49" fmla="*/ 57 h 169"/>
                      <a:gd name="T50" fmla="*/ 116 w 147"/>
                      <a:gd name="T51" fmla="*/ 17 h 169"/>
                      <a:gd name="T52" fmla="*/ 99 w 147"/>
                      <a:gd name="T53" fmla="*/ 19 h 169"/>
                      <a:gd name="T54" fmla="*/ 92 w 147"/>
                      <a:gd name="T55" fmla="*/ 31 h 169"/>
                      <a:gd name="T56" fmla="*/ 95 w 147"/>
                      <a:gd name="T57" fmla="*/ 19 h 169"/>
                      <a:gd name="T58" fmla="*/ 85 w 147"/>
                      <a:gd name="T59" fmla="*/ 29 h 169"/>
                      <a:gd name="T60" fmla="*/ 87 w 147"/>
                      <a:gd name="T61" fmla="*/ 19 h 169"/>
                      <a:gd name="T62" fmla="*/ 61 w 147"/>
                      <a:gd name="T63"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7" h="169">
                        <a:moveTo>
                          <a:pt x="61" y="0"/>
                        </a:moveTo>
                        <a:lnTo>
                          <a:pt x="40" y="5"/>
                        </a:lnTo>
                        <a:lnTo>
                          <a:pt x="40" y="12"/>
                        </a:lnTo>
                        <a:lnTo>
                          <a:pt x="35" y="5"/>
                        </a:lnTo>
                        <a:lnTo>
                          <a:pt x="17" y="10"/>
                        </a:lnTo>
                        <a:lnTo>
                          <a:pt x="21" y="19"/>
                        </a:lnTo>
                        <a:lnTo>
                          <a:pt x="19" y="24"/>
                        </a:lnTo>
                        <a:lnTo>
                          <a:pt x="21" y="31"/>
                        </a:lnTo>
                        <a:lnTo>
                          <a:pt x="26" y="38"/>
                        </a:lnTo>
                        <a:lnTo>
                          <a:pt x="12" y="74"/>
                        </a:lnTo>
                        <a:lnTo>
                          <a:pt x="17" y="83"/>
                        </a:lnTo>
                        <a:lnTo>
                          <a:pt x="9" y="86"/>
                        </a:lnTo>
                        <a:lnTo>
                          <a:pt x="12" y="100"/>
                        </a:lnTo>
                        <a:lnTo>
                          <a:pt x="0" y="128"/>
                        </a:lnTo>
                        <a:lnTo>
                          <a:pt x="24" y="140"/>
                        </a:lnTo>
                        <a:lnTo>
                          <a:pt x="38" y="169"/>
                        </a:lnTo>
                        <a:lnTo>
                          <a:pt x="57" y="150"/>
                        </a:lnTo>
                        <a:lnTo>
                          <a:pt x="61" y="154"/>
                        </a:lnTo>
                        <a:lnTo>
                          <a:pt x="73" y="150"/>
                        </a:lnTo>
                        <a:lnTo>
                          <a:pt x="76" y="140"/>
                        </a:lnTo>
                        <a:lnTo>
                          <a:pt x="76" y="128"/>
                        </a:lnTo>
                        <a:lnTo>
                          <a:pt x="78" y="116"/>
                        </a:lnTo>
                        <a:lnTo>
                          <a:pt x="92" y="112"/>
                        </a:lnTo>
                        <a:lnTo>
                          <a:pt x="97" y="95"/>
                        </a:lnTo>
                        <a:lnTo>
                          <a:pt x="147" y="57"/>
                        </a:lnTo>
                        <a:lnTo>
                          <a:pt x="116" y="17"/>
                        </a:lnTo>
                        <a:lnTo>
                          <a:pt x="99" y="19"/>
                        </a:lnTo>
                        <a:lnTo>
                          <a:pt x="92" y="31"/>
                        </a:lnTo>
                        <a:lnTo>
                          <a:pt x="95" y="19"/>
                        </a:lnTo>
                        <a:lnTo>
                          <a:pt x="85" y="29"/>
                        </a:lnTo>
                        <a:lnTo>
                          <a:pt x="87" y="19"/>
                        </a:lnTo>
                        <a:lnTo>
                          <a:pt x="6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9" name="Freeform 988"/>
                  <p:cNvSpPr>
                    <a:spLocks/>
                  </p:cNvSpPr>
                  <p:nvPr/>
                </p:nvSpPr>
                <p:spPr bwMode="black">
                  <a:xfrm>
                    <a:off x="950" y="925"/>
                    <a:ext cx="147" cy="169"/>
                  </a:xfrm>
                  <a:custGeom>
                    <a:avLst/>
                    <a:gdLst>
                      <a:gd name="T0" fmla="*/ 61 w 147"/>
                      <a:gd name="T1" fmla="*/ 0 h 169"/>
                      <a:gd name="T2" fmla="*/ 40 w 147"/>
                      <a:gd name="T3" fmla="*/ 5 h 169"/>
                      <a:gd name="T4" fmla="*/ 40 w 147"/>
                      <a:gd name="T5" fmla="*/ 12 h 169"/>
                      <a:gd name="T6" fmla="*/ 35 w 147"/>
                      <a:gd name="T7" fmla="*/ 5 h 169"/>
                      <a:gd name="T8" fmla="*/ 17 w 147"/>
                      <a:gd name="T9" fmla="*/ 10 h 169"/>
                      <a:gd name="T10" fmla="*/ 21 w 147"/>
                      <a:gd name="T11" fmla="*/ 19 h 169"/>
                      <a:gd name="T12" fmla="*/ 19 w 147"/>
                      <a:gd name="T13" fmla="*/ 24 h 169"/>
                      <a:gd name="T14" fmla="*/ 21 w 147"/>
                      <a:gd name="T15" fmla="*/ 31 h 169"/>
                      <a:gd name="T16" fmla="*/ 26 w 147"/>
                      <a:gd name="T17" fmla="*/ 38 h 169"/>
                      <a:gd name="T18" fmla="*/ 12 w 147"/>
                      <a:gd name="T19" fmla="*/ 74 h 169"/>
                      <a:gd name="T20" fmla="*/ 17 w 147"/>
                      <a:gd name="T21" fmla="*/ 83 h 169"/>
                      <a:gd name="T22" fmla="*/ 9 w 147"/>
                      <a:gd name="T23" fmla="*/ 86 h 169"/>
                      <a:gd name="T24" fmla="*/ 12 w 147"/>
                      <a:gd name="T25" fmla="*/ 100 h 169"/>
                      <a:gd name="T26" fmla="*/ 0 w 147"/>
                      <a:gd name="T27" fmla="*/ 128 h 169"/>
                      <a:gd name="T28" fmla="*/ 24 w 147"/>
                      <a:gd name="T29" fmla="*/ 140 h 169"/>
                      <a:gd name="T30" fmla="*/ 38 w 147"/>
                      <a:gd name="T31" fmla="*/ 169 h 169"/>
                      <a:gd name="T32" fmla="*/ 57 w 147"/>
                      <a:gd name="T33" fmla="*/ 150 h 169"/>
                      <a:gd name="T34" fmla="*/ 61 w 147"/>
                      <a:gd name="T35" fmla="*/ 154 h 169"/>
                      <a:gd name="T36" fmla="*/ 73 w 147"/>
                      <a:gd name="T37" fmla="*/ 150 h 169"/>
                      <a:gd name="T38" fmla="*/ 76 w 147"/>
                      <a:gd name="T39" fmla="*/ 140 h 169"/>
                      <a:gd name="T40" fmla="*/ 76 w 147"/>
                      <a:gd name="T41" fmla="*/ 128 h 169"/>
                      <a:gd name="T42" fmla="*/ 78 w 147"/>
                      <a:gd name="T43" fmla="*/ 116 h 169"/>
                      <a:gd name="T44" fmla="*/ 92 w 147"/>
                      <a:gd name="T45" fmla="*/ 112 h 169"/>
                      <a:gd name="T46" fmla="*/ 97 w 147"/>
                      <a:gd name="T47" fmla="*/ 95 h 169"/>
                      <a:gd name="T48" fmla="*/ 147 w 147"/>
                      <a:gd name="T49" fmla="*/ 57 h 169"/>
                      <a:gd name="T50" fmla="*/ 116 w 147"/>
                      <a:gd name="T51" fmla="*/ 17 h 169"/>
                      <a:gd name="T52" fmla="*/ 99 w 147"/>
                      <a:gd name="T53" fmla="*/ 19 h 169"/>
                      <a:gd name="T54" fmla="*/ 92 w 147"/>
                      <a:gd name="T55" fmla="*/ 31 h 169"/>
                      <a:gd name="T56" fmla="*/ 95 w 147"/>
                      <a:gd name="T57" fmla="*/ 19 h 169"/>
                      <a:gd name="T58" fmla="*/ 85 w 147"/>
                      <a:gd name="T59" fmla="*/ 29 h 169"/>
                      <a:gd name="T60" fmla="*/ 87 w 147"/>
                      <a:gd name="T61" fmla="*/ 19 h 169"/>
                      <a:gd name="T62" fmla="*/ 61 w 147"/>
                      <a:gd name="T63"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7" h="169">
                        <a:moveTo>
                          <a:pt x="61" y="0"/>
                        </a:moveTo>
                        <a:lnTo>
                          <a:pt x="40" y="5"/>
                        </a:lnTo>
                        <a:lnTo>
                          <a:pt x="40" y="12"/>
                        </a:lnTo>
                        <a:lnTo>
                          <a:pt x="35" y="5"/>
                        </a:lnTo>
                        <a:lnTo>
                          <a:pt x="17" y="10"/>
                        </a:lnTo>
                        <a:lnTo>
                          <a:pt x="21" y="19"/>
                        </a:lnTo>
                        <a:lnTo>
                          <a:pt x="19" y="24"/>
                        </a:lnTo>
                        <a:lnTo>
                          <a:pt x="21" y="31"/>
                        </a:lnTo>
                        <a:lnTo>
                          <a:pt x="26" y="38"/>
                        </a:lnTo>
                        <a:lnTo>
                          <a:pt x="12" y="74"/>
                        </a:lnTo>
                        <a:lnTo>
                          <a:pt x="17" y="83"/>
                        </a:lnTo>
                        <a:lnTo>
                          <a:pt x="9" y="86"/>
                        </a:lnTo>
                        <a:lnTo>
                          <a:pt x="12" y="100"/>
                        </a:lnTo>
                        <a:lnTo>
                          <a:pt x="0" y="128"/>
                        </a:lnTo>
                        <a:lnTo>
                          <a:pt x="24" y="140"/>
                        </a:lnTo>
                        <a:lnTo>
                          <a:pt x="38" y="169"/>
                        </a:lnTo>
                        <a:lnTo>
                          <a:pt x="57" y="150"/>
                        </a:lnTo>
                        <a:lnTo>
                          <a:pt x="61" y="154"/>
                        </a:lnTo>
                        <a:lnTo>
                          <a:pt x="73" y="150"/>
                        </a:lnTo>
                        <a:lnTo>
                          <a:pt x="76" y="140"/>
                        </a:lnTo>
                        <a:lnTo>
                          <a:pt x="76" y="128"/>
                        </a:lnTo>
                        <a:lnTo>
                          <a:pt x="78" y="116"/>
                        </a:lnTo>
                        <a:lnTo>
                          <a:pt x="92" y="112"/>
                        </a:lnTo>
                        <a:lnTo>
                          <a:pt x="97" y="95"/>
                        </a:lnTo>
                        <a:lnTo>
                          <a:pt x="147" y="57"/>
                        </a:lnTo>
                        <a:lnTo>
                          <a:pt x="116" y="17"/>
                        </a:lnTo>
                        <a:lnTo>
                          <a:pt x="99" y="19"/>
                        </a:lnTo>
                        <a:lnTo>
                          <a:pt x="92" y="31"/>
                        </a:lnTo>
                        <a:lnTo>
                          <a:pt x="95" y="19"/>
                        </a:lnTo>
                        <a:lnTo>
                          <a:pt x="85" y="29"/>
                        </a:lnTo>
                        <a:lnTo>
                          <a:pt x="87" y="19"/>
                        </a:lnTo>
                        <a:lnTo>
                          <a:pt x="61"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70" name="Freeform 989"/>
                  <p:cNvSpPr>
                    <a:spLocks/>
                  </p:cNvSpPr>
                  <p:nvPr/>
                </p:nvSpPr>
                <p:spPr bwMode="black">
                  <a:xfrm>
                    <a:off x="808" y="1169"/>
                    <a:ext cx="14" cy="12"/>
                  </a:xfrm>
                  <a:custGeom>
                    <a:avLst/>
                    <a:gdLst>
                      <a:gd name="T0" fmla="*/ 0 w 14"/>
                      <a:gd name="T1" fmla="*/ 0 h 12"/>
                      <a:gd name="T2" fmla="*/ 2 w 14"/>
                      <a:gd name="T3" fmla="*/ 10 h 12"/>
                      <a:gd name="T4" fmla="*/ 14 w 14"/>
                      <a:gd name="T5" fmla="*/ 12 h 12"/>
                      <a:gd name="T6" fmla="*/ 0 w 14"/>
                      <a:gd name="T7" fmla="*/ 0 h 12"/>
                    </a:gdLst>
                    <a:ahLst/>
                    <a:cxnLst>
                      <a:cxn ang="0">
                        <a:pos x="T0" y="T1"/>
                      </a:cxn>
                      <a:cxn ang="0">
                        <a:pos x="T2" y="T3"/>
                      </a:cxn>
                      <a:cxn ang="0">
                        <a:pos x="T4" y="T5"/>
                      </a:cxn>
                      <a:cxn ang="0">
                        <a:pos x="T6" y="T7"/>
                      </a:cxn>
                    </a:cxnLst>
                    <a:rect l="0" t="0" r="r" b="b"/>
                    <a:pathLst>
                      <a:path w="14" h="12">
                        <a:moveTo>
                          <a:pt x="0" y="0"/>
                        </a:moveTo>
                        <a:lnTo>
                          <a:pt x="2" y="10"/>
                        </a:lnTo>
                        <a:lnTo>
                          <a:pt x="14" y="1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71" name="Freeform 990"/>
                  <p:cNvSpPr>
                    <a:spLocks/>
                  </p:cNvSpPr>
                  <p:nvPr/>
                </p:nvSpPr>
                <p:spPr bwMode="black">
                  <a:xfrm>
                    <a:off x="808" y="1169"/>
                    <a:ext cx="14" cy="12"/>
                  </a:xfrm>
                  <a:custGeom>
                    <a:avLst/>
                    <a:gdLst>
                      <a:gd name="T0" fmla="*/ 0 w 14"/>
                      <a:gd name="T1" fmla="*/ 0 h 12"/>
                      <a:gd name="T2" fmla="*/ 2 w 14"/>
                      <a:gd name="T3" fmla="*/ 10 h 12"/>
                      <a:gd name="T4" fmla="*/ 14 w 14"/>
                      <a:gd name="T5" fmla="*/ 12 h 12"/>
                      <a:gd name="T6" fmla="*/ 0 w 14"/>
                      <a:gd name="T7" fmla="*/ 0 h 12"/>
                    </a:gdLst>
                    <a:ahLst/>
                    <a:cxnLst>
                      <a:cxn ang="0">
                        <a:pos x="T0" y="T1"/>
                      </a:cxn>
                      <a:cxn ang="0">
                        <a:pos x="T2" y="T3"/>
                      </a:cxn>
                      <a:cxn ang="0">
                        <a:pos x="T4" y="T5"/>
                      </a:cxn>
                      <a:cxn ang="0">
                        <a:pos x="T6" y="T7"/>
                      </a:cxn>
                    </a:cxnLst>
                    <a:rect l="0" t="0" r="r" b="b"/>
                    <a:pathLst>
                      <a:path w="14" h="12">
                        <a:moveTo>
                          <a:pt x="0" y="0"/>
                        </a:moveTo>
                        <a:lnTo>
                          <a:pt x="2" y="10"/>
                        </a:lnTo>
                        <a:lnTo>
                          <a:pt x="14" y="12"/>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72" name="Freeform 991"/>
                  <p:cNvSpPr>
                    <a:spLocks/>
                  </p:cNvSpPr>
                  <p:nvPr/>
                </p:nvSpPr>
                <p:spPr bwMode="black">
                  <a:xfrm>
                    <a:off x="815" y="1148"/>
                    <a:ext cx="21" cy="28"/>
                  </a:xfrm>
                  <a:custGeom>
                    <a:avLst/>
                    <a:gdLst>
                      <a:gd name="T0" fmla="*/ 14 w 21"/>
                      <a:gd name="T1" fmla="*/ 0 h 28"/>
                      <a:gd name="T2" fmla="*/ 10 w 21"/>
                      <a:gd name="T3" fmla="*/ 9 h 28"/>
                      <a:gd name="T4" fmla="*/ 12 w 21"/>
                      <a:gd name="T5" fmla="*/ 12 h 28"/>
                      <a:gd name="T6" fmla="*/ 5 w 21"/>
                      <a:gd name="T7" fmla="*/ 14 h 28"/>
                      <a:gd name="T8" fmla="*/ 0 w 21"/>
                      <a:gd name="T9" fmla="*/ 12 h 28"/>
                      <a:gd name="T10" fmla="*/ 5 w 21"/>
                      <a:gd name="T11" fmla="*/ 24 h 28"/>
                      <a:gd name="T12" fmla="*/ 10 w 21"/>
                      <a:gd name="T13" fmla="*/ 21 h 28"/>
                      <a:gd name="T14" fmla="*/ 5 w 21"/>
                      <a:gd name="T15" fmla="*/ 28 h 28"/>
                      <a:gd name="T16" fmla="*/ 10 w 21"/>
                      <a:gd name="T17" fmla="*/ 28 h 28"/>
                      <a:gd name="T18" fmla="*/ 21 w 21"/>
                      <a:gd name="T19" fmla="*/ 7 h 28"/>
                      <a:gd name="T20" fmla="*/ 17 w 21"/>
                      <a:gd name="T21" fmla="*/ 9 h 28"/>
                      <a:gd name="T22" fmla="*/ 14 w 21"/>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28">
                        <a:moveTo>
                          <a:pt x="14" y="0"/>
                        </a:moveTo>
                        <a:lnTo>
                          <a:pt x="10" y="9"/>
                        </a:lnTo>
                        <a:lnTo>
                          <a:pt x="12" y="12"/>
                        </a:lnTo>
                        <a:lnTo>
                          <a:pt x="5" y="14"/>
                        </a:lnTo>
                        <a:lnTo>
                          <a:pt x="0" y="12"/>
                        </a:lnTo>
                        <a:lnTo>
                          <a:pt x="5" y="24"/>
                        </a:lnTo>
                        <a:lnTo>
                          <a:pt x="10" y="21"/>
                        </a:lnTo>
                        <a:lnTo>
                          <a:pt x="5" y="28"/>
                        </a:lnTo>
                        <a:lnTo>
                          <a:pt x="10" y="28"/>
                        </a:lnTo>
                        <a:lnTo>
                          <a:pt x="21" y="7"/>
                        </a:lnTo>
                        <a:lnTo>
                          <a:pt x="17" y="9"/>
                        </a:lnTo>
                        <a:lnTo>
                          <a:pt x="1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73" name="Freeform 992"/>
                  <p:cNvSpPr>
                    <a:spLocks/>
                  </p:cNvSpPr>
                  <p:nvPr/>
                </p:nvSpPr>
                <p:spPr bwMode="black">
                  <a:xfrm>
                    <a:off x="815" y="1148"/>
                    <a:ext cx="21" cy="28"/>
                  </a:xfrm>
                  <a:custGeom>
                    <a:avLst/>
                    <a:gdLst>
                      <a:gd name="T0" fmla="*/ 14 w 21"/>
                      <a:gd name="T1" fmla="*/ 0 h 28"/>
                      <a:gd name="T2" fmla="*/ 10 w 21"/>
                      <a:gd name="T3" fmla="*/ 9 h 28"/>
                      <a:gd name="T4" fmla="*/ 12 w 21"/>
                      <a:gd name="T5" fmla="*/ 12 h 28"/>
                      <a:gd name="T6" fmla="*/ 5 w 21"/>
                      <a:gd name="T7" fmla="*/ 14 h 28"/>
                      <a:gd name="T8" fmla="*/ 0 w 21"/>
                      <a:gd name="T9" fmla="*/ 12 h 28"/>
                      <a:gd name="T10" fmla="*/ 5 w 21"/>
                      <a:gd name="T11" fmla="*/ 24 h 28"/>
                      <a:gd name="T12" fmla="*/ 10 w 21"/>
                      <a:gd name="T13" fmla="*/ 21 h 28"/>
                      <a:gd name="T14" fmla="*/ 5 w 21"/>
                      <a:gd name="T15" fmla="*/ 28 h 28"/>
                      <a:gd name="T16" fmla="*/ 10 w 21"/>
                      <a:gd name="T17" fmla="*/ 28 h 28"/>
                      <a:gd name="T18" fmla="*/ 21 w 21"/>
                      <a:gd name="T19" fmla="*/ 7 h 28"/>
                      <a:gd name="T20" fmla="*/ 17 w 21"/>
                      <a:gd name="T21" fmla="*/ 9 h 28"/>
                      <a:gd name="T22" fmla="*/ 14 w 21"/>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28">
                        <a:moveTo>
                          <a:pt x="14" y="0"/>
                        </a:moveTo>
                        <a:lnTo>
                          <a:pt x="10" y="9"/>
                        </a:lnTo>
                        <a:lnTo>
                          <a:pt x="12" y="12"/>
                        </a:lnTo>
                        <a:lnTo>
                          <a:pt x="5" y="14"/>
                        </a:lnTo>
                        <a:lnTo>
                          <a:pt x="0" y="12"/>
                        </a:lnTo>
                        <a:lnTo>
                          <a:pt x="5" y="24"/>
                        </a:lnTo>
                        <a:lnTo>
                          <a:pt x="10" y="21"/>
                        </a:lnTo>
                        <a:lnTo>
                          <a:pt x="5" y="28"/>
                        </a:lnTo>
                        <a:lnTo>
                          <a:pt x="10" y="28"/>
                        </a:lnTo>
                        <a:lnTo>
                          <a:pt x="21" y="7"/>
                        </a:lnTo>
                        <a:lnTo>
                          <a:pt x="17" y="9"/>
                        </a:lnTo>
                        <a:lnTo>
                          <a:pt x="1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74" name="Freeform 993"/>
                  <p:cNvSpPr>
                    <a:spLocks/>
                  </p:cNvSpPr>
                  <p:nvPr/>
                </p:nvSpPr>
                <p:spPr bwMode="black">
                  <a:xfrm>
                    <a:off x="1615" y="1165"/>
                    <a:ext cx="4" cy="7"/>
                  </a:xfrm>
                  <a:custGeom>
                    <a:avLst/>
                    <a:gdLst>
                      <a:gd name="T0" fmla="*/ 4 w 4"/>
                      <a:gd name="T1" fmla="*/ 0 h 7"/>
                      <a:gd name="T2" fmla="*/ 0 w 4"/>
                      <a:gd name="T3" fmla="*/ 0 h 7"/>
                      <a:gd name="T4" fmla="*/ 0 w 4"/>
                      <a:gd name="T5" fmla="*/ 7 h 7"/>
                      <a:gd name="T6" fmla="*/ 2 w 4"/>
                      <a:gd name="T7" fmla="*/ 7 h 7"/>
                      <a:gd name="T8" fmla="*/ 4 w 4"/>
                      <a:gd name="T9" fmla="*/ 0 h 7"/>
                    </a:gdLst>
                    <a:ahLst/>
                    <a:cxnLst>
                      <a:cxn ang="0">
                        <a:pos x="T0" y="T1"/>
                      </a:cxn>
                      <a:cxn ang="0">
                        <a:pos x="T2" y="T3"/>
                      </a:cxn>
                      <a:cxn ang="0">
                        <a:pos x="T4" y="T5"/>
                      </a:cxn>
                      <a:cxn ang="0">
                        <a:pos x="T6" y="T7"/>
                      </a:cxn>
                      <a:cxn ang="0">
                        <a:pos x="T8" y="T9"/>
                      </a:cxn>
                    </a:cxnLst>
                    <a:rect l="0" t="0" r="r" b="b"/>
                    <a:pathLst>
                      <a:path w="4" h="7">
                        <a:moveTo>
                          <a:pt x="4" y="0"/>
                        </a:moveTo>
                        <a:lnTo>
                          <a:pt x="0" y="0"/>
                        </a:lnTo>
                        <a:lnTo>
                          <a:pt x="0" y="7"/>
                        </a:lnTo>
                        <a:lnTo>
                          <a:pt x="2" y="7"/>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75" name="Freeform 994"/>
                  <p:cNvSpPr>
                    <a:spLocks/>
                  </p:cNvSpPr>
                  <p:nvPr/>
                </p:nvSpPr>
                <p:spPr bwMode="black">
                  <a:xfrm>
                    <a:off x="1615" y="1165"/>
                    <a:ext cx="4" cy="7"/>
                  </a:xfrm>
                  <a:custGeom>
                    <a:avLst/>
                    <a:gdLst>
                      <a:gd name="T0" fmla="*/ 4 w 4"/>
                      <a:gd name="T1" fmla="*/ 0 h 7"/>
                      <a:gd name="T2" fmla="*/ 0 w 4"/>
                      <a:gd name="T3" fmla="*/ 0 h 7"/>
                      <a:gd name="T4" fmla="*/ 0 w 4"/>
                      <a:gd name="T5" fmla="*/ 7 h 7"/>
                      <a:gd name="T6" fmla="*/ 2 w 4"/>
                      <a:gd name="T7" fmla="*/ 7 h 7"/>
                      <a:gd name="T8" fmla="*/ 4 w 4"/>
                      <a:gd name="T9" fmla="*/ 0 h 7"/>
                    </a:gdLst>
                    <a:ahLst/>
                    <a:cxnLst>
                      <a:cxn ang="0">
                        <a:pos x="T0" y="T1"/>
                      </a:cxn>
                      <a:cxn ang="0">
                        <a:pos x="T2" y="T3"/>
                      </a:cxn>
                      <a:cxn ang="0">
                        <a:pos x="T4" y="T5"/>
                      </a:cxn>
                      <a:cxn ang="0">
                        <a:pos x="T6" y="T7"/>
                      </a:cxn>
                      <a:cxn ang="0">
                        <a:pos x="T8" y="T9"/>
                      </a:cxn>
                    </a:cxnLst>
                    <a:rect l="0" t="0" r="r" b="b"/>
                    <a:pathLst>
                      <a:path w="4" h="7">
                        <a:moveTo>
                          <a:pt x="4" y="0"/>
                        </a:moveTo>
                        <a:lnTo>
                          <a:pt x="0" y="0"/>
                        </a:lnTo>
                        <a:lnTo>
                          <a:pt x="0" y="7"/>
                        </a:lnTo>
                        <a:lnTo>
                          <a:pt x="2" y="7"/>
                        </a:lnTo>
                        <a:lnTo>
                          <a:pt x="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76" name="Freeform 995"/>
                  <p:cNvSpPr>
                    <a:spLocks/>
                  </p:cNvSpPr>
                  <p:nvPr/>
                </p:nvSpPr>
                <p:spPr bwMode="black">
                  <a:xfrm>
                    <a:off x="1603" y="1169"/>
                    <a:ext cx="12" cy="14"/>
                  </a:xfrm>
                  <a:custGeom>
                    <a:avLst/>
                    <a:gdLst>
                      <a:gd name="T0" fmla="*/ 9 w 12"/>
                      <a:gd name="T1" fmla="*/ 0 h 14"/>
                      <a:gd name="T2" fmla="*/ 0 w 12"/>
                      <a:gd name="T3" fmla="*/ 14 h 14"/>
                      <a:gd name="T4" fmla="*/ 9 w 12"/>
                      <a:gd name="T5" fmla="*/ 12 h 14"/>
                      <a:gd name="T6" fmla="*/ 12 w 12"/>
                      <a:gd name="T7" fmla="*/ 5 h 14"/>
                      <a:gd name="T8" fmla="*/ 9 w 12"/>
                      <a:gd name="T9" fmla="*/ 0 h 14"/>
                    </a:gdLst>
                    <a:ahLst/>
                    <a:cxnLst>
                      <a:cxn ang="0">
                        <a:pos x="T0" y="T1"/>
                      </a:cxn>
                      <a:cxn ang="0">
                        <a:pos x="T2" y="T3"/>
                      </a:cxn>
                      <a:cxn ang="0">
                        <a:pos x="T4" y="T5"/>
                      </a:cxn>
                      <a:cxn ang="0">
                        <a:pos x="T6" y="T7"/>
                      </a:cxn>
                      <a:cxn ang="0">
                        <a:pos x="T8" y="T9"/>
                      </a:cxn>
                    </a:cxnLst>
                    <a:rect l="0" t="0" r="r" b="b"/>
                    <a:pathLst>
                      <a:path w="12" h="14">
                        <a:moveTo>
                          <a:pt x="9" y="0"/>
                        </a:moveTo>
                        <a:lnTo>
                          <a:pt x="0" y="14"/>
                        </a:lnTo>
                        <a:lnTo>
                          <a:pt x="9" y="12"/>
                        </a:lnTo>
                        <a:lnTo>
                          <a:pt x="12" y="5"/>
                        </a:lnTo>
                        <a:lnTo>
                          <a:pt x="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77" name="Freeform 996"/>
                  <p:cNvSpPr>
                    <a:spLocks/>
                  </p:cNvSpPr>
                  <p:nvPr/>
                </p:nvSpPr>
                <p:spPr bwMode="black">
                  <a:xfrm>
                    <a:off x="1603" y="1169"/>
                    <a:ext cx="12" cy="14"/>
                  </a:xfrm>
                  <a:custGeom>
                    <a:avLst/>
                    <a:gdLst>
                      <a:gd name="T0" fmla="*/ 9 w 12"/>
                      <a:gd name="T1" fmla="*/ 0 h 14"/>
                      <a:gd name="T2" fmla="*/ 0 w 12"/>
                      <a:gd name="T3" fmla="*/ 14 h 14"/>
                      <a:gd name="T4" fmla="*/ 9 w 12"/>
                      <a:gd name="T5" fmla="*/ 12 h 14"/>
                      <a:gd name="T6" fmla="*/ 12 w 12"/>
                      <a:gd name="T7" fmla="*/ 5 h 14"/>
                      <a:gd name="T8" fmla="*/ 9 w 12"/>
                      <a:gd name="T9" fmla="*/ 0 h 14"/>
                    </a:gdLst>
                    <a:ahLst/>
                    <a:cxnLst>
                      <a:cxn ang="0">
                        <a:pos x="T0" y="T1"/>
                      </a:cxn>
                      <a:cxn ang="0">
                        <a:pos x="T2" y="T3"/>
                      </a:cxn>
                      <a:cxn ang="0">
                        <a:pos x="T4" y="T5"/>
                      </a:cxn>
                      <a:cxn ang="0">
                        <a:pos x="T6" y="T7"/>
                      </a:cxn>
                      <a:cxn ang="0">
                        <a:pos x="T8" y="T9"/>
                      </a:cxn>
                    </a:cxnLst>
                    <a:rect l="0" t="0" r="r" b="b"/>
                    <a:pathLst>
                      <a:path w="12" h="14">
                        <a:moveTo>
                          <a:pt x="9" y="0"/>
                        </a:moveTo>
                        <a:lnTo>
                          <a:pt x="0" y="14"/>
                        </a:lnTo>
                        <a:lnTo>
                          <a:pt x="9" y="12"/>
                        </a:lnTo>
                        <a:lnTo>
                          <a:pt x="12" y="5"/>
                        </a:lnTo>
                        <a:lnTo>
                          <a:pt x="9"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78" name="Freeform 997"/>
                  <p:cNvSpPr>
                    <a:spLocks/>
                  </p:cNvSpPr>
                  <p:nvPr/>
                </p:nvSpPr>
                <p:spPr bwMode="black">
                  <a:xfrm>
                    <a:off x="3282" y="2310"/>
                    <a:ext cx="7" cy="5"/>
                  </a:xfrm>
                  <a:custGeom>
                    <a:avLst/>
                    <a:gdLst>
                      <a:gd name="T0" fmla="*/ 2 w 7"/>
                      <a:gd name="T1" fmla="*/ 0 h 5"/>
                      <a:gd name="T2" fmla="*/ 0 w 7"/>
                      <a:gd name="T3" fmla="*/ 0 h 5"/>
                      <a:gd name="T4" fmla="*/ 2 w 7"/>
                      <a:gd name="T5" fmla="*/ 5 h 5"/>
                      <a:gd name="T6" fmla="*/ 7 w 7"/>
                      <a:gd name="T7" fmla="*/ 5 h 5"/>
                      <a:gd name="T8" fmla="*/ 5 w 7"/>
                      <a:gd name="T9" fmla="*/ 3 h 5"/>
                      <a:gd name="T10" fmla="*/ 2 w 7"/>
                      <a:gd name="T11" fmla="*/ 0 h 5"/>
                    </a:gdLst>
                    <a:ahLst/>
                    <a:cxnLst>
                      <a:cxn ang="0">
                        <a:pos x="T0" y="T1"/>
                      </a:cxn>
                      <a:cxn ang="0">
                        <a:pos x="T2" y="T3"/>
                      </a:cxn>
                      <a:cxn ang="0">
                        <a:pos x="T4" y="T5"/>
                      </a:cxn>
                      <a:cxn ang="0">
                        <a:pos x="T6" y="T7"/>
                      </a:cxn>
                      <a:cxn ang="0">
                        <a:pos x="T8" y="T9"/>
                      </a:cxn>
                      <a:cxn ang="0">
                        <a:pos x="T10" y="T11"/>
                      </a:cxn>
                    </a:cxnLst>
                    <a:rect l="0" t="0" r="r" b="b"/>
                    <a:pathLst>
                      <a:path w="7" h="5">
                        <a:moveTo>
                          <a:pt x="2" y="0"/>
                        </a:moveTo>
                        <a:lnTo>
                          <a:pt x="0" y="0"/>
                        </a:lnTo>
                        <a:lnTo>
                          <a:pt x="2" y="5"/>
                        </a:lnTo>
                        <a:lnTo>
                          <a:pt x="7" y="5"/>
                        </a:lnTo>
                        <a:lnTo>
                          <a:pt x="5" y="3"/>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79" name="Freeform 998"/>
                  <p:cNvSpPr>
                    <a:spLocks/>
                  </p:cNvSpPr>
                  <p:nvPr/>
                </p:nvSpPr>
                <p:spPr bwMode="black">
                  <a:xfrm>
                    <a:off x="3282" y="2310"/>
                    <a:ext cx="7" cy="5"/>
                  </a:xfrm>
                  <a:custGeom>
                    <a:avLst/>
                    <a:gdLst>
                      <a:gd name="T0" fmla="*/ 2 w 7"/>
                      <a:gd name="T1" fmla="*/ 0 h 5"/>
                      <a:gd name="T2" fmla="*/ 0 w 7"/>
                      <a:gd name="T3" fmla="*/ 0 h 5"/>
                      <a:gd name="T4" fmla="*/ 2 w 7"/>
                      <a:gd name="T5" fmla="*/ 5 h 5"/>
                      <a:gd name="T6" fmla="*/ 7 w 7"/>
                      <a:gd name="T7" fmla="*/ 5 h 5"/>
                      <a:gd name="T8" fmla="*/ 5 w 7"/>
                      <a:gd name="T9" fmla="*/ 3 h 5"/>
                      <a:gd name="T10" fmla="*/ 2 w 7"/>
                      <a:gd name="T11" fmla="*/ 0 h 5"/>
                    </a:gdLst>
                    <a:ahLst/>
                    <a:cxnLst>
                      <a:cxn ang="0">
                        <a:pos x="T0" y="T1"/>
                      </a:cxn>
                      <a:cxn ang="0">
                        <a:pos x="T2" y="T3"/>
                      </a:cxn>
                      <a:cxn ang="0">
                        <a:pos x="T4" y="T5"/>
                      </a:cxn>
                      <a:cxn ang="0">
                        <a:pos x="T6" y="T7"/>
                      </a:cxn>
                      <a:cxn ang="0">
                        <a:pos x="T8" y="T9"/>
                      </a:cxn>
                      <a:cxn ang="0">
                        <a:pos x="T10" y="T11"/>
                      </a:cxn>
                    </a:cxnLst>
                    <a:rect l="0" t="0" r="r" b="b"/>
                    <a:pathLst>
                      <a:path w="7" h="5">
                        <a:moveTo>
                          <a:pt x="2" y="0"/>
                        </a:moveTo>
                        <a:lnTo>
                          <a:pt x="0" y="0"/>
                        </a:lnTo>
                        <a:lnTo>
                          <a:pt x="2" y="5"/>
                        </a:lnTo>
                        <a:lnTo>
                          <a:pt x="7" y="5"/>
                        </a:lnTo>
                        <a:lnTo>
                          <a:pt x="5" y="3"/>
                        </a:lnTo>
                        <a:lnTo>
                          <a:pt x="2"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80" name="Freeform 999"/>
                  <p:cNvSpPr>
                    <a:spLocks/>
                  </p:cNvSpPr>
                  <p:nvPr/>
                </p:nvSpPr>
                <p:spPr bwMode="black">
                  <a:xfrm>
                    <a:off x="3327" y="2706"/>
                    <a:ext cx="102" cy="201"/>
                  </a:xfrm>
                  <a:custGeom>
                    <a:avLst/>
                    <a:gdLst>
                      <a:gd name="T0" fmla="*/ 85 w 102"/>
                      <a:gd name="T1" fmla="*/ 0 h 201"/>
                      <a:gd name="T2" fmla="*/ 78 w 102"/>
                      <a:gd name="T3" fmla="*/ 5 h 201"/>
                      <a:gd name="T4" fmla="*/ 78 w 102"/>
                      <a:gd name="T5" fmla="*/ 16 h 201"/>
                      <a:gd name="T6" fmla="*/ 73 w 102"/>
                      <a:gd name="T7" fmla="*/ 16 h 201"/>
                      <a:gd name="T8" fmla="*/ 71 w 102"/>
                      <a:gd name="T9" fmla="*/ 24 h 201"/>
                      <a:gd name="T10" fmla="*/ 71 w 102"/>
                      <a:gd name="T11" fmla="*/ 21 h 201"/>
                      <a:gd name="T12" fmla="*/ 66 w 102"/>
                      <a:gd name="T13" fmla="*/ 21 h 201"/>
                      <a:gd name="T14" fmla="*/ 69 w 102"/>
                      <a:gd name="T15" fmla="*/ 31 h 201"/>
                      <a:gd name="T16" fmla="*/ 66 w 102"/>
                      <a:gd name="T17" fmla="*/ 28 h 201"/>
                      <a:gd name="T18" fmla="*/ 64 w 102"/>
                      <a:gd name="T19" fmla="*/ 33 h 201"/>
                      <a:gd name="T20" fmla="*/ 69 w 102"/>
                      <a:gd name="T21" fmla="*/ 35 h 201"/>
                      <a:gd name="T22" fmla="*/ 64 w 102"/>
                      <a:gd name="T23" fmla="*/ 38 h 201"/>
                      <a:gd name="T24" fmla="*/ 59 w 102"/>
                      <a:gd name="T25" fmla="*/ 42 h 201"/>
                      <a:gd name="T26" fmla="*/ 59 w 102"/>
                      <a:gd name="T27" fmla="*/ 38 h 201"/>
                      <a:gd name="T28" fmla="*/ 57 w 102"/>
                      <a:gd name="T29" fmla="*/ 38 h 201"/>
                      <a:gd name="T30" fmla="*/ 54 w 102"/>
                      <a:gd name="T31" fmla="*/ 42 h 201"/>
                      <a:gd name="T32" fmla="*/ 57 w 102"/>
                      <a:gd name="T33" fmla="*/ 50 h 201"/>
                      <a:gd name="T34" fmla="*/ 54 w 102"/>
                      <a:gd name="T35" fmla="*/ 50 h 201"/>
                      <a:gd name="T36" fmla="*/ 52 w 102"/>
                      <a:gd name="T37" fmla="*/ 45 h 201"/>
                      <a:gd name="T38" fmla="*/ 45 w 102"/>
                      <a:gd name="T39" fmla="*/ 50 h 201"/>
                      <a:gd name="T40" fmla="*/ 50 w 102"/>
                      <a:gd name="T41" fmla="*/ 57 h 201"/>
                      <a:gd name="T42" fmla="*/ 45 w 102"/>
                      <a:gd name="T43" fmla="*/ 57 h 201"/>
                      <a:gd name="T44" fmla="*/ 40 w 102"/>
                      <a:gd name="T45" fmla="*/ 52 h 201"/>
                      <a:gd name="T46" fmla="*/ 31 w 102"/>
                      <a:gd name="T47" fmla="*/ 57 h 201"/>
                      <a:gd name="T48" fmla="*/ 28 w 102"/>
                      <a:gd name="T49" fmla="*/ 57 h 201"/>
                      <a:gd name="T50" fmla="*/ 19 w 102"/>
                      <a:gd name="T51" fmla="*/ 61 h 201"/>
                      <a:gd name="T52" fmla="*/ 19 w 102"/>
                      <a:gd name="T53" fmla="*/ 64 h 201"/>
                      <a:gd name="T54" fmla="*/ 12 w 102"/>
                      <a:gd name="T55" fmla="*/ 78 h 201"/>
                      <a:gd name="T56" fmla="*/ 19 w 102"/>
                      <a:gd name="T57" fmla="*/ 111 h 201"/>
                      <a:gd name="T58" fmla="*/ 0 w 102"/>
                      <a:gd name="T59" fmla="*/ 144 h 201"/>
                      <a:gd name="T60" fmla="*/ 2 w 102"/>
                      <a:gd name="T61" fmla="*/ 154 h 201"/>
                      <a:gd name="T62" fmla="*/ 7 w 102"/>
                      <a:gd name="T63" fmla="*/ 168 h 201"/>
                      <a:gd name="T64" fmla="*/ 9 w 102"/>
                      <a:gd name="T65" fmla="*/ 185 h 201"/>
                      <a:gd name="T66" fmla="*/ 14 w 102"/>
                      <a:gd name="T67" fmla="*/ 189 h 201"/>
                      <a:gd name="T68" fmla="*/ 28 w 102"/>
                      <a:gd name="T69" fmla="*/ 201 h 201"/>
                      <a:gd name="T70" fmla="*/ 40 w 102"/>
                      <a:gd name="T71" fmla="*/ 194 h 201"/>
                      <a:gd name="T72" fmla="*/ 50 w 102"/>
                      <a:gd name="T73" fmla="*/ 194 h 201"/>
                      <a:gd name="T74" fmla="*/ 57 w 102"/>
                      <a:gd name="T75" fmla="*/ 185 h 201"/>
                      <a:gd name="T76" fmla="*/ 85 w 102"/>
                      <a:gd name="T77" fmla="*/ 95 h 201"/>
                      <a:gd name="T78" fmla="*/ 90 w 102"/>
                      <a:gd name="T79" fmla="*/ 73 h 201"/>
                      <a:gd name="T80" fmla="*/ 95 w 102"/>
                      <a:gd name="T81" fmla="*/ 64 h 201"/>
                      <a:gd name="T82" fmla="*/ 92 w 102"/>
                      <a:gd name="T83" fmla="*/ 47 h 201"/>
                      <a:gd name="T84" fmla="*/ 95 w 102"/>
                      <a:gd name="T85" fmla="*/ 47 h 201"/>
                      <a:gd name="T86" fmla="*/ 99 w 102"/>
                      <a:gd name="T87" fmla="*/ 54 h 201"/>
                      <a:gd name="T88" fmla="*/ 99 w 102"/>
                      <a:gd name="T89" fmla="*/ 54 h 201"/>
                      <a:gd name="T90" fmla="*/ 102 w 102"/>
                      <a:gd name="T91" fmla="*/ 47 h 201"/>
                      <a:gd name="T92" fmla="*/ 95 w 102"/>
                      <a:gd name="T93" fmla="*/ 14 h 201"/>
                      <a:gd name="T94" fmla="*/ 85 w 102"/>
                      <a:gd name="T95"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2" h="201">
                        <a:moveTo>
                          <a:pt x="85" y="0"/>
                        </a:moveTo>
                        <a:lnTo>
                          <a:pt x="78" y="5"/>
                        </a:lnTo>
                        <a:lnTo>
                          <a:pt x="78" y="16"/>
                        </a:lnTo>
                        <a:lnTo>
                          <a:pt x="73" y="16"/>
                        </a:lnTo>
                        <a:lnTo>
                          <a:pt x="71" y="24"/>
                        </a:lnTo>
                        <a:lnTo>
                          <a:pt x="71" y="21"/>
                        </a:lnTo>
                        <a:lnTo>
                          <a:pt x="66" y="21"/>
                        </a:lnTo>
                        <a:lnTo>
                          <a:pt x="69" y="31"/>
                        </a:lnTo>
                        <a:lnTo>
                          <a:pt x="66" y="28"/>
                        </a:lnTo>
                        <a:lnTo>
                          <a:pt x="64" y="33"/>
                        </a:lnTo>
                        <a:lnTo>
                          <a:pt x="69" y="35"/>
                        </a:lnTo>
                        <a:lnTo>
                          <a:pt x="64" y="38"/>
                        </a:lnTo>
                        <a:lnTo>
                          <a:pt x="59" y="42"/>
                        </a:lnTo>
                        <a:lnTo>
                          <a:pt x="59" y="38"/>
                        </a:lnTo>
                        <a:lnTo>
                          <a:pt x="57" y="38"/>
                        </a:lnTo>
                        <a:lnTo>
                          <a:pt x="54" y="42"/>
                        </a:lnTo>
                        <a:lnTo>
                          <a:pt x="57" y="50"/>
                        </a:lnTo>
                        <a:lnTo>
                          <a:pt x="54" y="50"/>
                        </a:lnTo>
                        <a:lnTo>
                          <a:pt x="52" y="45"/>
                        </a:lnTo>
                        <a:lnTo>
                          <a:pt x="45" y="50"/>
                        </a:lnTo>
                        <a:lnTo>
                          <a:pt x="50" y="57"/>
                        </a:lnTo>
                        <a:lnTo>
                          <a:pt x="45" y="57"/>
                        </a:lnTo>
                        <a:lnTo>
                          <a:pt x="40" y="52"/>
                        </a:lnTo>
                        <a:lnTo>
                          <a:pt x="31" y="57"/>
                        </a:lnTo>
                        <a:lnTo>
                          <a:pt x="28" y="57"/>
                        </a:lnTo>
                        <a:lnTo>
                          <a:pt x="19" y="61"/>
                        </a:lnTo>
                        <a:lnTo>
                          <a:pt x="19" y="64"/>
                        </a:lnTo>
                        <a:lnTo>
                          <a:pt x="12" y="78"/>
                        </a:lnTo>
                        <a:lnTo>
                          <a:pt x="19" y="111"/>
                        </a:lnTo>
                        <a:lnTo>
                          <a:pt x="0" y="144"/>
                        </a:lnTo>
                        <a:lnTo>
                          <a:pt x="2" y="154"/>
                        </a:lnTo>
                        <a:lnTo>
                          <a:pt x="7" y="168"/>
                        </a:lnTo>
                        <a:lnTo>
                          <a:pt x="9" y="185"/>
                        </a:lnTo>
                        <a:lnTo>
                          <a:pt x="14" y="189"/>
                        </a:lnTo>
                        <a:lnTo>
                          <a:pt x="28" y="201"/>
                        </a:lnTo>
                        <a:lnTo>
                          <a:pt x="40" y="194"/>
                        </a:lnTo>
                        <a:lnTo>
                          <a:pt x="50" y="194"/>
                        </a:lnTo>
                        <a:lnTo>
                          <a:pt x="57" y="185"/>
                        </a:lnTo>
                        <a:lnTo>
                          <a:pt x="85" y="95"/>
                        </a:lnTo>
                        <a:lnTo>
                          <a:pt x="90" y="73"/>
                        </a:lnTo>
                        <a:lnTo>
                          <a:pt x="95" y="64"/>
                        </a:lnTo>
                        <a:lnTo>
                          <a:pt x="92" y="47"/>
                        </a:lnTo>
                        <a:lnTo>
                          <a:pt x="95" y="47"/>
                        </a:lnTo>
                        <a:lnTo>
                          <a:pt x="99" y="54"/>
                        </a:lnTo>
                        <a:lnTo>
                          <a:pt x="99" y="54"/>
                        </a:lnTo>
                        <a:lnTo>
                          <a:pt x="102" y="47"/>
                        </a:lnTo>
                        <a:lnTo>
                          <a:pt x="95" y="14"/>
                        </a:ln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81" name="Freeform 1000"/>
                  <p:cNvSpPr>
                    <a:spLocks/>
                  </p:cNvSpPr>
                  <p:nvPr/>
                </p:nvSpPr>
                <p:spPr bwMode="black">
                  <a:xfrm>
                    <a:off x="3327" y="2706"/>
                    <a:ext cx="102" cy="201"/>
                  </a:xfrm>
                  <a:custGeom>
                    <a:avLst/>
                    <a:gdLst>
                      <a:gd name="T0" fmla="*/ 85 w 102"/>
                      <a:gd name="T1" fmla="*/ 0 h 201"/>
                      <a:gd name="T2" fmla="*/ 78 w 102"/>
                      <a:gd name="T3" fmla="*/ 5 h 201"/>
                      <a:gd name="T4" fmla="*/ 78 w 102"/>
                      <a:gd name="T5" fmla="*/ 16 h 201"/>
                      <a:gd name="T6" fmla="*/ 73 w 102"/>
                      <a:gd name="T7" fmla="*/ 16 h 201"/>
                      <a:gd name="T8" fmla="*/ 71 w 102"/>
                      <a:gd name="T9" fmla="*/ 24 h 201"/>
                      <a:gd name="T10" fmla="*/ 71 w 102"/>
                      <a:gd name="T11" fmla="*/ 21 h 201"/>
                      <a:gd name="T12" fmla="*/ 66 w 102"/>
                      <a:gd name="T13" fmla="*/ 21 h 201"/>
                      <a:gd name="T14" fmla="*/ 69 w 102"/>
                      <a:gd name="T15" fmla="*/ 31 h 201"/>
                      <a:gd name="T16" fmla="*/ 66 w 102"/>
                      <a:gd name="T17" fmla="*/ 28 h 201"/>
                      <a:gd name="T18" fmla="*/ 64 w 102"/>
                      <a:gd name="T19" fmla="*/ 33 h 201"/>
                      <a:gd name="T20" fmla="*/ 69 w 102"/>
                      <a:gd name="T21" fmla="*/ 35 h 201"/>
                      <a:gd name="T22" fmla="*/ 64 w 102"/>
                      <a:gd name="T23" fmla="*/ 38 h 201"/>
                      <a:gd name="T24" fmla="*/ 59 w 102"/>
                      <a:gd name="T25" fmla="*/ 42 h 201"/>
                      <a:gd name="T26" fmla="*/ 59 w 102"/>
                      <a:gd name="T27" fmla="*/ 38 h 201"/>
                      <a:gd name="T28" fmla="*/ 57 w 102"/>
                      <a:gd name="T29" fmla="*/ 38 h 201"/>
                      <a:gd name="T30" fmla="*/ 54 w 102"/>
                      <a:gd name="T31" fmla="*/ 42 h 201"/>
                      <a:gd name="T32" fmla="*/ 57 w 102"/>
                      <a:gd name="T33" fmla="*/ 50 h 201"/>
                      <a:gd name="T34" fmla="*/ 54 w 102"/>
                      <a:gd name="T35" fmla="*/ 50 h 201"/>
                      <a:gd name="T36" fmla="*/ 52 w 102"/>
                      <a:gd name="T37" fmla="*/ 45 h 201"/>
                      <a:gd name="T38" fmla="*/ 45 w 102"/>
                      <a:gd name="T39" fmla="*/ 50 h 201"/>
                      <a:gd name="T40" fmla="*/ 50 w 102"/>
                      <a:gd name="T41" fmla="*/ 57 h 201"/>
                      <a:gd name="T42" fmla="*/ 45 w 102"/>
                      <a:gd name="T43" fmla="*/ 57 h 201"/>
                      <a:gd name="T44" fmla="*/ 40 w 102"/>
                      <a:gd name="T45" fmla="*/ 52 h 201"/>
                      <a:gd name="T46" fmla="*/ 31 w 102"/>
                      <a:gd name="T47" fmla="*/ 57 h 201"/>
                      <a:gd name="T48" fmla="*/ 28 w 102"/>
                      <a:gd name="T49" fmla="*/ 57 h 201"/>
                      <a:gd name="T50" fmla="*/ 19 w 102"/>
                      <a:gd name="T51" fmla="*/ 61 h 201"/>
                      <a:gd name="T52" fmla="*/ 19 w 102"/>
                      <a:gd name="T53" fmla="*/ 64 h 201"/>
                      <a:gd name="T54" fmla="*/ 12 w 102"/>
                      <a:gd name="T55" fmla="*/ 78 h 201"/>
                      <a:gd name="T56" fmla="*/ 19 w 102"/>
                      <a:gd name="T57" fmla="*/ 111 h 201"/>
                      <a:gd name="T58" fmla="*/ 0 w 102"/>
                      <a:gd name="T59" fmla="*/ 144 h 201"/>
                      <a:gd name="T60" fmla="*/ 2 w 102"/>
                      <a:gd name="T61" fmla="*/ 154 h 201"/>
                      <a:gd name="T62" fmla="*/ 7 w 102"/>
                      <a:gd name="T63" fmla="*/ 168 h 201"/>
                      <a:gd name="T64" fmla="*/ 9 w 102"/>
                      <a:gd name="T65" fmla="*/ 185 h 201"/>
                      <a:gd name="T66" fmla="*/ 14 w 102"/>
                      <a:gd name="T67" fmla="*/ 189 h 201"/>
                      <a:gd name="T68" fmla="*/ 28 w 102"/>
                      <a:gd name="T69" fmla="*/ 201 h 201"/>
                      <a:gd name="T70" fmla="*/ 40 w 102"/>
                      <a:gd name="T71" fmla="*/ 194 h 201"/>
                      <a:gd name="T72" fmla="*/ 50 w 102"/>
                      <a:gd name="T73" fmla="*/ 194 h 201"/>
                      <a:gd name="T74" fmla="*/ 57 w 102"/>
                      <a:gd name="T75" fmla="*/ 185 h 201"/>
                      <a:gd name="T76" fmla="*/ 85 w 102"/>
                      <a:gd name="T77" fmla="*/ 95 h 201"/>
                      <a:gd name="T78" fmla="*/ 90 w 102"/>
                      <a:gd name="T79" fmla="*/ 73 h 201"/>
                      <a:gd name="T80" fmla="*/ 95 w 102"/>
                      <a:gd name="T81" fmla="*/ 64 h 201"/>
                      <a:gd name="T82" fmla="*/ 92 w 102"/>
                      <a:gd name="T83" fmla="*/ 47 h 201"/>
                      <a:gd name="T84" fmla="*/ 95 w 102"/>
                      <a:gd name="T85" fmla="*/ 47 h 201"/>
                      <a:gd name="T86" fmla="*/ 99 w 102"/>
                      <a:gd name="T87" fmla="*/ 54 h 201"/>
                      <a:gd name="T88" fmla="*/ 99 w 102"/>
                      <a:gd name="T89" fmla="*/ 54 h 201"/>
                      <a:gd name="T90" fmla="*/ 102 w 102"/>
                      <a:gd name="T91" fmla="*/ 47 h 201"/>
                      <a:gd name="T92" fmla="*/ 95 w 102"/>
                      <a:gd name="T93" fmla="*/ 14 h 201"/>
                      <a:gd name="T94" fmla="*/ 85 w 102"/>
                      <a:gd name="T95"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2" h="201">
                        <a:moveTo>
                          <a:pt x="85" y="0"/>
                        </a:moveTo>
                        <a:lnTo>
                          <a:pt x="78" y="5"/>
                        </a:lnTo>
                        <a:lnTo>
                          <a:pt x="78" y="16"/>
                        </a:lnTo>
                        <a:lnTo>
                          <a:pt x="73" y="16"/>
                        </a:lnTo>
                        <a:lnTo>
                          <a:pt x="71" y="24"/>
                        </a:lnTo>
                        <a:lnTo>
                          <a:pt x="71" y="21"/>
                        </a:lnTo>
                        <a:lnTo>
                          <a:pt x="66" y="21"/>
                        </a:lnTo>
                        <a:lnTo>
                          <a:pt x="69" y="31"/>
                        </a:lnTo>
                        <a:lnTo>
                          <a:pt x="66" y="28"/>
                        </a:lnTo>
                        <a:lnTo>
                          <a:pt x="64" y="33"/>
                        </a:lnTo>
                        <a:lnTo>
                          <a:pt x="69" y="35"/>
                        </a:lnTo>
                        <a:lnTo>
                          <a:pt x="64" y="38"/>
                        </a:lnTo>
                        <a:lnTo>
                          <a:pt x="59" y="42"/>
                        </a:lnTo>
                        <a:lnTo>
                          <a:pt x="59" y="38"/>
                        </a:lnTo>
                        <a:lnTo>
                          <a:pt x="57" y="38"/>
                        </a:lnTo>
                        <a:lnTo>
                          <a:pt x="54" y="42"/>
                        </a:lnTo>
                        <a:lnTo>
                          <a:pt x="57" y="50"/>
                        </a:lnTo>
                        <a:lnTo>
                          <a:pt x="54" y="50"/>
                        </a:lnTo>
                        <a:lnTo>
                          <a:pt x="52" y="45"/>
                        </a:lnTo>
                        <a:lnTo>
                          <a:pt x="45" y="50"/>
                        </a:lnTo>
                        <a:lnTo>
                          <a:pt x="50" y="57"/>
                        </a:lnTo>
                        <a:lnTo>
                          <a:pt x="45" y="57"/>
                        </a:lnTo>
                        <a:lnTo>
                          <a:pt x="40" y="52"/>
                        </a:lnTo>
                        <a:lnTo>
                          <a:pt x="31" y="57"/>
                        </a:lnTo>
                        <a:lnTo>
                          <a:pt x="28" y="57"/>
                        </a:lnTo>
                        <a:lnTo>
                          <a:pt x="19" y="61"/>
                        </a:lnTo>
                        <a:lnTo>
                          <a:pt x="19" y="64"/>
                        </a:lnTo>
                        <a:lnTo>
                          <a:pt x="12" y="78"/>
                        </a:lnTo>
                        <a:lnTo>
                          <a:pt x="19" y="111"/>
                        </a:lnTo>
                        <a:lnTo>
                          <a:pt x="0" y="144"/>
                        </a:lnTo>
                        <a:lnTo>
                          <a:pt x="2" y="154"/>
                        </a:lnTo>
                        <a:lnTo>
                          <a:pt x="7" y="168"/>
                        </a:lnTo>
                        <a:lnTo>
                          <a:pt x="9" y="185"/>
                        </a:lnTo>
                        <a:lnTo>
                          <a:pt x="14" y="189"/>
                        </a:lnTo>
                        <a:lnTo>
                          <a:pt x="28" y="201"/>
                        </a:lnTo>
                        <a:lnTo>
                          <a:pt x="40" y="194"/>
                        </a:lnTo>
                        <a:lnTo>
                          <a:pt x="50" y="194"/>
                        </a:lnTo>
                        <a:lnTo>
                          <a:pt x="57" y="185"/>
                        </a:lnTo>
                        <a:lnTo>
                          <a:pt x="85" y="95"/>
                        </a:lnTo>
                        <a:lnTo>
                          <a:pt x="90" y="73"/>
                        </a:lnTo>
                        <a:lnTo>
                          <a:pt x="95" y="64"/>
                        </a:lnTo>
                        <a:lnTo>
                          <a:pt x="92" y="47"/>
                        </a:lnTo>
                        <a:lnTo>
                          <a:pt x="95" y="47"/>
                        </a:lnTo>
                        <a:lnTo>
                          <a:pt x="99" y="54"/>
                        </a:lnTo>
                        <a:lnTo>
                          <a:pt x="99" y="54"/>
                        </a:lnTo>
                        <a:lnTo>
                          <a:pt x="102" y="47"/>
                        </a:lnTo>
                        <a:lnTo>
                          <a:pt x="95" y="14"/>
                        </a:lnTo>
                        <a:lnTo>
                          <a:pt x="8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82" name="Freeform 1001"/>
                  <p:cNvSpPr>
                    <a:spLocks/>
                  </p:cNvSpPr>
                  <p:nvPr/>
                </p:nvSpPr>
                <p:spPr bwMode="black">
                  <a:xfrm>
                    <a:off x="2542" y="2429"/>
                    <a:ext cx="2" cy="2"/>
                  </a:xfrm>
                  <a:custGeom>
                    <a:avLst/>
                    <a:gdLst>
                      <a:gd name="T0" fmla="*/ 2 w 2"/>
                      <a:gd name="T1" fmla="*/ 0 h 2"/>
                      <a:gd name="T2" fmla="*/ 0 w 2"/>
                      <a:gd name="T3" fmla="*/ 0 h 2"/>
                      <a:gd name="T4" fmla="*/ 0 w 2"/>
                      <a:gd name="T5" fmla="*/ 2 h 2"/>
                      <a:gd name="T6" fmla="*/ 2 w 2"/>
                      <a:gd name="T7" fmla="*/ 0 h 2"/>
                    </a:gdLst>
                    <a:ahLst/>
                    <a:cxnLst>
                      <a:cxn ang="0">
                        <a:pos x="T0" y="T1"/>
                      </a:cxn>
                      <a:cxn ang="0">
                        <a:pos x="T2" y="T3"/>
                      </a:cxn>
                      <a:cxn ang="0">
                        <a:pos x="T4" y="T5"/>
                      </a:cxn>
                      <a:cxn ang="0">
                        <a:pos x="T6" y="T7"/>
                      </a:cxn>
                    </a:cxnLst>
                    <a:rect l="0" t="0" r="r" b="b"/>
                    <a:pathLst>
                      <a:path w="2" h="2">
                        <a:moveTo>
                          <a:pt x="2" y="0"/>
                        </a:moveTo>
                        <a:lnTo>
                          <a:pt x="0" y="0"/>
                        </a:lnTo>
                        <a:lnTo>
                          <a:pt x="0" y="2"/>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83" name="Freeform 1002"/>
                  <p:cNvSpPr>
                    <a:spLocks/>
                  </p:cNvSpPr>
                  <p:nvPr/>
                </p:nvSpPr>
                <p:spPr bwMode="black">
                  <a:xfrm>
                    <a:off x="2542" y="2429"/>
                    <a:ext cx="2" cy="2"/>
                  </a:xfrm>
                  <a:custGeom>
                    <a:avLst/>
                    <a:gdLst>
                      <a:gd name="T0" fmla="*/ 2 w 2"/>
                      <a:gd name="T1" fmla="*/ 0 h 2"/>
                      <a:gd name="T2" fmla="*/ 0 w 2"/>
                      <a:gd name="T3" fmla="*/ 0 h 2"/>
                      <a:gd name="T4" fmla="*/ 0 w 2"/>
                      <a:gd name="T5" fmla="*/ 2 h 2"/>
                      <a:gd name="T6" fmla="*/ 2 w 2"/>
                      <a:gd name="T7" fmla="*/ 0 h 2"/>
                    </a:gdLst>
                    <a:ahLst/>
                    <a:cxnLst>
                      <a:cxn ang="0">
                        <a:pos x="T0" y="T1"/>
                      </a:cxn>
                      <a:cxn ang="0">
                        <a:pos x="T2" y="T3"/>
                      </a:cxn>
                      <a:cxn ang="0">
                        <a:pos x="T4" y="T5"/>
                      </a:cxn>
                      <a:cxn ang="0">
                        <a:pos x="T6" y="T7"/>
                      </a:cxn>
                    </a:cxnLst>
                    <a:rect l="0" t="0" r="r" b="b"/>
                    <a:pathLst>
                      <a:path w="2" h="2">
                        <a:moveTo>
                          <a:pt x="2" y="0"/>
                        </a:moveTo>
                        <a:lnTo>
                          <a:pt x="0" y="0"/>
                        </a:lnTo>
                        <a:lnTo>
                          <a:pt x="0" y="2"/>
                        </a:lnTo>
                        <a:lnTo>
                          <a:pt x="2"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84" name="Freeform 1003"/>
                  <p:cNvSpPr>
                    <a:spLocks/>
                  </p:cNvSpPr>
                  <p:nvPr/>
                </p:nvSpPr>
                <p:spPr bwMode="black">
                  <a:xfrm>
                    <a:off x="2870" y="2031"/>
                    <a:ext cx="3" cy="2"/>
                  </a:xfrm>
                  <a:custGeom>
                    <a:avLst/>
                    <a:gdLst>
                      <a:gd name="T0" fmla="*/ 3 w 3"/>
                      <a:gd name="T1" fmla="*/ 0 h 2"/>
                      <a:gd name="T2" fmla="*/ 0 w 3"/>
                      <a:gd name="T3" fmla="*/ 2 h 2"/>
                      <a:gd name="T4" fmla="*/ 3 w 3"/>
                      <a:gd name="T5" fmla="*/ 2 h 2"/>
                      <a:gd name="T6" fmla="*/ 3 w 3"/>
                      <a:gd name="T7" fmla="*/ 0 h 2"/>
                    </a:gdLst>
                    <a:ahLst/>
                    <a:cxnLst>
                      <a:cxn ang="0">
                        <a:pos x="T0" y="T1"/>
                      </a:cxn>
                      <a:cxn ang="0">
                        <a:pos x="T2" y="T3"/>
                      </a:cxn>
                      <a:cxn ang="0">
                        <a:pos x="T4" y="T5"/>
                      </a:cxn>
                      <a:cxn ang="0">
                        <a:pos x="T6" y="T7"/>
                      </a:cxn>
                    </a:cxnLst>
                    <a:rect l="0" t="0" r="r" b="b"/>
                    <a:pathLst>
                      <a:path w="3" h="2">
                        <a:moveTo>
                          <a:pt x="3" y="0"/>
                        </a:moveTo>
                        <a:lnTo>
                          <a:pt x="0" y="2"/>
                        </a:lnTo>
                        <a:lnTo>
                          <a:pt x="3" y="2"/>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85" name="Freeform 1004"/>
                  <p:cNvSpPr>
                    <a:spLocks/>
                  </p:cNvSpPr>
                  <p:nvPr/>
                </p:nvSpPr>
                <p:spPr bwMode="black">
                  <a:xfrm>
                    <a:off x="2870" y="2031"/>
                    <a:ext cx="3" cy="2"/>
                  </a:xfrm>
                  <a:custGeom>
                    <a:avLst/>
                    <a:gdLst>
                      <a:gd name="T0" fmla="*/ 3 w 3"/>
                      <a:gd name="T1" fmla="*/ 0 h 2"/>
                      <a:gd name="T2" fmla="*/ 0 w 3"/>
                      <a:gd name="T3" fmla="*/ 2 h 2"/>
                      <a:gd name="T4" fmla="*/ 3 w 3"/>
                      <a:gd name="T5" fmla="*/ 2 h 2"/>
                      <a:gd name="T6" fmla="*/ 3 w 3"/>
                      <a:gd name="T7" fmla="*/ 0 h 2"/>
                    </a:gdLst>
                    <a:ahLst/>
                    <a:cxnLst>
                      <a:cxn ang="0">
                        <a:pos x="T0" y="T1"/>
                      </a:cxn>
                      <a:cxn ang="0">
                        <a:pos x="T2" y="T3"/>
                      </a:cxn>
                      <a:cxn ang="0">
                        <a:pos x="T4" y="T5"/>
                      </a:cxn>
                      <a:cxn ang="0">
                        <a:pos x="T6" y="T7"/>
                      </a:cxn>
                    </a:cxnLst>
                    <a:rect l="0" t="0" r="r" b="b"/>
                    <a:pathLst>
                      <a:path w="3" h="2">
                        <a:moveTo>
                          <a:pt x="3" y="0"/>
                        </a:moveTo>
                        <a:lnTo>
                          <a:pt x="0" y="2"/>
                        </a:lnTo>
                        <a:lnTo>
                          <a:pt x="3" y="2"/>
                        </a:lnTo>
                        <a:lnTo>
                          <a:pt x="3"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86" name="Freeform 1005"/>
                  <p:cNvSpPr>
                    <a:spLocks/>
                  </p:cNvSpPr>
                  <p:nvPr/>
                </p:nvSpPr>
                <p:spPr bwMode="black">
                  <a:xfrm>
                    <a:off x="3176" y="1998"/>
                    <a:ext cx="33" cy="19"/>
                  </a:xfrm>
                  <a:custGeom>
                    <a:avLst/>
                    <a:gdLst>
                      <a:gd name="T0" fmla="*/ 33 w 33"/>
                      <a:gd name="T1" fmla="*/ 0 h 19"/>
                      <a:gd name="T2" fmla="*/ 26 w 33"/>
                      <a:gd name="T3" fmla="*/ 5 h 19"/>
                      <a:gd name="T4" fmla="*/ 11 w 33"/>
                      <a:gd name="T5" fmla="*/ 5 h 19"/>
                      <a:gd name="T6" fmla="*/ 0 w 33"/>
                      <a:gd name="T7" fmla="*/ 12 h 19"/>
                      <a:gd name="T8" fmla="*/ 4 w 33"/>
                      <a:gd name="T9" fmla="*/ 17 h 19"/>
                      <a:gd name="T10" fmla="*/ 11 w 33"/>
                      <a:gd name="T11" fmla="*/ 19 h 19"/>
                      <a:gd name="T12" fmla="*/ 26 w 33"/>
                      <a:gd name="T13" fmla="*/ 12 h 19"/>
                      <a:gd name="T14" fmla="*/ 33 w 33"/>
                      <a:gd name="T15" fmla="*/ 0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19">
                        <a:moveTo>
                          <a:pt x="33" y="0"/>
                        </a:moveTo>
                        <a:lnTo>
                          <a:pt x="26" y="5"/>
                        </a:lnTo>
                        <a:lnTo>
                          <a:pt x="11" y="5"/>
                        </a:lnTo>
                        <a:lnTo>
                          <a:pt x="0" y="12"/>
                        </a:lnTo>
                        <a:lnTo>
                          <a:pt x="4" y="17"/>
                        </a:lnTo>
                        <a:lnTo>
                          <a:pt x="11" y="19"/>
                        </a:lnTo>
                        <a:lnTo>
                          <a:pt x="26" y="12"/>
                        </a:lnTo>
                        <a:lnTo>
                          <a:pt x="3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87" name="Freeform 1006"/>
                  <p:cNvSpPr>
                    <a:spLocks/>
                  </p:cNvSpPr>
                  <p:nvPr/>
                </p:nvSpPr>
                <p:spPr bwMode="black">
                  <a:xfrm>
                    <a:off x="3176" y="1998"/>
                    <a:ext cx="33" cy="19"/>
                  </a:xfrm>
                  <a:custGeom>
                    <a:avLst/>
                    <a:gdLst>
                      <a:gd name="T0" fmla="*/ 33 w 33"/>
                      <a:gd name="T1" fmla="*/ 0 h 19"/>
                      <a:gd name="T2" fmla="*/ 26 w 33"/>
                      <a:gd name="T3" fmla="*/ 5 h 19"/>
                      <a:gd name="T4" fmla="*/ 11 w 33"/>
                      <a:gd name="T5" fmla="*/ 5 h 19"/>
                      <a:gd name="T6" fmla="*/ 0 w 33"/>
                      <a:gd name="T7" fmla="*/ 12 h 19"/>
                      <a:gd name="T8" fmla="*/ 4 w 33"/>
                      <a:gd name="T9" fmla="*/ 17 h 19"/>
                      <a:gd name="T10" fmla="*/ 11 w 33"/>
                      <a:gd name="T11" fmla="*/ 19 h 19"/>
                      <a:gd name="T12" fmla="*/ 26 w 33"/>
                      <a:gd name="T13" fmla="*/ 12 h 19"/>
                      <a:gd name="T14" fmla="*/ 33 w 33"/>
                      <a:gd name="T15" fmla="*/ 0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19">
                        <a:moveTo>
                          <a:pt x="33" y="0"/>
                        </a:moveTo>
                        <a:lnTo>
                          <a:pt x="26" y="5"/>
                        </a:lnTo>
                        <a:lnTo>
                          <a:pt x="11" y="5"/>
                        </a:lnTo>
                        <a:lnTo>
                          <a:pt x="0" y="12"/>
                        </a:lnTo>
                        <a:lnTo>
                          <a:pt x="4" y="17"/>
                        </a:lnTo>
                        <a:lnTo>
                          <a:pt x="11" y="19"/>
                        </a:lnTo>
                        <a:lnTo>
                          <a:pt x="26" y="12"/>
                        </a:lnTo>
                        <a:lnTo>
                          <a:pt x="33"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88" name="Freeform 1007"/>
                  <p:cNvSpPr>
                    <a:spLocks/>
                  </p:cNvSpPr>
                  <p:nvPr/>
                </p:nvSpPr>
                <p:spPr bwMode="black">
                  <a:xfrm>
                    <a:off x="2927" y="1600"/>
                    <a:ext cx="5" cy="5"/>
                  </a:xfrm>
                  <a:custGeom>
                    <a:avLst/>
                    <a:gdLst>
                      <a:gd name="T0" fmla="*/ 0 w 5"/>
                      <a:gd name="T1" fmla="*/ 0 h 5"/>
                      <a:gd name="T2" fmla="*/ 0 w 5"/>
                      <a:gd name="T3" fmla="*/ 3 h 5"/>
                      <a:gd name="T4" fmla="*/ 5 w 5"/>
                      <a:gd name="T5" fmla="*/ 5 h 5"/>
                      <a:gd name="T6" fmla="*/ 0 w 5"/>
                      <a:gd name="T7" fmla="*/ 0 h 5"/>
                    </a:gdLst>
                    <a:ahLst/>
                    <a:cxnLst>
                      <a:cxn ang="0">
                        <a:pos x="T0" y="T1"/>
                      </a:cxn>
                      <a:cxn ang="0">
                        <a:pos x="T2" y="T3"/>
                      </a:cxn>
                      <a:cxn ang="0">
                        <a:pos x="T4" y="T5"/>
                      </a:cxn>
                      <a:cxn ang="0">
                        <a:pos x="T6" y="T7"/>
                      </a:cxn>
                    </a:cxnLst>
                    <a:rect l="0" t="0" r="r" b="b"/>
                    <a:pathLst>
                      <a:path w="5" h="5">
                        <a:moveTo>
                          <a:pt x="0" y="0"/>
                        </a:moveTo>
                        <a:lnTo>
                          <a:pt x="0" y="3"/>
                        </a:lnTo>
                        <a:lnTo>
                          <a:pt x="5" y="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89" name="Freeform 1008"/>
                  <p:cNvSpPr>
                    <a:spLocks/>
                  </p:cNvSpPr>
                  <p:nvPr/>
                </p:nvSpPr>
                <p:spPr bwMode="black">
                  <a:xfrm>
                    <a:off x="2927" y="1600"/>
                    <a:ext cx="5" cy="5"/>
                  </a:xfrm>
                  <a:custGeom>
                    <a:avLst/>
                    <a:gdLst>
                      <a:gd name="T0" fmla="*/ 0 w 5"/>
                      <a:gd name="T1" fmla="*/ 0 h 5"/>
                      <a:gd name="T2" fmla="*/ 0 w 5"/>
                      <a:gd name="T3" fmla="*/ 3 h 5"/>
                      <a:gd name="T4" fmla="*/ 5 w 5"/>
                      <a:gd name="T5" fmla="*/ 5 h 5"/>
                      <a:gd name="T6" fmla="*/ 0 w 5"/>
                      <a:gd name="T7" fmla="*/ 0 h 5"/>
                    </a:gdLst>
                    <a:ahLst/>
                    <a:cxnLst>
                      <a:cxn ang="0">
                        <a:pos x="T0" y="T1"/>
                      </a:cxn>
                      <a:cxn ang="0">
                        <a:pos x="T2" y="T3"/>
                      </a:cxn>
                      <a:cxn ang="0">
                        <a:pos x="T4" y="T5"/>
                      </a:cxn>
                      <a:cxn ang="0">
                        <a:pos x="T6" y="T7"/>
                      </a:cxn>
                    </a:cxnLst>
                    <a:rect l="0" t="0" r="r" b="b"/>
                    <a:pathLst>
                      <a:path w="5" h="5">
                        <a:moveTo>
                          <a:pt x="0" y="0"/>
                        </a:moveTo>
                        <a:lnTo>
                          <a:pt x="0" y="3"/>
                        </a:lnTo>
                        <a:lnTo>
                          <a:pt x="5" y="5"/>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90" name="Freeform 1009"/>
                  <p:cNvSpPr>
                    <a:spLocks/>
                  </p:cNvSpPr>
                  <p:nvPr/>
                </p:nvSpPr>
                <p:spPr bwMode="black">
                  <a:xfrm>
                    <a:off x="2870" y="1605"/>
                    <a:ext cx="3" cy="7"/>
                  </a:xfrm>
                  <a:custGeom>
                    <a:avLst/>
                    <a:gdLst>
                      <a:gd name="T0" fmla="*/ 3 w 3"/>
                      <a:gd name="T1" fmla="*/ 0 h 7"/>
                      <a:gd name="T2" fmla="*/ 0 w 3"/>
                      <a:gd name="T3" fmla="*/ 5 h 7"/>
                      <a:gd name="T4" fmla="*/ 3 w 3"/>
                      <a:gd name="T5" fmla="*/ 7 h 7"/>
                      <a:gd name="T6" fmla="*/ 3 w 3"/>
                      <a:gd name="T7" fmla="*/ 0 h 7"/>
                    </a:gdLst>
                    <a:ahLst/>
                    <a:cxnLst>
                      <a:cxn ang="0">
                        <a:pos x="T0" y="T1"/>
                      </a:cxn>
                      <a:cxn ang="0">
                        <a:pos x="T2" y="T3"/>
                      </a:cxn>
                      <a:cxn ang="0">
                        <a:pos x="T4" y="T5"/>
                      </a:cxn>
                      <a:cxn ang="0">
                        <a:pos x="T6" y="T7"/>
                      </a:cxn>
                    </a:cxnLst>
                    <a:rect l="0" t="0" r="r" b="b"/>
                    <a:pathLst>
                      <a:path w="3" h="7">
                        <a:moveTo>
                          <a:pt x="3" y="0"/>
                        </a:moveTo>
                        <a:lnTo>
                          <a:pt x="0" y="5"/>
                        </a:lnTo>
                        <a:lnTo>
                          <a:pt x="3" y="7"/>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91" name="Freeform 1010"/>
                  <p:cNvSpPr>
                    <a:spLocks/>
                  </p:cNvSpPr>
                  <p:nvPr/>
                </p:nvSpPr>
                <p:spPr bwMode="black">
                  <a:xfrm>
                    <a:off x="2870" y="1605"/>
                    <a:ext cx="3" cy="7"/>
                  </a:xfrm>
                  <a:custGeom>
                    <a:avLst/>
                    <a:gdLst>
                      <a:gd name="T0" fmla="*/ 3 w 3"/>
                      <a:gd name="T1" fmla="*/ 0 h 7"/>
                      <a:gd name="T2" fmla="*/ 0 w 3"/>
                      <a:gd name="T3" fmla="*/ 5 h 7"/>
                      <a:gd name="T4" fmla="*/ 3 w 3"/>
                      <a:gd name="T5" fmla="*/ 7 h 7"/>
                      <a:gd name="T6" fmla="*/ 3 w 3"/>
                      <a:gd name="T7" fmla="*/ 0 h 7"/>
                    </a:gdLst>
                    <a:ahLst/>
                    <a:cxnLst>
                      <a:cxn ang="0">
                        <a:pos x="T0" y="T1"/>
                      </a:cxn>
                      <a:cxn ang="0">
                        <a:pos x="T2" y="T3"/>
                      </a:cxn>
                      <a:cxn ang="0">
                        <a:pos x="T4" y="T5"/>
                      </a:cxn>
                      <a:cxn ang="0">
                        <a:pos x="T6" y="T7"/>
                      </a:cxn>
                    </a:cxnLst>
                    <a:rect l="0" t="0" r="r" b="b"/>
                    <a:pathLst>
                      <a:path w="3" h="7">
                        <a:moveTo>
                          <a:pt x="3" y="0"/>
                        </a:moveTo>
                        <a:lnTo>
                          <a:pt x="0" y="5"/>
                        </a:lnTo>
                        <a:lnTo>
                          <a:pt x="3" y="7"/>
                        </a:lnTo>
                        <a:lnTo>
                          <a:pt x="3"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92" name="Freeform 1011"/>
                  <p:cNvSpPr>
                    <a:spLocks/>
                  </p:cNvSpPr>
                  <p:nvPr/>
                </p:nvSpPr>
                <p:spPr bwMode="black">
                  <a:xfrm>
                    <a:off x="2859" y="1591"/>
                    <a:ext cx="14" cy="14"/>
                  </a:xfrm>
                  <a:custGeom>
                    <a:avLst/>
                    <a:gdLst>
                      <a:gd name="T0" fmla="*/ 11 w 14"/>
                      <a:gd name="T1" fmla="*/ 0 h 14"/>
                      <a:gd name="T2" fmla="*/ 4 w 14"/>
                      <a:gd name="T3" fmla="*/ 2 h 14"/>
                      <a:gd name="T4" fmla="*/ 0 w 14"/>
                      <a:gd name="T5" fmla="*/ 2 h 14"/>
                      <a:gd name="T6" fmla="*/ 4 w 14"/>
                      <a:gd name="T7" fmla="*/ 14 h 14"/>
                      <a:gd name="T8" fmla="*/ 14 w 14"/>
                      <a:gd name="T9" fmla="*/ 12 h 14"/>
                      <a:gd name="T10" fmla="*/ 14 w 14"/>
                      <a:gd name="T11" fmla="*/ 9 h 14"/>
                      <a:gd name="T12" fmla="*/ 11 w 14"/>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4" h="14">
                        <a:moveTo>
                          <a:pt x="11" y="0"/>
                        </a:moveTo>
                        <a:lnTo>
                          <a:pt x="4" y="2"/>
                        </a:lnTo>
                        <a:lnTo>
                          <a:pt x="0" y="2"/>
                        </a:lnTo>
                        <a:lnTo>
                          <a:pt x="4" y="14"/>
                        </a:lnTo>
                        <a:lnTo>
                          <a:pt x="14" y="12"/>
                        </a:lnTo>
                        <a:lnTo>
                          <a:pt x="14" y="9"/>
                        </a:lnTo>
                        <a:lnTo>
                          <a:pt x="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93" name="Freeform 1012"/>
                  <p:cNvSpPr>
                    <a:spLocks/>
                  </p:cNvSpPr>
                  <p:nvPr/>
                </p:nvSpPr>
                <p:spPr bwMode="black">
                  <a:xfrm>
                    <a:off x="2859" y="1591"/>
                    <a:ext cx="14" cy="14"/>
                  </a:xfrm>
                  <a:custGeom>
                    <a:avLst/>
                    <a:gdLst>
                      <a:gd name="T0" fmla="*/ 11 w 14"/>
                      <a:gd name="T1" fmla="*/ 0 h 14"/>
                      <a:gd name="T2" fmla="*/ 4 w 14"/>
                      <a:gd name="T3" fmla="*/ 2 h 14"/>
                      <a:gd name="T4" fmla="*/ 0 w 14"/>
                      <a:gd name="T5" fmla="*/ 2 h 14"/>
                      <a:gd name="T6" fmla="*/ 4 w 14"/>
                      <a:gd name="T7" fmla="*/ 14 h 14"/>
                      <a:gd name="T8" fmla="*/ 14 w 14"/>
                      <a:gd name="T9" fmla="*/ 12 h 14"/>
                      <a:gd name="T10" fmla="*/ 14 w 14"/>
                      <a:gd name="T11" fmla="*/ 9 h 14"/>
                      <a:gd name="T12" fmla="*/ 11 w 14"/>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4" h="14">
                        <a:moveTo>
                          <a:pt x="11" y="0"/>
                        </a:moveTo>
                        <a:lnTo>
                          <a:pt x="4" y="2"/>
                        </a:lnTo>
                        <a:lnTo>
                          <a:pt x="0" y="2"/>
                        </a:lnTo>
                        <a:lnTo>
                          <a:pt x="4" y="14"/>
                        </a:lnTo>
                        <a:lnTo>
                          <a:pt x="14" y="12"/>
                        </a:lnTo>
                        <a:lnTo>
                          <a:pt x="14" y="9"/>
                        </a:lnTo>
                        <a:lnTo>
                          <a:pt x="11"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94" name="Freeform 1013"/>
                  <p:cNvSpPr>
                    <a:spLocks/>
                  </p:cNvSpPr>
                  <p:nvPr/>
                </p:nvSpPr>
                <p:spPr bwMode="black">
                  <a:xfrm>
                    <a:off x="2878" y="1607"/>
                    <a:ext cx="9" cy="7"/>
                  </a:xfrm>
                  <a:custGeom>
                    <a:avLst/>
                    <a:gdLst>
                      <a:gd name="T0" fmla="*/ 2 w 9"/>
                      <a:gd name="T1" fmla="*/ 0 h 7"/>
                      <a:gd name="T2" fmla="*/ 0 w 9"/>
                      <a:gd name="T3" fmla="*/ 0 h 7"/>
                      <a:gd name="T4" fmla="*/ 0 w 9"/>
                      <a:gd name="T5" fmla="*/ 5 h 7"/>
                      <a:gd name="T6" fmla="*/ 9 w 9"/>
                      <a:gd name="T7" fmla="*/ 7 h 7"/>
                      <a:gd name="T8" fmla="*/ 7 w 9"/>
                      <a:gd name="T9" fmla="*/ 3 h 7"/>
                      <a:gd name="T10" fmla="*/ 2 w 9"/>
                      <a:gd name="T11" fmla="*/ 0 h 7"/>
                    </a:gdLst>
                    <a:ahLst/>
                    <a:cxnLst>
                      <a:cxn ang="0">
                        <a:pos x="T0" y="T1"/>
                      </a:cxn>
                      <a:cxn ang="0">
                        <a:pos x="T2" y="T3"/>
                      </a:cxn>
                      <a:cxn ang="0">
                        <a:pos x="T4" y="T5"/>
                      </a:cxn>
                      <a:cxn ang="0">
                        <a:pos x="T6" y="T7"/>
                      </a:cxn>
                      <a:cxn ang="0">
                        <a:pos x="T8" y="T9"/>
                      </a:cxn>
                      <a:cxn ang="0">
                        <a:pos x="T10" y="T11"/>
                      </a:cxn>
                    </a:cxnLst>
                    <a:rect l="0" t="0" r="r" b="b"/>
                    <a:pathLst>
                      <a:path w="9" h="7">
                        <a:moveTo>
                          <a:pt x="2" y="0"/>
                        </a:moveTo>
                        <a:lnTo>
                          <a:pt x="0" y="0"/>
                        </a:lnTo>
                        <a:lnTo>
                          <a:pt x="0" y="5"/>
                        </a:lnTo>
                        <a:lnTo>
                          <a:pt x="9" y="7"/>
                        </a:lnTo>
                        <a:lnTo>
                          <a:pt x="7" y="3"/>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95" name="Freeform 1014"/>
                  <p:cNvSpPr>
                    <a:spLocks/>
                  </p:cNvSpPr>
                  <p:nvPr/>
                </p:nvSpPr>
                <p:spPr bwMode="black">
                  <a:xfrm>
                    <a:off x="2878" y="1607"/>
                    <a:ext cx="9" cy="7"/>
                  </a:xfrm>
                  <a:custGeom>
                    <a:avLst/>
                    <a:gdLst>
                      <a:gd name="T0" fmla="*/ 2 w 9"/>
                      <a:gd name="T1" fmla="*/ 0 h 7"/>
                      <a:gd name="T2" fmla="*/ 0 w 9"/>
                      <a:gd name="T3" fmla="*/ 0 h 7"/>
                      <a:gd name="T4" fmla="*/ 0 w 9"/>
                      <a:gd name="T5" fmla="*/ 5 h 7"/>
                      <a:gd name="T6" fmla="*/ 9 w 9"/>
                      <a:gd name="T7" fmla="*/ 7 h 7"/>
                      <a:gd name="T8" fmla="*/ 7 w 9"/>
                      <a:gd name="T9" fmla="*/ 3 h 7"/>
                      <a:gd name="T10" fmla="*/ 2 w 9"/>
                      <a:gd name="T11" fmla="*/ 0 h 7"/>
                    </a:gdLst>
                    <a:ahLst/>
                    <a:cxnLst>
                      <a:cxn ang="0">
                        <a:pos x="T0" y="T1"/>
                      </a:cxn>
                      <a:cxn ang="0">
                        <a:pos x="T2" y="T3"/>
                      </a:cxn>
                      <a:cxn ang="0">
                        <a:pos x="T4" y="T5"/>
                      </a:cxn>
                      <a:cxn ang="0">
                        <a:pos x="T6" y="T7"/>
                      </a:cxn>
                      <a:cxn ang="0">
                        <a:pos x="T8" y="T9"/>
                      </a:cxn>
                      <a:cxn ang="0">
                        <a:pos x="T10" y="T11"/>
                      </a:cxn>
                    </a:cxnLst>
                    <a:rect l="0" t="0" r="r" b="b"/>
                    <a:pathLst>
                      <a:path w="9" h="7">
                        <a:moveTo>
                          <a:pt x="2" y="0"/>
                        </a:moveTo>
                        <a:lnTo>
                          <a:pt x="0" y="0"/>
                        </a:lnTo>
                        <a:lnTo>
                          <a:pt x="0" y="5"/>
                        </a:lnTo>
                        <a:lnTo>
                          <a:pt x="9" y="7"/>
                        </a:lnTo>
                        <a:lnTo>
                          <a:pt x="7" y="3"/>
                        </a:lnTo>
                        <a:lnTo>
                          <a:pt x="2"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96" name="Freeform 1015"/>
                  <p:cNvSpPr>
                    <a:spLocks/>
                  </p:cNvSpPr>
                  <p:nvPr/>
                </p:nvSpPr>
                <p:spPr bwMode="black">
                  <a:xfrm>
                    <a:off x="2887" y="1607"/>
                    <a:ext cx="5" cy="10"/>
                  </a:xfrm>
                  <a:custGeom>
                    <a:avLst/>
                    <a:gdLst>
                      <a:gd name="T0" fmla="*/ 0 w 5"/>
                      <a:gd name="T1" fmla="*/ 0 h 10"/>
                      <a:gd name="T2" fmla="*/ 2 w 5"/>
                      <a:gd name="T3" fmla="*/ 10 h 10"/>
                      <a:gd name="T4" fmla="*/ 5 w 5"/>
                      <a:gd name="T5" fmla="*/ 3 h 10"/>
                      <a:gd name="T6" fmla="*/ 0 w 5"/>
                      <a:gd name="T7" fmla="*/ 0 h 10"/>
                    </a:gdLst>
                    <a:ahLst/>
                    <a:cxnLst>
                      <a:cxn ang="0">
                        <a:pos x="T0" y="T1"/>
                      </a:cxn>
                      <a:cxn ang="0">
                        <a:pos x="T2" y="T3"/>
                      </a:cxn>
                      <a:cxn ang="0">
                        <a:pos x="T4" y="T5"/>
                      </a:cxn>
                      <a:cxn ang="0">
                        <a:pos x="T6" y="T7"/>
                      </a:cxn>
                    </a:cxnLst>
                    <a:rect l="0" t="0" r="r" b="b"/>
                    <a:pathLst>
                      <a:path w="5" h="10">
                        <a:moveTo>
                          <a:pt x="0" y="0"/>
                        </a:moveTo>
                        <a:lnTo>
                          <a:pt x="2" y="10"/>
                        </a:lnTo>
                        <a:lnTo>
                          <a:pt x="5" y="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97" name="Freeform 1016"/>
                  <p:cNvSpPr>
                    <a:spLocks/>
                  </p:cNvSpPr>
                  <p:nvPr/>
                </p:nvSpPr>
                <p:spPr bwMode="black">
                  <a:xfrm>
                    <a:off x="2887" y="1607"/>
                    <a:ext cx="5" cy="10"/>
                  </a:xfrm>
                  <a:custGeom>
                    <a:avLst/>
                    <a:gdLst>
                      <a:gd name="T0" fmla="*/ 0 w 5"/>
                      <a:gd name="T1" fmla="*/ 0 h 10"/>
                      <a:gd name="T2" fmla="*/ 2 w 5"/>
                      <a:gd name="T3" fmla="*/ 10 h 10"/>
                      <a:gd name="T4" fmla="*/ 5 w 5"/>
                      <a:gd name="T5" fmla="*/ 3 h 10"/>
                      <a:gd name="T6" fmla="*/ 0 w 5"/>
                      <a:gd name="T7" fmla="*/ 0 h 10"/>
                    </a:gdLst>
                    <a:ahLst/>
                    <a:cxnLst>
                      <a:cxn ang="0">
                        <a:pos x="T0" y="T1"/>
                      </a:cxn>
                      <a:cxn ang="0">
                        <a:pos x="T2" y="T3"/>
                      </a:cxn>
                      <a:cxn ang="0">
                        <a:pos x="T4" y="T5"/>
                      </a:cxn>
                      <a:cxn ang="0">
                        <a:pos x="T6" y="T7"/>
                      </a:cxn>
                    </a:cxnLst>
                    <a:rect l="0" t="0" r="r" b="b"/>
                    <a:pathLst>
                      <a:path w="5" h="10">
                        <a:moveTo>
                          <a:pt x="0" y="0"/>
                        </a:moveTo>
                        <a:lnTo>
                          <a:pt x="2" y="10"/>
                        </a:lnTo>
                        <a:lnTo>
                          <a:pt x="5" y="3"/>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98" name="Freeform 1017"/>
                  <p:cNvSpPr>
                    <a:spLocks/>
                  </p:cNvSpPr>
                  <p:nvPr/>
                </p:nvSpPr>
                <p:spPr bwMode="black">
                  <a:xfrm>
                    <a:off x="2875" y="1579"/>
                    <a:ext cx="24" cy="28"/>
                  </a:xfrm>
                  <a:custGeom>
                    <a:avLst/>
                    <a:gdLst>
                      <a:gd name="T0" fmla="*/ 21 w 24"/>
                      <a:gd name="T1" fmla="*/ 0 h 28"/>
                      <a:gd name="T2" fmla="*/ 14 w 24"/>
                      <a:gd name="T3" fmla="*/ 2 h 28"/>
                      <a:gd name="T4" fmla="*/ 14 w 24"/>
                      <a:gd name="T5" fmla="*/ 5 h 28"/>
                      <a:gd name="T6" fmla="*/ 12 w 24"/>
                      <a:gd name="T7" fmla="*/ 9 h 28"/>
                      <a:gd name="T8" fmla="*/ 12 w 24"/>
                      <a:gd name="T9" fmla="*/ 2 h 28"/>
                      <a:gd name="T10" fmla="*/ 7 w 24"/>
                      <a:gd name="T11" fmla="*/ 2 h 28"/>
                      <a:gd name="T12" fmla="*/ 10 w 24"/>
                      <a:gd name="T13" fmla="*/ 5 h 28"/>
                      <a:gd name="T14" fmla="*/ 0 w 24"/>
                      <a:gd name="T15" fmla="*/ 9 h 28"/>
                      <a:gd name="T16" fmla="*/ 3 w 24"/>
                      <a:gd name="T17" fmla="*/ 12 h 28"/>
                      <a:gd name="T18" fmla="*/ 5 w 24"/>
                      <a:gd name="T19" fmla="*/ 21 h 28"/>
                      <a:gd name="T20" fmla="*/ 12 w 24"/>
                      <a:gd name="T21" fmla="*/ 24 h 28"/>
                      <a:gd name="T22" fmla="*/ 12 w 24"/>
                      <a:gd name="T23" fmla="*/ 26 h 28"/>
                      <a:gd name="T24" fmla="*/ 17 w 24"/>
                      <a:gd name="T25" fmla="*/ 28 h 28"/>
                      <a:gd name="T26" fmla="*/ 17 w 24"/>
                      <a:gd name="T27" fmla="*/ 21 h 28"/>
                      <a:gd name="T28" fmla="*/ 21 w 24"/>
                      <a:gd name="T29" fmla="*/ 21 h 28"/>
                      <a:gd name="T30" fmla="*/ 19 w 24"/>
                      <a:gd name="T31" fmla="*/ 14 h 28"/>
                      <a:gd name="T32" fmla="*/ 24 w 24"/>
                      <a:gd name="T33" fmla="*/ 9 h 28"/>
                      <a:gd name="T34" fmla="*/ 21 w 24"/>
                      <a:gd name="T3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 h="28">
                        <a:moveTo>
                          <a:pt x="21" y="0"/>
                        </a:moveTo>
                        <a:lnTo>
                          <a:pt x="14" y="2"/>
                        </a:lnTo>
                        <a:lnTo>
                          <a:pt x="14" y="5"/>
                        </a:lnTo>
                        <a:lnTo>
                          <a:pt x="12" y="9"/>
                        </a:lnTo>
                        <a:lnTo>
                          <a:pt x="12" y="2"/>
                        </a:lnTo>
                        <a:lnTo>
                          <a:pt x="7" y="2"/>
                        </a:lnTo>
                        <a:lnTo>
                          <a:pt x="10" y="5"/>
                        </a:lnTo>
                        <a:lnTo>
                          <a:pt x="0" y="9"/>
                        </a:lnTo>
                        <a:lnTo>
                          <a:pt x="3" y="12"/>
                        </a:lnTo>
                        <a:lnTo>
                          <a:pt x="5" y="21"/>
                        </a:lnTo>
                        <a:lnTo>
                          <a:pt x="12" y="24"/>
                        </a:lnTo>
                        <a:lnTo>
                          <a:pt x="12" y="26"/>
                        </a:lnTo>
                        <a:lnTo>
                          <a:pt x="17" y="28"/>
                        </a:lnTo>
                        <a:lnTo>
                          <a:pt x="17" y="21"/>
                        </a:lnTo>
                        <a:lnTo>
                          <a:pt x="21" y="21"/>
                        </a:lnTo>
                        <a:lnTo>
                          <a:pt x="19" y="14"/>
                        </a:lnTo>
                        <a:lnTo>
                          <a:pt x="24" y="9"/>
                        </a:lnTo>
                        <a:lnTo>
                          <a:pt x="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99" name="Freeform 1018"/>
                  <p:cNvSpPr>
                    <a:spLocks/>
                  </p:cNvSpPr>
                  <p:nvPr/>
                </p:nvSpPr>
                <p:spPr bwMode="black">
                  <a:xfrm>
                    <a:off x="2875" y="1579"/>
                    <a:ext cx="24" cy="28"/>
                  </a:xfrm>
                  <a:custGeom>
                    <a:avLst/>
                    <a:gdLst>
                      <a:gd name="T0" fmla="*/ 21 w 24"/>
                      <a:gd name="T1" fmla="*/ 0 h 28"/>
                      <a:gd name="T2" fmla="*/ 14 w 24"/>
                      <a:gd name="T3" fmla="*/ 2 h 28"/>
                      <a:gd name="T4" fmla="*/ 14 w 24"/>
                      <a:gd name="T5" fmla="*/ 5 h 28"/>
                      <a:gd name="T6" fmla="*/ 12 w 24"/>
                      <a:gd name="T7" fmla="*/ 9 h 28"/>
                      <a:gd name="T8" fmla="*/ 12 w 24"/>
                      <a:gd name="T9" fmla="*/ 2 h 28"/>
                      <a:gd name="T10" fmla="*/ 7 w 24"/>
                      <a:gd name="T11" fmla="*/ 2 h 28"/>
                      <a:gd name="T12" fmla="*/ 10 w 24"/>
                      <a:gd name="T13" fmla="*/ 5 h 28"/>
                      <a:gd name="T14" fmla="*/ 0 w 24"/>
                      <a:gd name="T15" fmla="*/ 9 h 28"/>
                      <a:gd name="T16" fmla="*/ 3 w 24"/>
                      <a:gd name="T17" fmla="*/ 12 h 28"/>
                      <a:gd name="T18" fmla="*/ 5 w 24"/>
                      <a:gd name="T19" fmla="*/ 21 h 28"/>
                      <a:gd name="T20" fmla="*/ 12 w 24"/>
                      <a:gd name="T21" fmla="*/ 24 h 28"/>
                      <a:gd name="T22" fmla="*/ 12 w 24"/>
                      <a:gd name="T23" fmla="*/ 26 h 28"/>
                      <a:gd name="T24" fmla="*/ 17 w 24"/>
                      <a:gd name="T25" fmla="*/ 28 h 28"/>
                      <a:gd name="T26" fmla="*/ 17 w 24"/>
                      <a:gd name="T27" fmla="*/ 21 h 28"/>
                      <a:gd name="T28" fmla="*/ 21 w 24"/>
                      <a:gd name="T29" fmla="*/ 21 h 28"/>
                      <a:gd name="T30" fmla="*/ 19 w 24"/>
                      <a:gd name="T31" fmla="*/ 14 h 28"/>
                      <a:gd name="T32" fmla="*/ 24 w 24"/>
                      <a:gd name="T33" fmla="*/ 9 h 28"/>
                      <a:gd name="T34" fmla="*/ 21 w 24"/>
                      <a:gd name="T3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 h="28">
                        <a:moveTo>
                          <a:pt x="21" y="0"/>
                        </a:moveTo>
                        <a:lnTo>
                          <a:pt x="14" y="2"/>
                        </a:lnTo>
                        <a:lnTo>
                          <a:pt x="14" y="5"/>
                        </a:lnTo>
                        <a:lnTo>
                          <a:pt x="12" y="9"/>
                        </a:lnTo>
                        <a:lnTo>
                          <a:pt x="12" y="2"/>
                        </a:lnTo>
                        <a:lnTo>
                          <a:pt x="7" y="2"/>
                        </a:lnTo>
                        <a:lnTo>
                          <a:pt x="10" y="5"/>
                        </a:lnTo>
                        <a:lnTo>
                          <a:pt x="0" y="9"/>
                        </a:lnTo>
                        <a:lnTo>
                          <a:pt x="3" y="12"/>
                        </a:lnTo>
                        <a:lnTo>
                          <a:pt x="5" y="21"/>
                        </a:lnTo>
                        <a:lnTo>
                          <a:pt x="12" y="24"/>
                        </a:lnTo>
                        <a:lnTo>
                          <a:pt x="12" y="26"/>
                        </a:lnTo>
                        <a:lnTo>
                          <a:pt x="17" y="28"/>
                        </a:lnTo>
                        <a:lnTo>
                          <a:pt x="17" y="21"/>
                        </a:lnTo>
                        <a:lnTo>
                          <a:pt x="21" y="21"/>
                        </a:lnTo>
                        <a:lnTo>
                          <a:pt x="19" y="14"/>
                        </a:lnTo>
                        <a:lnTo>
                          <a:pt x="24" y="9"/>
                        </a:lnTo>
                        <a:lnTo>
                          <a:pt x="21"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00" name="Freeform 1019"/>
                  <p:cNvSpPr>
                    <a:spLocks/>
                  </p:cNvSpPr>
                  <p:nvPr/>
                </p:nvSpPr>
                <p:spPr bwMode="black">
                  <a:xfrm>
                    <a:off x="2904" y="1614"/>
                    <a:ext cx="9" cy="10"/>
                  </a:xfrm>
                  <a:custGeom>
                    <a:avLst/>
                    <a:gdLst>
                      <a:gd name="T0" fmla="*/ 2 w 9"/>
                      <a:gd name="T1" fmla="*/ 0 h 10"/>
                      <a:gd name="T2" fmla="*/ 4 w 9"/>
                      <a:gd name="T3" fmla="*/ 5 h 10"/>
                      <a:gd name="T4" fmla="*/ 2 w 9"/>
                      <a:gd name="T5" fmla="*/ 3 h 10"/>
                      <a:gd name="T6" fmla="*/ 0 w 9"/>
                      <a:gd name="T7" fmla="*/ 7 h 10"/>
                      <a:gd name="T8" fmla="*/ 9 w 9"/>
                      <a:gd name="T9" fmla="*/ 10 h 10"/>
                      <a:gd name="T10" fmla="*/ 7 w 9"/>
                      <a:gd name="T11" fmla="*/ 5 h 10"/>
                      <a:gd name="T12" fmla="*/ 7 w 9"/>
                      <a:gd name="T13" fmla="*/ 3 h 10"/>
                      <a:gd name="T14" fmla="*/ 2 w 9"/>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0">
                        <a:moveTo>
                          <a:pt x="2" y="0"/>
                        </a:moveTo>
                        <a:lnTo>
                          <a:pt x="4" y="5"/>
                        </a:lnTo>
                        <a:lnTo>
                          <a:pt x="2" y="3"/>
                        </a:lnTo>
                        <a:lnTo>
                          <a:pt x="0" y="7"/>
                        </a:lnTo>
                        <a:lnTo>
                          <a:pt x="9" y="10"/>
                        </a:lnTo>
                        <a:lnTo>
                          <a:pt x="7" y="5"/>
                        </a:lnTo>
                        <a:lnTo>
                          <a:pt x="7" y="3"/>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01" name="Freeform 1020"/>
                  <p:cNvSpPr>
                    <a:spLocks/>
                  </p:cNvSpPr>
                  <p:nvPr/>
                </p:nvSpPr>
                <p:spPr bwMode="black">
                  <a:xfrm>
                    <a:off x="2904" y="1614"/>
                    <a:ext cx="9" cy="10"/>
                  </a:xfrm>
                  <a:custGeom>
                    <a:avLst/>
                    <a:gdLst>
                      <a:gd name="T0" fmla="*/ 2 w 9"/>
                      <a:gd name="T1" fmla="*/ 0 h 10"/>
                      <a:gd name="T2" fmla="*/ 4 w 9"/>
                      <a:gd name="T3" fmla="*/ 5 h 10"/>
                      <a:gd name="T4" fmla="*/ 2 w 9"/>
                      <a:gd name="T5" fmla="*/ 3 h 10"/>
                      <a:gd name="T6" fmla="*/ 0 w 9"/>
                      <a:gd name="T7" fmla="*/ 7 h 10"/>
                      <a:gd name="T8" fmla="*/ 9 w 9"/>
                      <a:gd name="T9" fmla="*/ 10 h 10"/>
                      <a:gd name="T10" fmla="*/ 7 w 9"/>
                      <a:gd name="T11" fmla="*/ 5 h 10"/>
                      <a:gd name="T12" fmla="*/ 7 w 9"/>
                      <a:gd name="T13" fmla="*/ 3 h 10"/>
                      <a:gd name="T14" fmla="*/ 2 w 9"/>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0">
                        <a:moveTo>
                          <a:pt x="2" y="0"/>
                        </a:moveTo>
                        <a:lnTo>
                          <a:pt x="4" y="5"/>
                        </a:lnTo>
                        <a:lnTo>
                          <a:pt x="2" y="3"/>
                        </a:lnTo>
                        <a:lnTo>
                          <a:pt x="0" y="7"/>
                        </a:lnTo>
                        <a:lnTo>
                          <a:pt x="9" y="10"/>
                        </a:lnTo>
                        <a:lnTo>
                          <a:pt x="7" y="5"/>
                        </a:lnTo>
                        <a:lnTo>
                          <a:pt x="7" y="3"/>
                        </a:lnTo>
                        <a:lnTo>
                          <a:pt x="2"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02" name="Freeform 1021"/>
                  <p:cNvSpPr>
                    <a:spLocks/>
                  </p:cNvSpPr>
                  <p:nvPr/>
                </p:nvSpPr>
                <p:spPr bwMode="black">
                  <a:xfrm>
                    <a:off x="2998" y="1927"/>
                    <a:ext cx="5" cy="5"/>
                  </a:xfrm>
                  <a:custGeom>
                    <a:avLst/>
                    <a:gdLst>
                      <a:gd name="T0" fmla="*/ 3 w 5"/>
                      <a:gd name="T1" fmla="*/ 0 h 5"/>
                      <a:gd name="T2" fmla="*/ 0 w 5"/>
                      <a:gd name="T3" fmla="*/ 0 h 5"/>
                      <a:gd name="T4" fmla="*/ 5 w 5"/>
                      <a:gd name="T5" fmla="*/ 5 h 5"/>
                      <a:gd name="T6" fmla="*/ 3 w 5"/>
                      <a:gd name="T7" fmla="*/ 0 h 5"/>
                    </a:gdLst>
                    <a:ahLst/>
                    <a:cxnLst>
                      <a:cxn ang="0">
                        <a:pos x="T0" y="T1"/>
                      </a:cxn>
                      <a:cxn ang="0">
                        <a:pos x="T2" y="T3"/>
                      </a:cxn>
                      <a:cxn ang="0">
                        <a:pos x="T4" y="T5"/>
                      </a:cxn>
                      <a:cxn ang="0">
                        <a:pos x="T6" y="T7"/>
                      </a:cxn>
                    </a:cxnLst>
                    <a:rect l="0" t="0" r="r" b="b"/>
                    <a:pathLst>
                      <a:path w="5" h="5">
                        <a:moveTo>
                          <a:pt x="3" y="0"/>
                        </a:moveTo>
                        <a:lnTo>
                          <a:pt x="0" y="0"/>
                        </a:lnTo>
                        <a:lnTo>
                          <a:pt x="5" y="5"/>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03" name="Freeform 1022"/>
                  <p:cNvSpPr>
                    <a:spLocks/>
                  </p:cNvSpPr>
                  <p:nvPr/>
                </p:nvSpPr>
                <p:spPr bwMode="black">
                  <a:xfrm>
                    <a:off x="2998" y="1927"/>
                    <a:ext cx="5" cy="5"/>
                  </a:xfrm>
                  <a:custGeom>
                    <a:avLst/>
                    <a:gdLst>
                      <a:gd name="T0" fmla="*/ 3 w 5"/>
                      <a:gd name="T1" fmla="*/ 0 h 5"/>
                      <a:gd name="T2" fmla="*/ 0 w 5"/>
                      <a:gd name="T3" fmla="*/ 0 h 5"/>
                      <a:gd name="T4" fmla="*/ 5 w 5"/>
                      <a:gd name="T5" fmla="*/ 5 h 5"/>
                      <a:gd name="T6" fmla="*/ 3 w 5"/>
                      <a:gd name="T7" fmla="*/ 0 h 5"/>
                    </a:gdLst>
                    <a:ahLst/>
                    <a:cxnLst>
                      <a:cxn ang="0">
                        <a:pos x="T0" y="T1"/>
                      </a:cxn>
                      <a:cxn ang="0">
                        <a:pos x="T2" y="T3"/>
                      </a:cxn>
                      <a:cxn ang="0">
                        <a:pos x="T4" y="T5"/>
                      </a:cxn>
                      <a:cxn ang="0">
                        <a:pos x="T6" y="T7"/>
                      </a:cxn>
                    </a:cxnLst>
                    <a:rect l="0" t="0" r="r" b="b"/>
                    <a:pathLst>
                      <a:path w="5" h="5">
                        <a:moveTo>
                          <a:pt x="3" y="0"/>
                        </a:moveTo>
                        <a:lnTo>
                          <a:pt x="0" y="0"/>
                        </a:lnTo>
                        <a:lnTo>
                          <a:pt x="5" y="5"/>
                        </a:lnTo>
                        <a:lnTo>
                          <a:pt x="3"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04" name="Freeform 1023"/>
                  <p:cNvSpPr>
                    <a:spLocks/>
                  </p:cNvSpPr>
                  <p:nvPr/>
                </p:nvSpPr>
                <p:spPr bwMode="black">
                  <a:xfrm>
                    <a:off x="3008" y="1951"/>
                    <a:ext cx="4" cy="4"/>
                  </a:xfrm>
                  <a:custGeom>
                    <a:avLst/>
                    <a:gdLst>
                      <a:gd name="T0" fmla="*/ 4 w 4"/>
                      <a:gd name="T1" fmla="*/ 0 h 4"/>
                      <a:gd name="T2" fmla="*/ 0 w 4"/>
                      <a:gd name="T3" fmla="*/ 2 h 4"/>
                      <a:gd name="T4" fmla="*/ 4 w 4"/>
                      <a:gd name="T5" fmla="*/ 4 h 4"/>
                      <a:gd name="T6" fmla="*/ 4 w 4"/>
                      <a:gd name="T7" fmla="*/ 0 h 4"/>
                    </a:gdLst>
                    <a:ahLst/>
                    <a:cxnLst>
                      <a:cxn ang="0">
                        <a:pos x="T0" y="T1"/>
                      </a:cxn>
                      <a:cxn ang="0">
                        <a:pos x="T2" y="T3"/>
                      </a:cxn>
                      <a:cxn ang="0">
                        <a:pos x="T4" y="T5"/>
                      </a:cxn>
                      <a:cxn ang="0">
                        <a:pos x="T6" y="T7"/>
                      </a:cxn>
                    </a:cxnLst>
                    <a:rect l="0" t="0" r="r" b="b"/>
                    <a:pathLst>
                      <a:path w="4" h="4">
                        <a:moveTo>
                          <a:pt x="4" y="0"/>
                        </a:moveTo>
                        <a:lnTo>
                          <a:pt x="0" y="2"/>
                        </a:lnTo>
                        <a:lnTo>
                          <a:pt x="4" y="4"/>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05" name="Freeform 1024"/>
                  <p:cNvSpPr>
                    <a:spLocks/>
                  </p:cNvSpPr>
                  <p:nvPr/>
                </p:nvSpPr>
                <p:spPr bwMode="black">
                  <a:xfrm>
                    <a:off x="3008" y="1951"/>
                    <a:ext cx="4" cy="4"/>
                  </a:xfrm>
                  <a:custGeom>
                    <a:avLst/>
                    <a:gdLst>
                      <a:gd name="T0" fmla="*/ 4 w 4"/>
                      <a:gd name="T1" fmla="*/ 0 h 4"/>
                      <a:gd name="T2" fmla="*/ 0 w 4"/>
                      <a:gd name="T3" fmla="*/ 2 h 4"/>
                      <a:gd name="T4" fmla="*/ 4 w 4"/>
                      <a:gd name="T5" fmla="*/ 4 h 4"/>
                      <a:gd name="T6" fmla="*/ 4 w 4"/>
                      <a:gd name="T7" fmla="*/ 0 h 4"/>
                    </a:gdLst>
                    <a:ahLst/>
                    <a:cxnLst>
                      <a:cxn ang="0">
                        <a:pos x="T0" y="T1"/>
                      </a:cxn>
                      <a:cxn ang="0">
                        <a:pos x="T2" y="T3"/>
                      </a:cxn>
                      <a:cxn ang="0">
                        <a:pos x="T4" y="T5"/>
                      </a:cxn>
                      <a:cxn ang="0">
                        <a:pos x="T6" y="T7"/>
                      </a:cxn>
                    </a:cxnLst>
                    <a:rect l="0" t="0" r="r" b="b"/>
                    <a:pathLst>
                      <a:path w="4" h="4">
                        <a:moveTo>
                          <a:pt x="4" y="0"/>
                        </a:moveTo>
                        <a:lnTo>
                          <a:pt x="0" y="2"/>
                        </a:lnTo>
                        <a:lnTo>
                          <a:pt x="4" y="4"/>
                        </a:lnTo>
                        <a:lnTo>
                          <a:pt x="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06" name="Freeform 1025"/>
                  <p:cNvSpPr>
                    <a:spLocks/>
                  </p:cNvSpPr>
                  <p:nvPr/>
                </p:nvSpPr>
                <p:spPr bwMode="black">
                  <a:xfrm>
                    <a:off x="3019" y="1953"/>
                    <a:ext cx="31" cy="33"/>
                  </a:xfrm>
                  <a:custGeom>
                    <a:avLst/>
                    <a:gdLst>
                      <a:gd name="T0" fmla="*/ 12 w 31"/>
                      <a:gd name="T1" fmla="*/ 0 h 33"/>
                      <a:gd name="T2" fmla="*/ 3 w 31"/>
                      <a:gd name="T3" fmla="*/ 0 h 33"/>
                      <a:gd name="T4" fmla="*/ 0 w 31"/>
                      <a:gd name="T5" fmla="*/ 7 h 33"/>
                      <a:gd name="T6" fmla="*/ 8 w 31"/>
                      <a:gd name="T7" fmla="*/ 17 h 33"/>
                      <a:gd name="T8" fmla="*/ 8 w 31"/>
                      <a:gd name="T9" fmla="*/ 24 h 33"/>
                      <a:gd name="T10" fmla="*/ 10 w 31"/>
                      <a:gd name="T11" fmla="*/ 26 h 33"/>
                      <a:gd name="T12" fmla="*/ 12 w 31"/>
                      <a:gd name="T13" fmla="*/ 21 h 33"/>
                      <a:gd name="T14" fmla="*/ 17 w 31"/>
                      <a:gd name="T15" fmla="*/ 33 h 33"/>
                      <a:gd name="T16" fmla="*/ 22 w 31"/>
                      <a:gd name="T17" fmla="*/ 26 h 33"/>
                      <a:gd name="T18" fmla="*/ 26 w 31"/>
                      <a:gd name="T19" fmla="*/ 33 h 33"/>
                      <a:gd name="T20" fmla="*/ 22 w 31"/>
                      <a:gd name="T21" fmla="*/ 12 h 33"/>
                      <a:gd name="T22" fmla="*/ 26 w 31"/>
                      <a:gd name="T23" fmla="*/ 17 h 33"/>
                      <a:gd name="T24" fmla="*/ 31 w 31"/>
                      <a:gd name="T25" fmla="*/ 14 h 33"/>
                      <a:gd name="T26" fmla="*/ 26 w 31"/>
                      <a:gd name="T27" fmla="*/ 5 h 33"/>
                      <a:gd name="T28" fmla="*/ 12 w 31"/>
                      <a:gd name="T2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33">
                        <a:moveTo>
                          <a:pt x="12" y="0"/>
                        </a:moveTo>
                        <a:lnTo>
                          <a:pt x="3" y="0"/>
                        </a:lnTo>
                        <a:lnTo>
                          <a:pt x="0" y="7"/>
                        </a:lnTo>
                        <a:lnTo>
                          <a:pt x="8" y="17"/>
                        </a:lnTo>
                        <a:lnTo>
                          <a:pt x="8" y="24"/>
                        </a:lnTo>
                        <a:lnTo>
                          <a:pt x="10" y="26"/>
                        </a:lnTo>
                        <a:lnTo>
                          <a:pt x="12" y="21"/>
                        </a:lnTo>
                        <a:lnTo>
                          <a:pt x="17" y="33"/>
                        </a:lnTo>
                        <a:lnTo>
                          <a:pt x="22" y="26"/>
                        </a:lnTo>
                        <a:lnTo>
                          <a:pt x="26" y="33"/>
                        </a:lnTo>
                        <a:lnTo>
                          <a:pt x="22" y="12"/>
                        </a:lnTo>
                        <a:lnTo>
                          <a:pt x="26" y="17"/>
                        </a:lnTo>
                        <a:lnTo>
                          <a:pt x="31" y="14"/>
                        </a:lnTo>
                        <a:lnTo>
                          <a:pt x="26" y="5"/>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07" name="Freeform 1026"/>
                  <p:cNvSpPr>
                    <a:spLocks/>
                  </p:cNvSpPr>
                  <p:nvPr/>
                </p:nvSpPr>
                <p:spPr bwMode="black">
                  <a:xfrm>
                    <a:off x="3019" y="1953"/>
                    <a:ext cx="31" cy="33"/>
                  </a:xfrm>
                  <a:custGeom>
                    <a:avLst/>
                    <a:gdLst>
                      <a:gd name="T0" fmla="*/ 12 w 31"/>
                      <a:gd name="T1" fmla="*/ 0 h 33"/>
                      <a:gd name="T2" fmla="*/ 3 w 31"/>
                      <a:gd name="T3" fmla="*/ 0 h 33"/>
                      <a:gd name="T4" fmla="*/ 0 w 31"/>
                      <a:gd name="T5" fmla="*/ 7 h 33"/>
                      <a:gd name="T6" fmla="*/ 8 w 31"/>
                      <a:gd name="T7" fmla="*/ 17 h 33"/>
                      <a:gd name="T8" fmla="*/ 8 w 31"/>
                      <a:gd name="T9" fmla="*/ 24 h 33"/>
                      <a:gd name="T10" fmla="*/ 10 w 31"/>
                      <a:gd name="T11" fmla="*/ 26 h 33"/>
                      <a:gd name="T12" fmla="*/ 12 w 31"/>
                      <a:gd name="T13" fmla="*/ 21 h 33"/>
                      <a:gd name="T14" fmla="*/ 17 w 31"/>
                      <a:gd name="T15" fmla="*/ 33 h 33"/>
                      <a:gd name="T16" fmla="*/ 22 w 31"/>
                      <a:gd name="T17" fmla="*/ 26 h 33"/>
                      <a:gd name="T18" fmla="*/ 26 w 31"/>
                      <a:gd name="T19" fmla="*/ 33 h 33"/>
                      <a:gd name="T20" fmla="*/ 22 w 31"/>
                      <a:gd name="T21" fmla="*/ 12 h 33"/>
                      <a:gd name="T22" fmla="*/ 26 w 31"/>
                      <a:gd name="T23" fmla="*/ 17 h 33"/>
                      <a:gd name="T24" fmla="*/ 31 w 31"/>
                      <a:gd name="T25" fmla="*/ 14 h 33"/>
                      <a:gd name="T26" fmla="*/ 26 w 31"/>
                      <a:gd name="T27" fmla="*/ 5 h 33"/>
                      <a:gd name="T28" fmla="*/ 12 w 31"/>
                      <a:gd name="T2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33">
                        <a:moveTo>
                          <a:pt x="12" y="0"/>
                        </a:moveTo>
                        <a:lnTo>
                          <a:pt x="3" y="0"/>
                        </a:lnTo>
                        <a:lnTo>
                          <a:pt x="0" y="7"/>
                        </a:lnTo>
                        <a:lnTo>
                          <a:pt x="8" y="17"/>
                        </a:lnTo>
                        <a:lnTo>
                          <a:pt x="8" y="24"/>
                        </a:lnTo>
                        <a:lnTo>
                          <a:pt x="10" y="26"/>
                        </a:lnTo>
                        <a:lnTo>
                          <a:pt x="12" y="21"/>
                        </a:lnTo>
                        <a:lnTo>
                          <a:pt x="17" y="33"/>
                        </a:lnTo>
                        <a:lnTo>
                          <a:pt x="22" y="26"/>
                        </a:lnTo>
                        <a:lnTo>
                          <a:pt x="26" y="33"/>
                        </a:lnTo>
                        <a:lnTo>
                          <a:pt x="22" y="12"/>
                        </a:lnTo>
                        <a:lnTo>
                          <a:pt x="26" y="17"/>
                        </a:lnTo>
                        <a:lnTo>
                          <a:pt x="31" y="14"/>
                        </a:lnTo>
                        <a:lnTo>
                          <a:pt x="26" y="5"/>
                        </a:lnTo>
                        <a:lnTo>
                          <a:pt x="12"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08" name="Freeform 1027"/>
                  <p:cNvSpPr>
                    <a:spLocks/>
                  </p:cNvSpPr>
                  <p:nvPr/>
                </p:nvSpPr>
                <p:spPr bwMode="black">
                  <a:xfrm>
                    <a:off x="3069" y="1958"/>
                    <a:ext cx="5" cy="4"/>
                  </a:xfrm>
                  <a:custGeom>
                    <a:avLst/>
                    <a:gdLst>
                      <a:gd name="T0" fmla="*/ 0 w 5"/>
                      <a:gd name="T1" fmla="*/ 0 h 4"/>
                      <a:gd name="T2" fmla="*/ 5 w 5"/>
                      <a:gd name="T3" fmla="*/ 4 h 4"/>
                      <a:gd name="T4" fmla="*/ 5 w 5"/>
                      <a:gd name="T5" fmla="*/ 2 h 4"/>
                      <a:gd name="T6" fmla="*/ 0 w 5"/>
                      <a:gd name="T7" fmla="*/ 0 h 4"/>
                    </a:gdLst>
                    <a:ahLst/>
                    <a:cxnLst>
                      <a:cxn ang="0">
                        <a:pos x="T0" y="T1"/>
                      </a:cxn>
                      <a:cxn ang="0">
                        <a:pos x="T2" y="T3"/>
                      </a:cxn>
                      <a:cxn ang="0">
                        <a:pos x="T4" y="T5"/>
                      </a:cxn>
                      <a:cxn ang="0">
                        <a:pos x="T6" y="T7"/>
                      </a:cxn>
                    </a:cxnLst>
                    <a:rect l="0" t="0" r="r" b="b"/>
                    <a:pathLst>
                      <a:path w="5" h="4">
                        <a:moveTo>
                          <a:pt x="0" y="0"/>
                        </a:moveTo>
                        <a:lnTo>
                          <a:pt x="5" y="4"/>
                        </a:lnTo>
                        <a:lnTo>
                          <a:pt x="5" y="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09" name="Freeform 1028"/>
                  <p:cNvSpPr>
                    <a:spLocks/>
                  </p:cNvSpPr>
                  <p:nvPr/>
                </p:nvSpPr>
                <p:spPr bwMode="black">
                  <a:xfrm>
                    <a:off x="3069" y="1958"/>
                    <a:ext cx="5" cy="4"/>
                  </a:xfrm>
                  <a:custGeom>
                    <a:avLst/>
                    <a:gdLst>
                      <a:gd name="T0" fmla="*/ 0 w 5"/>
                      <a:gd name="T1" fmla="*/ 0 h 4"/>
                      <a:gd name="T2" fmla="*/ 5 w 5"/>
                      <a:gd name="T3" fmla="*/ 4 h 4"/>
                      <a:gd name="T4" fmla="*/ 5 w 5"/>
                      <a:gd name="T5" fmla="*/ 2 h 4"/>
                      <a:gd name="T6" fmla="*/ 0 w 5"/>
                      <a:gd name="T7" fmla="*/ 0 h 4"/>
                    </a:gdLst>
                    <a:ahLst/>
                    <a:cxnLst>
                      <a:cxn ang="0">
                        <a:pos x="T0" y="T1"/>
                      </a:cxn>
                      <a:cxn ang="0">
                        <a:pos x="T2" y="T3"/>
                      </a:cxn>
                      <a:cxn ang="0">
                        <a:pos x="T4" y="T5"/>
                      </a:cxn>
                      <a:cxn ang="0">
                        <a:pos x="T6" y="T7"/>
                      </a:cxn>
                    </a:cxnLst>
                    <a:rect l="0" t="0" r="r" b="b"/>
                    <a:pathLst>
                      <a:path w="5" h="4">
                        <a:moveTo>
                          <a:pt x="0" y="0"/>
                        </a:moveTo>
                        <a:lnTo>
                          <a:pt x="5" y="4"/>
                        </a:lnTo>
                        <a:lnTo>
                          <a:pt x="5" y="2"/>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10" name="Freeform 1029"/>
                  <p:cNvSpPr>
                    <a:spLocks/>
                  </p:cNvSpPr>
                  <p:nvPr/>
                </p:nvSpPr>
                <p:spPr bwMode="black">
                  <a:xfrm>
                    <a:off x="3053" y="2000"/>
                    <a:ext cx="37" cy="12"/>
                  </a:xfrm>
                  <a:custGeom>
                    <a:avLst/>
                    <a:gdLst>
                      <a:gd name="T0" fmla="*/ 7 w 37"/>
                      <a:gd name="T1" fmla="*/ 0 h 12"/>
                      <a:gd name="T2" fmla="*/ 2 w 37"/>
                      <a:gd name="T3" fmla="*/ 0 h 12"/>
                      <a:gd name="T4" fmla="*/ 0 w 37"/>
                      <a:gd name="T5" fmla="*/ 7 h 12"/>
                      <a:gd name="T6" fmla="*/ 14 w 37"/>
                      <a:gd name="T7" fmla="*/ 7 h 12"/>
                      <a:gd name="T8" fmla="*/ 16 w 37"/>
                      <a:gd name="T9" fmla="*/ 12 h 12"/>
                      <a:gd name="T10" fmla="*/ 37 w 37"/>
                      <a:gd name="T11" fmla="*/ 10 h 12"/>
                      <a:gd name="T12" fmla="*/ 37 w 37"/>
                      <a:gd name="T13" fmla="*/ 5 h 12"/>
                      <a:gd name="T14" fmla="*/ 33 w 37"/>
                      <a:gd name="T15" fmla="*/ 7 h 12"/>
                      <a:gd name="T16" fmla="*/ 21 w 37"/>
                      <a:gd name="T17" fmla="*/ 3 h 12"/>
                      <a:gd name="T18" fmla="*/ 11 w 37"/>
                      <a:gd name="T19" fmla="*/ 3 h 12"/>
                      <a:gd name="T20" fmla="*/ 7 w 37"/>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12">
                        <a:moveTo>
                          <a:pt x="7" y="0"/>
                        </a:moveTo>
                        <a:lnTo>
                          <a:pt x="2" y="0"/>
                        </a:lnTo>
                        <a:lnTo>
                          <a:pt x="0" y="7"/>
                        </a:lnTo>
                        <a:lnTo>
                          <a:pt x="14" y="7"/>
                        </a:lnTo>
                        <a:lnTo>
                          <a:pt x="16" y="12"/>
                        </a:lnTo>
                        <a:lnTo>
                          <a:pt x="37" y="10"/>
                        </a:lnTo>
                        <a:lnTo>
                          <a:pt x="37" y="5"/>
                        </a:lnTo>
                        <a:lnTo>
                          <a:pt x="33" y="7"/>
                        </a:lnTo>
                        <a:lnTo>
                          <a:pt x="21" y="3"/>
                        </a:lnTo>
                        <a:lnTo>
                          <a:pt x="11" y="3"/>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11" name="Freeform 1030"/>
                  <p:cNvSpPr>
                    <a:spLocks/>
                  </p:cNvSpPr>
                  <p:nvPr/>
                </p:nvSpPr>
                <p:spPr bwMode="black">
                  <a:xfrm>
                    <a:off x="3053" y="2000"/>
                    <a:ext cx="37" cy="12"/>
                  </a:xfrm>
                  <a:custGeom>
                    <a:avLst/>
                    <a:gdLst>
                      <a:gd name="T0" fmla="*/ 7 w 37"/>
                      <a:gd name="T1" fmla="*/ 0 h 12"/>
                      <a:gd name="T2" fmla="*/ 2 w 37"/>
                      <a:gd name="T3" fmla="*/ 0 h 12"/>
                      <a:gd name="T4" fmla="*/ 0 w 37"/>
                      <a:gd name="T5" fmla="*/ 7 h 12"/>
                      <a:gd name="T6" fmla="*/ 14 w 37"/>
                      <a:gd name="T7" fmla="*/ 7 h 12"/>
                      <a:gd name="T8" fmla="*/ 16 w 37"/>
                      <a:gd name="T9" fmla="*/ 12 h 12"/>
                      <a:gd name="T10" fmla="*/ 37 w 37"/>
                      <a:gd name="T11" fmla="*/ 10 h 12"/>
                      <a:gd name="T12" fmla="*/ 37 w 37"/>
                      <a:gd name="T13" fmla="*/ 5 h 12"/>
                      <a:gd name="T14" fmla="*/ 33 w 37"/>
                      <a:gd name="T15" fmla="*/ 7 h 12"/>
                      <a:gd name="T16" fmla="*/ 21 w 37"/>
                      <a:gd name="T17" fmla="*/ 3 h 12"/>
                      <a:gd name="T18" fmla="*/ 11 w 37"/>
                      <a:gd name="T19" fmla="*/ 3 h 12"/>
                      <a:gd name="T20" fmla="*/ 7 w 37"/>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12">
                        <a:moveTo>
                          <a:pt x="7" y="0"/>
                        </a:moveTo>
                        <a:lnTo>
                          <a:pt x="2" y="0"/>
                        </a:lnTo>
                        <a:lnTo>
                          <a:pt x="0" y="7"/>
                        </a:lnTo>
                        <a:lnTo>
                          <a:pt x="14" y="7"/>
                        </a:lnTo>
                        <a:lnTo>
                          <a:pt x="16" y="12"/>
                        </a:lnTo>
                        <a:lnTo>
                          <a:pt x="37" y="10"/>
                        </a:lnTo>
                        <a:lnTo>
                          <a:pt x="37" y="5"/>
                        </a:lnTo>
                        <a:lnTo>
                          <a:pt x="33" y="7"/>
                        </a:lnTo>
                        <a:lnTo>
                          <a:pt x="21" y="3"/>
                        </a:lnTo>
                        <a:lnTo>
                          <a:pt x="11" y="3"/>
                        </a:lnTo>
                        <a:lnTo>
                          <a:pt x="7"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12" name="Freeform 1031"/>
                  <p:cNvSpPr>
                    <a:spLocks/>
                  </p:cNvSpPr>
                  <p:nvPr/>
                </p:nvSpPr>
                <p:spPr bwMode="black">
                  <a:xfrm>
                    <a:off x="3112" y="1984"/>
                    <a:ext cx="7" cy="9"/>
                  </a:xfrm>
                  <a:custGeom>
                    <a:avLst/>
                    <a:gdLst>
                      <a:gd name="T0" fmla="*/ 7 w 7"/>
                      <a:gd name="T1" fmla="*/ 0 h 9"/>
                      <a:gd name="T2" fmla="*/ 0 w 7"/>
                      <a:gd name="T3" fmla="*/ 4 h 9"/>
                      <a:gd name="T4" fmla="*/ 0 w 7"/>
                      <a:gd name="T5" fmla="*/ 9 h 9"/>
                      <a:gd name="T6" fmla="*/ 4 w 7"/>
                      <a:gd name="T7" fmla="*/ 7 h 9"/>
                      <a:gd name="T8" fmla="*/ 7 w 7"/>
                      <a:gd name="T9" fmla="*/ 0 h 9"/>
                    </a:gdLst>
                    <a:ahLst/>
                    <a:cxnLst>
                      <a:cxn ang="0">
                        <a:pos x="T0" y="T1"/>
                      </a:cxn>
                      <a:cxn ang="0">
                        <a:pos x="T2" y="T3"/>
                      </a:cxn>
                      <a:cxn ang="0">
                        <a:pos x="T4" y="T5"/>
                      </a:cxn>
                      <a:cxn ang="0">
                        <a:pos x="T6" y="T7"/>
                      </a:cxn>
                      <a:cxn ang="0">
                        <a:pos x="T8" y="T9"/>
                      </a:cxn>
                    </a:cxnLst>
                    <a:rect l="0" t="0" r="r" b="b"/>
                    <a:pathLst>
                      <a:path w="7" h="9">
                        <a:moveTo>
                          <a:pt x="7" y="0"/>
                        </a:moveTo>
                        <a:lnTo>
                          <a:pt x="0" y="4"/>
                        </a:lnTo>
                        <a:lnTo>
                          <a:pt x="0" y="9"/>
                        </a:lnTo>
                        <a:lnTo>
                          <a:pt x="4" y="7"/>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13" name="Freeform 1032"/>
                  <p:cNvSpPr>
                    <a:spLocks/>
                  </p:cNvSpPr>
                  <p:nvPr/>
                </p:nvSpPr>
                <p:spPr bwMode="black">
                  <a:xfrm>
                    <a:off x="3112" y="1984"/>
                    <a:ext cx="7" cy="9"/>
                  </a:xfrm>
                  <a:custGeom>
                    <a:avLst/>
                    <a:gdLst>
                      <a:gd name="T0" fmla="*/ 7 w 7"/>
                      <a:gd name="T1" fmla="*/ 0 h 9"/>
                      <a:gd name="T2" fmla="*/ 0 w 7"/>
                      <a:gd name="T3" fmla="*/ 4 h 9"/>
                      <a:gd name="T4" fmla="*/ 0 w 7"/>
                      <a:gd name="T5" fmla="*/ 9 h 9"/>
                      <a:gd name="T6" fmla="*/ 4 w 7"/>
                      <a:gd name="T7" fmla="*/ 7 h 9"/>
                      <a:gd name="T8" fmla="*/ 7 w 7"/>
                      <a:gd name="T9" fmla="*/ 0 h 9"/>
                    </a:gdLst>
                    <a:ahLst/>
                    <a:cxnLst>
                      <a:cxn ang="0">
                        <a:pos x="T0" y="T1"/>
                      </a:cxn>
                      <a:cxn ang="0">
                        <a:pos x="T2" y="T3"/>
                      </a:cxn>
                      <a:cxn ang="0">
                        <a:pos x="T4" y="T5"/>
                      </a:cxn>
                      <a:cxn ang="0">
                        <a:pos x="T6" y="T7"/>
                      </a:cxn>
                      <a:cxn ang="0">
                        <a:pos x="T8" y="T9"/>
                      </a:cxn>
                    </a:cxnLst>
                    <a:rect l="0" t="0" r="r" b="b"/>
                    <a:pathLst>
                      <a:path w="7" h="9">
                        <a:moveTo>
                          <a:pt x="7" y="0"/>
                        </a:moveTo>
                        <a:lnTo>
                          <a:pt x="0" y="4"/>
                        </a:lnTo>
                        <a:lnTo>
                          <a:pt x="0" y="9"/>
                        </a:lnTo>
                        <a:lnTo>
                          <a:pt x="4" y="7"/>
                        </a:lnTo>
                        <a:lnTo>
                          <a:pt x="7"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14" name="Freeform 1033"/>
                  <p:cNvSpPr>
                    <a:spLocks/>
                  </p:cNvSpPr>
                  <p:nvPr/>
                </p:nvSpPr>
                <p:spPr bwMode="black">
                  <a:xfrm>
                    <a:off x="3086" y="1946"/>
                    <a:ext cx="4" cy="7"/>
                  </a:xfrm>
                  <a:custGeom>
                    <a:avLst/>
                    <a:gdLst>
                      <a:gd name="T0" fmla="*/ 0 w 4"/>
                      <a:gd name="T1" fmla="*/ 0 h 7"/>
                      <a:gd name="T2" fmla="*/ 0 w 4"/>
                      <a:gd name="T3" fmla="*/ 7 h 7"/>
                      <a:gd name="T4" fmla="*/ 4 w 4"/>
                      <a:gd name="T5" fmla="*/ 2 h 7"/>
                      <a:gd name="T6" fmla="*/ 0 w 4"/>
                      <a:gd name="T7" fmla="*/ 0 h 7"/>
                    </a:gdLst>
                    <a:ahLst/>
                    <a:cxnLst>
                      <a:cxn ang="0">
                        <a:pos x="T0" y="T1"/>
                      </a:cxn>
                      <a:cxn ang="0">
                        <a:pos x="T2" y="T3"/>
                      </a:cxn>
                      <a:cxn ang="0">
                        <a:pos x="T4" y="T5"/>
                      </a:cxn>
                      <a:cxn ang="0">
                        <a:pos x="T6" y="T7"/>
                      </a:cxn>
                    </a:cxnLst>
                    <a:rect l="0" t="0" r="r" b="b"/>
                    <a:pathLst>
                      <a:path w="4" h="7">
                        <a:moveTo>
                          <a:pt x="0" y="0"/>
                        </a:moveTo>
                        <a:lnTo>
                          <a:pt x="0" y="7"/>
                        </a:lnTo>
                        <a:lnTo>
                          <a:pt x="4" y="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15" name="Freeform 1034"/>
                  <p:cNvSpPr>
                    <a:spLocks/>
                  </p:cNvSpPr>
                  <p:nvPr/>
                </p:nvSpPr>
                <p:spPr bwMode="black">
                  <a:xfrm>
                    <a:off x="3086" y="1946"/>
                    <a:ext cx="4" cy="7"/>
                  </a:xfrm>
                  <a:custGeom>
                    <a:avLst/>
                    <a:gdLst>
                      <a:gd name="T0" fmla="*/ 0 w 4"/>
                      <a:gd name="T1" fmla="*/ 0 h 7"/>
                      <a:gd name="T2" fmla="*/ 0 w 4"/>
                      <a:gd name="T3" fmla="*/ 7 h 7"/>
                      <a:gd name="T4" fmla="*/ 4 w 4"/>
                      <a:gd name="T5" fmla="*/ 2 h 7"/>
                      <a:gd name="T6" fmla="*/ 0 w 4"/>
                      <a:gd name="T7" fmla="*/ 0 h 7"/>
                    </a:gdLst>
                    <a:ahLst/>
                    <a:cxnLst>
                      <a:cxn ang="0">
                        <a:pos x="T0" y="T1"/>
                      </a:cxn>
                      <a:cxn ang="0">
                        <a:pos x="T2" y="T3"/>
                      </a:cxn>
                      <a:cxn ang="0">
                        <a:pos x="T4" y="T5"/>
                      </a:cxn>
                      <a:cxn ang="0">
                        <a:pos x="T6" y="T7"/>
                      </a:cxn>
                    </a:cxnLst>
                    <a:rect l="0" t="0" r="r" b="b"/>
                    <a:pathLst>
                      <a:path w="4" h="7">
                        <a:moveTo>
                          <a:pt x="0" y="0"/>
                        </a:moveTo>
                        <a:lnTo>
                          <a:pt x="0" y="7"/>
                        </a:lnTo>
                        <a:lnTo>
                          <a:pt x="4" y="2"/>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16" name="Freeform 1035"/>
                  <p:cNvSpPr>
                    <a:spLocks/>
                  </p:cNvSpPr>
                  <p:nvPr/>
                </p:nvSpPr>
                <p:spPr bwMode="black">
                  <a:xfrm>
                    <a:off x="3086" y="1934"/>
                    <a:ext cx="9" cy="5"/>
                  </a:xfrm>
                  <a:custGeom>
                    <a:avLst/>
                    <a:gdLst>
                      <a:gd name="T0" fmla="*/ 4 w 9"/>
                      <a:gd name="T1" fmla="*/ 0 h 5"/>
                      <a:gd name="T2" fmla="*/ 0 w 9"/>
                      <a:gd name="T3" fmla="*/ 2 h 5"/>
                      <a:gd name="T4" fmla="*/ 9 w 9"/>
                      <a:gd name="T5" fmla="*/ 5 h 5"/>
                      <a:gd name="T6" fmla="*/ 4 w 9"/>
                      <a:gd name="T7" fmla="*/ 0 h 5"/>
                    </a:gdLst>
                    <a:ahLst/>
                    <a:cxnLst>
                      <a:cxn ang="0">
                        <a:pos x="T0" y="T1"/>
                      </a:cxn>
                      <a:cxn ang="0">
                        <a:pos x="T2" y="T3"/>
                      </a:cxn>
                      <a:cxn ang="0">
                        <a:pos x="T4" y="T5"/>
                      </a:cxn>
                      <a:cxn ang="0">
                        <a:pos x="T6" y="T7"/>
                      </a:cxn>
                    </a:cxnLst>
                    <a:rect l="0" t="0" r="r" b="b"/>
                    <a:pathLst>
                      <a:path w="9" h="5">
                        <a:moveTo>
                          <a:pt x="4" y="0"/>
                        </a:moveTo>
                        <a:lnTo>
                          <a:pt x="0" y="2"/>
                        </a:lnTo>
                        <a:lnTo>
                          <a:pt x="9" y="5"/>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17" name="Freeform 1036"/>
                  <p:cNvSpPr>
                    <a:spLocks/>
                  </p:cNvSpPr>
                  <p:nvPr/>
                </p:nvSpPr>
                <p:spPr bwMode="black">
                  <a:xfrm>
                    <a:off x="3086" y="1934"/>
                    <a:ext cx="9" cy="5"/>
                  </a:xfrm>
                  <a:custGeom>
                    <a:avLst/>
                    <a:gdLst>
                      <a:gd name="T0" fmla="*/ 4 w 9"/>
                      <a:gd name="T1" fmla="*/ 0 h 5"/>
                      <a:gd name="T2" fmla="*/ 0 w 9"/>
                      <a:gd name="T3" fmla="*/ 2 h 5"/>
                      <a:gd name="T4" fmla="*/ 9 w 9"/>
                      <a:gd name="T5" fmla="*/ 5 h 5"/>
                      <a:gd name="T6" fmla="*/ 4 w 9"/>
                      <a:gd name="T7" fmla="*/ 0 h 5"/>
                    </a:gdLst>
                    <a:ahLst/>
                    <a:cxnLst>
                      <a:cxn ang="0">
                        <a:pos x="T0" y="T1"/>
                      </a:cxn>
                      <a:cxn ang="0">
                        <a:pos x="T2" y="T3"/>
                      </a:cxn>
                      <a:cxn ang="0">
                        <a:pos x="T4" y="T5"/>
                      </a:cxn>
                      <a:cxn ang="0">
                        <a:pos x="T6" y="T7"/>
                      </a:cxn>
                    </a:cxnLst>
                    <a:rect l="0" t="0" r="r" b="b"/>
                    <a:pathLst>
                      <a:path w="9" h="5">
                        <a:moveTo>
                          <a:pt x="4" y="0"/>
                        </a:moveTo>
                        <a:lnTo>
                          <a:pt x="0" y="2"/>
                        </a:lnTo>
                        <a:lnTo>
                          <a:pt x="9" y="5"/>
                        </a:lnTo>
                        <a:lnTo>
                          <a:pt x="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18" name="Freeform 1037"/>
                  <p:cNvSpPr>
                    <a:spLocks/>
                  </p:cNvSpPr>
                  <p:nvPr/>
                </p:nvSpPr>
                <p:spPr bwMode="black">
                  <a:xfrm>
                    <a:off x="3074" y="1922"/>
                    <a:ext cx="5" cy="3"/>
                  </a:xfrm>
                  <a:custGeom>
                    <a:avLst/>
                    <a:gdLst>
                      <a:gd name="T0" fmla="*/ 2 w 5"/>
                      <a:gd name="T1" fmla="*/ 0 h 3"/>
                      <a:gd name="T2" fmla="*/ 0 w 5"/>
                      <a:gd name="T3" fmla="*/ 0 h 3"/>
                      <a:gd name="T4" fmla="*/ 0 w 5"/>
                      <a:gd name="T5" fmla="*/ 3 h 3"/>
                      <a:gd name="T6" fmla="*/ 5 w 5"/>
                      <a:gd name="T7" fmla="*/ 0 h 3"/>
                      <a:gd name="T8" fmla="*/ 2 w 5"/>
                      <a:gd name="T9" fmla="*/ 0 h 3"/>
                    </a:gdLst>
                    <a:ahLst/>
                    <a:cxnLst>
                      <a:cxn ang="0">
                        <a:pos x="T0" y="T1"/>
                      </a:cxn>
                      <a:cxn ang="0">
                        <a:pos x="T2" y="T3"/>
                      </a:cxn>
                      <a:cxn ang="0">
                        <a:pos x="T4" y="T5"/>
                      </a:cxn>
                      <a:cxn ang="0">
                        <a:pos x="T6" y="T7"/>
                      </a:cxn>
                      <a:cxn ang="0">
                        <a:pos x="T8" y="T9"/>
                      </a:cxn>
                    </a:cxnLst>
                    <a:rect l="0" t="0" r="r" b="b"/>
                    <a:pathLst>
                      <a:path w="5" h="3">
                        <a:moveTo>
                          <a:pt x="2" y="0"/>
                        </a:moveTo>
                        <a:lnTo>
                          <a:pt x="0" y="0"/>
                        </a:lnTo>
                        <a:lnTo>
                          <a:pt x="0" y="3"/>
                        </a:lnTo>
                        <a:lnTo>
                          <a:pt x="5" y="0"/>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19" name="Freeform 1038"/>
                  <p:cNvSpPr>
                    <a:spLocks/>
                  </p:cNvSpPr>
                  <p:nvPr/>
                </p:nvSpPr>
                <p:spPr bwMode="black">
                  <a:xfrm>
                    <a:off x="3074" y="1922"/>
                    <a:ext cx="5" cy="3"/>
                  </a:xfrm>
                  <a:custGeom>
                    <a:avLst/>
                    <a:gdLst>
                      <a:gd name="T0" fmla="*/ 2 w 5"/>
                      <a:gd name="T1" fmla="*/ 0 h 3"/>
                      <a:gd name="T2" fmla="*/ 0 w 5"/>
                      <a:gd name="T3" fmla="*/ 0 h 3"/>
                      <a:gd name="T4" fmla="*/ 0 w 5"/>
                      <a:gd name="T5" fmla="*/ 3 h 3"/>
                      <a:gd name="T6" fmla="*/ 5 w 5"/>
                      <a:gd name="T7" fmla="*/ 0 h 3"/>
                      <a:gd name="T8" fmla="*/ 2 w 5"/>
                      <a:gd name="T9" fmla="*/ 0 h 3"/>
                    </a:gdLst>
                    <a:ahLst/>
                    <a:cxnLst>
                      <a:cxn ang="0">
                        <a:pos x="T0" y="T1"/>
                      </a:cxn>
                      <a:cxn ang="0">
                        <a:pos x="T2" y="T3"/>
                      </a:cxn>
                      <a:cxn ang="0">
                        <a:pos x="T4" y="T5"/>
                      </a:cxn>
                      <a:cxn ang="0">
                        <a:pos x="T6" y="T7"/>
                      </a:cxn>
                      <a:cxn ang="0">
                        <a:pos x="T8" y="T9"/>
                      </a:cxn>
                    </a:cxnLst>
                    <a:rect l="0" t="0" r="r" b="b"/>
                    <a:pathLst>
                      <a:path w="5" h="3">
                        <a:moveTo>
                          <a:pt x="2" y="0"/>
                        </a:moveTo>
                        <a:lnTo>
                          <a:pt x="0" y="0"/>
                        </a:lnTo>
                        <a:lnTo>
                          <a:pt x="0" y="3"/>
                        </a:lnTo>
                        <a:lnTo>
                          <a:pt x="5" y="0"/>
                        </a:lnTo>
                        <a:lnTo>
                          <a:pt x="2"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20" name="Freeform 1039"/>
                  <p:cNvSpPr>
                    <a:spLocks/>
                  </p:cNvSpPr>
                  <p:nvPr/>
                </p:nvSpPr>
                <p:spPr bwMode="black">
                  <a:xfrm>
                    <a:off x="3067" y="1906"/>
                    <a:ext cx="2" cy="4"/>
                  </a:xfrm>
                  <a:custGeom>
                    <a:avLst/>
                    <a:gdLst>
                      <a:gd name="T0" fmla="*/ 2 w 2"/>
                      <a:gd name="T1" fmla="*/ 0 h 4"/>
                      <a:gd name="T2" fmla="*/ 0 w 2"/>
                      <a:gd name="T3" fmla="*/ 2 h 4"/>
                      <a:gd name="T4" fmla="*/ 2 w 2"/>
                      <a:gd name="T5" fmla="*/ 4 h 4"/>
                      <a:gd name="T6" fmla="*/ 2 w 2"/>
                      <a:gd name="T7" fmla="*/ 0 h 4"/>
                    </a:gdLst>
                    <a:ahLst/>
                    <a:cxnLst>
                      <a:cxn ang="0">
                        <a:pos x="T0" y="T1"/>
                      </a:cxn>
                      <a:cxn ang="0">
                        <a:pos x="T2" y="T3"/>
                      </a:cxn>
                      <a:cxn ang="0">
                        <a:pos x="T4" y="T5"/>
                      </a:cxn>
                      <a:cxn ang="0">
                        <a:pos x="T6" y="T7"/>
                      </a:cxn>
                    </a:cxnLst>
                    <a:rect l="0" t="0" r="r" b="b"/>
                    <a:pathLst>
                      <a:path w="2" h="4">
                        <a:moveTo>
                          <a:pt x="2" y="0"/>
                        </a:moveTo>
                        <a:lnTo>
                          <a:pt x="0" y="2"/>
                        </a:lnTo>
                        <a:lnTo>
                          <a:pt x="2" y="4"/>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21" name="Freeform 1040"/>
                  <p:cNvSpPr>
                    <a:spLocks/>
                  </p:cNvSpPr>
                  <p:nvPr/>
                </p:nvSpPr>
                <p:spPr bwMode="black">
                  <a:xfrm>
                    <a:off x="3067" y="1906"/>
                    <a:ext cx="2" cy="4"/>
                  </a:xfrm>
                  <a:custGeom>
                    <a:avLst/>
                    <a:gdLst>
                      <a:gd name="T0" fmla="*/ 2 w 2"/>
                      <a:gd name="T1" fmla="*/ 0 h 4"/>
                      <a:gd name="T2" fmla="*/ 0 w 2"/>
                      <a:gd name="T3" fmla="*/ 2 h 4"/>
                      <a:gd name="T4" fmla="*/ 2 w 2"/>
                      <a:gd name="T5" fmla="*/ 4 h 4"/>
                      <a:gd name="T6" fmla="*/ 2 w 2"/>
                      <a:gd name="T7" fmla="*/ 0 h 4"/>
                    </a:gdLst>
                    <a:ahLst/>
                    <a:cxnLst>
                      <a:cxn ang="0">
                        <a:pos x="T0" y="T1"/>
                      </a:cxn>
                      <a:cxn ang="0">
                        <a:pos x="T2" y="T3"/>
                      </a:cxn>
                      <a:cxn ang="0">
                        <a:pos x="T4" y="T5"/>
                      </a:cxn>
                      <a:cxn ang="0">
                        <a:pos x="T6" y="T7"/>
                      </a:cxn>
                    </a:cxnLst>
                    <a:rect l="0" t="0" r="r" b="b"/>
                    <a:pathLst>
                      <a:path w="2" h="4">
                        <a:moveTo>
                          <a:pt x="2" y="0"/>
                        </a:moveTo>
                        <a:lnTo>
                          <a:pt x="0" y="2"/>
                        </a:lnTo>
                        <a:lnTo>
                          <a:pt x="2" y="4"/>
                        </a:lnTo>
                        <a:lnTo>
                          <a:pt x="2"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22" name="Freeform 1041"/>
                  <p:cNvSpPr>
                    <a:spLocks/>
                  </p:cNvSpPr>
                  <p:nvPr/>
                </p:nvSpPr>
                <p:spPr bwMode="black">
                  <a:xfrm>
                    <a:off x="3045" y="1939"/>
                    <a:ext cx="24" cy="19"/>
                  </a:xfrm>
                  <a:custGeom>
                    <a:avLst/>
                    <a:gdLst>
                      <a:gd name="T0" fmla="*/ 5 w 24"/>
                      <a:gd name="T1" fmla="*/ 0 h 19"/>
                      <a:gd name="T2" fmla="*/ 0 w 24"/>
                      <a:gd name="T3" fmla="*/ 2 h 19"/>
                      <a:gd name="T4" fmla="*/ 17 w 24"/>
                      <a:gd name="T5" fmla="*/ 14 h 19"/>
                      <a:gd name="T6" fmla="*/ 19 w 24"/>
                      <a:gd name="T7" fmla="*/ 19 h 19"/>
                      <a:gd name="T8" fmla="*/ 24 w 24"/>
                      <a:gd name="T9" fmla="*/ 19 h 19"/>
                      <a:gd name="T10" fmla="*/ 24 w 24"/>
                      <a:gd name="T11" fmla="*/ 16 h 19"/>
                      <a:gd name="T12" fmla="*/ 17 w 24"/>
                      <a:gd name="T13" fmla="*/ 7 h 19"/>
                      <a:gd name="T14" fmla="*/ 5 w 24"/>
                      <a:gd name="T15" fmla="*/ 0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9">
                        <a:moveTo>
                          <a:pt x="5" y="0"/>
                        </a:moveTo>
                        <a:lnTo>
                          <a:pt x="0" y="2"/>
                        </a:lnTo>
                        <a:lnTo>
                          <a:pt x="17" y="14"/>
                        </a:lnTo>
                        <a:lnTo>
                          <a:pt x="19" y="19"/>
                        </a:lnTo>
                        <a:lnTo>
                          <a:pt x="24" y="19"/>
                        </a:lnTo>
                        <a:lnTo>
                          <a:pt x="24" y="16"/>
                        </a:lnTo>
                        <a:lnTo>
                          <a:pt x="17" y="7"/>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23" name="Freeform 1042"/>
                  <p:cNvSpPr>
                    <a:spLocks/>
                  </p:cNvSpPr>
                  <p:nvPr/>
                </p:nvSpPr>
                <p:spPr bwMode="black">
                  <a:xfrm>
                    <a:off x="3045" y="1939"/>
                    <a:ext cx="24" cy="19"/>
                  </a:xfrm>
                  <a:custGeom>
                    <a:avLst/>
                    <a:gdLst>
                      <a:gd name="T0" fmla="*/ 5 w 24"/>
                      <a:gd name="T1" fmla="*/ 0 h 19"/>
                      <a:gd name="T2" fmla="*/ 0 w 24"/>
                      <a:gd name="T3" fmla="*/ 2 h 19"/>
                      <a:gd name="T4" fmla="*/ 17 w 24"/>
                      <a:gd name="T5" fmla="*/ 14 h 19"/>
                      <a:gd name="T6" fmla="*/ 19 w 24"/>
                      <a:gd name="T7" fmla="*/ 19 h 19"/>
                      <a:gd name="T8" fmla="*/ 24 w 24"/>
                      <a:gd name="T9" fmla="*/ 19 h 19"/>
                      <a:gd name="T10" fmla="*/ 24 w 24"/>
                      <a:gd name="T11" fmla="*/ 16 h 19"/>
                      <a:gd name="T12" fmla="*/ 17 w 24"/>
                      <a:gd name="T13" fmla="*/ 7 h 19"/>
                      <a:gd name="T14" fmla="*/ 5 w 24"/>
                      <a:gd name="T15" fmla="*/ 0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9">
                        <a:moveTo>
                          <a:pt x="5" y="0"/>
                        </a:moveTo>
                        <a:lnTo>
                          <a:pt x="0" y="2"/>
                        </a:lnTo>
                        <a:lnTo>
                          <a:pt x="17" y="14"/>
                        </a:lnTo>
                        <a:lnTo>
                          <a:pt x="19" y="19"/>
                        </a:lnTo>
                        <a:lnTo>
                          <a:pt x="24" y="19"/>
                        </a:lnTo>
                        <a:lnTo>
                          <a:pt x="24" y="16"/>
                        </a:lnTo>
                        <a:lnTo>
                          <a:pt x="17" y="7"/>
                        </a:lnTo>
                        <a:lnTo>
                          <a:pt x="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24" name="Freeform 1043"/>
                  <p:cNvSpPr>
                    <a:spLocks/>
                  </p:cNvSpPr>
                  <p:nvPr/>
                </p:nvSpPr>
                <p:spPr bwMode="black">
                  <a:xfrm>
                    <a:off x="2376" y="1271"/>
                    <a:ext cx="154" cy="104"/>
                  </a:xfrm>
                  <a:custGeom>
                    <a:avLst/>
                    <a:gdLst>
                      <a:gd name="T0" fmla="*/ 111 w 154"/>
                      <a:gd name="T1" fmla="*/ 0 h 104"/>
                      <a:gd name="T2" fmla="*/ 102 w 154"/>
                      <a:gd name="T3" fmla="*/ 12 h 104"/>
                      <a:gd name="T4" fmla="*/ 88 w 154"/>
                      <a:gd name="T5" fmla="*/ 12 h 104"/>
                      <a:gd name="T6" fmla="*/ 81 w 154"/>
                      <a:gd name="T7" fmla="*/ 10 h 104"/>
                      <a:gd name="T8" fmla="*/ 71 w 154"/>
                      <a:gd name="T9" fmla="*/ 26 h 104"/>
                      <a:gd name="T10" fmla="*/ 59 w 154"/>
                      <a:gd name="T11" fmla="*/ 31 h 104"/>
                      <a:gd name="T12" fmla="*/ 52 w 154"/>
                      <a:gd name="T13" fmla="*/ 38 h 104"/>
                      <a:gd name="T14" fmla="*/ 45 w 154"/>
                      <a:gd name="T15" fmla="*/ 31 h 104"/>
                      <a:gd name="T16" fmla="*/ 45 w 154"/>
                      <a:gd name="T17" fmla="*/ 24 h 104"/>
                      <a:gd name="T18" fmla="*/ 45 w 154"/>
                      <a:gd name="T19" fmla="*/ 17 h 104"/>
                      <a:gd name="T20" fmla="*/ 19 w 154"/>
                      <a:gd name="T21" fmla="*/ 2 h 104"/>
                      <a:gd name="T22" fmla="*/ 29 w 154"/>
                      <a:gd name="T23" fmla="*/ 10 h 104"/>
                      <a:gd name="T24" fmla="*/ 29 w 154"/>
                      <a:gd name="T25" fmla="*/ 14 h 104"/>
                      <a:gd name="T26" fmla="*/ 12 w 154"/>
                      <a:gd name="T27" fmla="*/ 12 h 104"/>
                      <a:gd name="T28" fmla="*/ 10 w 154"/>
                      <a:gd name="T29" fmla="*/ 17 h 104"/>
                      <a:gd name="T30" fmla="*/ 10 w 154"/>
                      <a:gd name="T31" fmla="*/ 21 h 104"/>
                      <a:gd name="T32" fmla="*/ 5 w 154"/>
                      <a:gd name="T33" fmla="*/ 24 h 104"/>
                      <a:gd name="T34" fmla="*/ 3 w 154"/>
                      <a:gd name="T35" fmla="*/ 31 h 104"/>
                      <a:gd name="T36" fmla="*/ 29 w 154"/>
                      <a:gd name="T37" fmla="*/ 31 h 104"/>
                      <a:gd name="T38" fmla="*/ 29 w 154"/>
                      <a:gd name="T39" fmla="*/ 47 h 104"/>
                      <a:gd name="T40" fmla="*/ 38 w 154"/>
                      <a:gd name="T41" fmla="*/ 50 h 104"/>
                      <a:gd name="T42" fmla="*/ 10 w 154"/>
                      <a:gd name="T43" fmla="*/ 59 h 104"/>
                      <a:gd name="T44" fmla="*/ 33 w 154"/>
                      <a:gd name="T45" fmla="*/ 69 h 104"/>
                      <a:gd name="T46" fmla="*/ 33 w 154"/>
                      <a:gd name="T47" fmla="*/ 73 h 104"/>
                      <a:gd name="T48" fmla="*/ 38 w 154"/>
                      <a:gd name="T49" fmla="*/ 78 h 104"/>
                      <a:gd name="T50" fmla="*/ 26 w 154"/>
                      <a:gd name="T51" fmla="*/ 90 h 104"/>
                      <a:gd name="T52" fmla="*/ 64 w 154"/>
                      <a:gd name="T53" fmla="*/ 100 h 104"/>
                      <a:gd name="T54" fmla="*/ 104 w 154"/>
                      <a:gd name="T55" fmla="*/ 85 h 104"/>
                      <a:gd name="T56" fmla="*/ 130 w 154"/>
                      <a:gd name="T57" fmla="*/ 71 h 104"/>
                      <a:gd name="T58" fmla="*/ 144 w 154"/>
                      <a:gd name="T59" fmla="*/ 62 h 104"/>
                      <a:gd name="T60" fmla="*/ 152 w 154"/>
                      <a:gd name="T61" fmla="*/ 55 h 104"/>
                      <a:gd name="T62" fmla="*/ 152 w 154"/>
                      <a:gd name="T63" fmla="*/ 43 h 104"/>
                      <a:gd name="T64" fmla="*/ 147 w 154"/>
                      <a:gd name="T65" fmla="*/ 29 h 104"/>
                      <a:gd name="T66" fmla="*/ 137 w 154"/>
                      <a:gd name="T67" fmla="*/ 14 h 104"/>
                      <a:gd name="T68" fmla="*/ 137 w 154"/>
                      <a:gd name="T69" fmla="*/ 2 h 104"/>
                      <a:gd name="T70" fmla="*/ 116 w 154"/>
                      <a:gd name="T71"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4" h="104">
                        <a:moveTo>
                          <a:pt x="116" y="0"/>
                        </a:moveTo>
                        <a:lnTo>
                          <a:pt x="111" y="0"/>
                        </a:lnTo>
                        <a:lnTo>
                          <a:pt x="114" y="12"/>
                        </a:lnTo>
                        <a:lnTo>
                          <a:pt x="102" y="12"/>
                        </a:lnTo>
                        <a:lnTo>
                          <a:pt x="97" y="17"/>
                        </a:lnTo>
                        <a:lnTo>
                          <a:pt x="88" y="12"/>
                        </a:lnTo>
                        <a:lnTo>
                          <a:pt x="90" y="29"/>
                        </a:lnTo>
                        <a:lnTo>
                          <a:pt x="81" y="10"/>
                        </a:lnTo>
                        <a:lnTo>
                          <a:pt x="71" y="17"/>
                        </a:lnTo>
                        <a:lnTo>
                          <a:pt x="71" y="26"/>
                        </a:lnTo>
                        <a:lnTo>
                          <a:pt x="59" y="14"/>
                        </a:lnTo>
                        <a:lnTo>
                          <a:pt x="59" y="31"/>
                        </a:lnTo>
                        <a:lnTo>
                          <a:pt x="52" y="29"/>
                        </a:lnTo>
                        <a:lnTo>
                          <a:pt x="52" y="38"/>
                        </a:lnTo>
                        <a:lnTo>
                          <a:pt x="47" y="43"/>
                        </a:lnTo>
                        <a:lnTo>
                          <a:pt x="45" y="31"/>
                        </a:lnTo>
                        <a:lnTo>
                          <a:pt x="38" y="26"/>
                        </a:lnTo>
                        <a:lnTo>
                          <a:pt x="45" y="24"/>
                        </a:lnTo>
                        <a:lnTo>
                          <a:pt x="40" y="19"/>
                        </a:lnTo>
                        <a:lnTo>
                          <a:pt x="45" y="17"/>
                        </a:lnTo>
                        <a:lnTo>
                          <a:pt x="29" y="2"/>
                        </a:lnTo>
                        <a:lnTo>
                          <a:pt x="19" y="2"/>
                        </a:lnTo>
                        <a:lnTo>
                          <a:pt x="19" y="7"/>
                        </a:lnTo>
                        <a:lnTo>
                          <a:pt x="29" y="10"/>
                        </a:lnTo>
                        <a:lnTo>
                          <a:pt x="24" y="10"/>
                        </a:lnTo>
                        <a:lnTo>
                          <a:pt x="29" y="14"/>
                        </a:lnTo>
                        <a:lnTo>
                          <a:pt x="29" y="24"/>
                        </a:lnTo>
                        <a:lnTo>
                          <a:pt x="12" y="12"/>
                        </a:lnTo>
                        <a:lnTo>
                          <a:pt x="14" y="14"/>
                        </a:lnTo>
                        <a:lnTo>
                          <a:pt x="10" y="17"/>
                        </a:lnTo>
                        <a:lnTo>
                          <a:pt x="12" y="21"/>
                        </a:lnTo>
                        <a:lnTo>
                          <a:pt x="10" y="21"/>
                        </a:lnTo>
                        <a:lnTo>
                          <a:pt x="17" y="29"/>
                        </a:lnTo>
                        <a:lnTo>
                          <a:pt x="5" y="24"/>
                        </a:lnTo>
                        <a:lnTo>
                          <a:pt x="10" y="31"/>
                        </a:lnTo>
                        <a:lnTo>
                          <a:pt x="3" y="31"/>
                        </a:lnTo>
                        <a:lnTo>
                          <a:pt x="0" y="36"/>
                        </a:lnTo>
                        <a:lnTo>
                          <a:pt x="29" y="31"/>
                        </a:lnTo>
                        <a:lnTo>
                          <a:pt x="38" y="36"/>
                        </a:lnTo>
                        <a:lnTo>
                          <a:pt x="29" y="47"/>
                        </a:lnTo>
                        <a:lnTo>
                          <a:pt x="38" y="45"/>
                        </a:lnTo>
                        <a:lnTo>
                          <a:pt x="38" y="50"/>
                        </a:lnTo>
                        <a:lnTo>
                          <a:pt x="24" y="50"/>
                        </a:lnTo>
                        <a:lnTo>
                          <a:pt x="10" y="59"/>
                        </a:lnTo>
                        <a:lnTo>
                          <a:pt x="26" y="57"/>
                        </a:lnTo>
                        <a:lnTo>
                          <a:pt x="33" y="69"/>
                        </a:lnTo>
                        <a:lnTo>
                          <a:pt x="38" y="66"/>
                        </a:lnTo>
                        <a:lnTo>
                          <a:pt x="33" y="73"/>
                        </a:lnTo>
                        <a:lnTo>
                          <a:pt x="38" y="73"/>
                        </a:lnTo>
                        <a:lnTo>
                          <a:pt x="38" y="78"/>
                        </a:lnTo>
                        <a:lnTo>
                          <a:pt x="26" y="83"/>
                        </a:lnTo>
                        <a:lnTo>
                          <a:pt x="26" y="90"/>
                        </a:lnTo>
                        <a:lnTo>
                          <a:pt x="47" y="88"/>
                        </a:lnTo>
                        <a:lnTo>
                          <a:pt x="64" y="100"/>
                        </a:lnTo>
                        <a:lnTo>
                          <a:pt x="83" y="104"/>
                        </a:lnTo>
                        <a:lnTo>
                          <a:pt x="104" y="85"/>
                        </a:lnTo>
                        <a:lnTo>
                          <a:pt x="116" y="85"/>
                        </a:lnTo>
                        <a:lnTo>
                          <a:pt x="130" y="71"/>
                        </a:lnTo>
                        <a:lnTo>
                          <a:pt x="135" y="76"/>
                        </a:lnTo>
                        <a:lnTo>
                          <a:pt x="144" y="62"/>
                        </a:lnTo>
                        <a:lnTo>
                          <a:pt x="142" y="62"/>
                        </a:lnTo>
                        <a:lnTo>
                          <a:pt x="152" y="55"/>
                        </a:lnTo>
                        <a:lnTo>
                          <a:pt x="154" y="43"/>
                        </a:lnTo>
                        <a:lnTo>
                          <a:pt x="152" y="43"/>
                        </a:lnTo>
                        <a:lnTo>
                          <a:pt x="152" y="36"/>
                        </a:lnTo>
                        <a:lnTo>
                          <a:pt x="147" y="29"/>
                        </a:lnTo>
                        <a:lnTo>
                          <a:pt x="137" y="29"/>
                        </a:lnTo>
                        <a:lnTo>
                          <a:pt x="137" y="14"/>
                        </a:lnTo>
                        <a:lnTo>
                          <a:pt x="133" y="17"/>
                        </a:lnTo>
                        <a:lnTo>
                          <a:pt x="137" y="2"/>
                        </a:lnTo>
                        <a:lnTo>
                          <a:pt x="128" y="12"/>
                        </a:lnTo>
                        <a:lnTo>
                          <a:pt x="11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25" name="Freeform 1044"/>
                  <p:cNvSpPr>
                    <a:spLocks/>
                  </p:cNvSpPr>
                  <p:nvPr/>
                </p:nvSpPr>
                <p:spPr bwMode="black">
                  <a:xfrm>
                    <a:off x="2376" y="1271"/>
                    <a:ext cx="154" cy="104"/>
                  </a:xfrm>
                  <a:custGeom>
                    <a:avLst/>
                    <a:gdLst>
                      <a:gd name="T0" fmla="*/ 111 w 154"/>
                      <a:gd name="T1" fmla="*/ 0 h 104"/>
                      <a:gd name="T2" fmla="*/ 102 w 154"/>
                      <a:gd name="T3" fmla="*/ 12 h 104"/>
                      <a:gd name="T4" fmla="*/ 88 w 154"/>
                      <a:gd name="T5" fmla="*/ 12 h 104"/>
                      <a:gd name="T6" fmla="*/ 81 w 154"/>
                      <a:gd name="T7" fmla="*/ 10 h 104"/>
                      <a:gd name="T8" fmla="*/ 71 w 154"/>
                      <a:gd name="T9" fmla="*/ 26 h 104"/>
                      <a:gd name="T10" fmla="*/ 59 w 154"/>
                      <a:gd name="T11" fmla="*/ 31 h 104"/>
                      <a:gd name="T12" fmla="*/ 52 w 154"/>
                      <a:gd name="T13" fmla="*/ 38 h 104"/>
                      <a:gd name="T14" fmla="*/ 45 w 154"/>
                      <a:gd name="T15" fmla="*/ 31 h 104"/>
                      <a:gd name="T16" fmla="*/ 45 w 154"/>
                      <a:gd name="T17" fmla="*/ 24 h 104"/>
                      <a:gd name="T18" fmla="*/ 45 w 154"/>
                      <a:gd name="T19" fmla="*/ 17 h 104"/>
                      <a:gd name="T20" fmla="*/ 19 w 154"/>
                      <a:gd name="T21" fmla="*/ 2 h 104"/>
                      <a:gd name="T22" fmla="*/ 29 w 154"/>
                      <a:gd name="T23" fmla="*/ 10 h 104"/>
                      <a:gd name="T24" fmla="*/ 29 w 154"/>
                      <a:gd name="T25" fmla="*/ 14 h 104"/>
                      <a:gd name="T26" fmla="*/ 12 w 154"/>
                      <a:gd name="T27" fmla="*/ 12 h 104"/>
                      <a:gd name="T28" fmla="*/ 10 w 154"/>
                      <a:gd name="T29" fmla="*/ 17 h 104"/>
                      <a:gd name="T30" fmla="*/ 10 w 154"/>
                      <a:gd name="T31" fmla="*/ 21 h 104"/>
                      <a:gd name="T32" fmla="*/ 5 w 154"/>
                      <a:gd name="T33" fmla="*/ 24 h 104"/>
                      <a:gd name="T34" fmla="*/ 3 w 154"/>
                      <a:gd name="T35" fmla="*/ 31 h 104"/>
                      <a:gd name="T36" fmla="*/ 29 w 154"/>
                      <a:gd name="T37" fmla="*/ 31 h 104"/>
                      <a:gd name="T38" fmla="*/ 29 w 154"/>
                      <a:gd name="T39" fmla="*/ 47 h 104"/>
                      <a:gd name="T40" fmla="*/ 38 w 154"/>
                      <a:gd name="T41" fmla="*/ 50 h 104"/>
                      <a:gd name="T42" fmla="*/ 10 w 154"/>
                      <a:gd name="T43" fmla="*/ 59 h 104"/>
                      <a:gd name="T44" fmla="*/ 33 w 154"/>
                      <a:gd name="T45" fmla="*/ 69 h 104"/>
                      <a:gd name="T46" fmla="*/ 33 w 154"/>
                      <a:gd name="T47" fmla="*/ 73 h 104"/>
                      <a:gd name="T48" fmla="*/ 38 w 154"/>
                      <a:gd name="T49" fmla="*/ 78 h 104"/>
                      <a:gd name="T50" fmla="*/ 26 w 154"/>
                      <a:gd name="T51" fmla="*/ 90 h 104"/>
                      <a:gd name="T52" fmla="*/ 64 w 154"/>
                      <a:gd name="T53" fmla="*/ 100 h 104"/>
                      <a:gd name="T54" fmla="*/ 104 w 154"/>
                      <a:gd name="T55" fmla="*/ 85 h 104"/>
                      <a:gd name="T56" fmla="*/ 130 w 154"/>
                      <a:gd name="T57" fmla="*/ 71 h 104"/>
                      <a:gd name="T58" fmla="*/ 144 w 154"/>
                      <a:gd name="T59" fmla="*/ 62 h 104"/>
                      <a:gd name="T60" fmla="*/ 152 w 154"/>
                      <a:gd name="T61" fmla="*/ 55 h 104"/>
                      <a:gd name="T62" fmla="*/ 152 w 154"/>
                      <a:gd name="T63" fmla="*/ 43 h 104"/>
                      <a:gd name="T64" fmla="*/ 147 w 154"/>
                      <a:gd name="T65" fmla="*/ 29 h 104"/>
                      <a:gd name="T66" fmla="*/ 137 w 154"/>
                      <a:gd name="T67" fmla="*/ 14 h 104"/>
                      <a:gd name="T68" fmla="*/ 137 w 154"/>
                      <a:gd name="T69" fmla="*/ 2 h 104"/>
                      <a:gd name="T70" fmla="*/ 116 w 154"/>
                      <a:gd name="T71"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4" h="104">
                        <a:moveTo>
                          <a:pt x="116" y="0"/>
                        </a:moveTo>
                        <a:lnTo>
                          <a:pt x="111" y="0"/>
                        </a:lnTo>
                        <a:lnTo>
                          <a:pt x="114" y="12"/>
                        </a:lnTo>
                        <a:lnTo>
                          <a:pt x="102" y="12"/>
                        </a:lnTo>
                        <a:lnTo>
                          <a:pt x="97" y="17"/>
                        </a:lnTo>
                        <a:lnTo>
                          <a:pt x="88" y="12"/>
                        </a:lnTo>
                        <a:lnTo>
                          <a:pt x="90" y="29"/>
                        </a:lnTo>
                        <a:lnTo>
                          <a:pt x="81" y="10"/>
                        </a:lnTo>
                        <a:lnTo>
                          <a:pt x="71" y="17"/>
                        </a:lnTo>
                        <a:lnTo>
                          <a:pt x="71" y="26"/>
                        </a:lnTo>
                        <a:lnTo>
                          <a:pt x="59" y="14"/>
                        </a:lnTo>
                        <a:lnTo>
                          <a:pt x="59" y="31"/>
                        </a:lnTo>
                        <a:lnTo>
                          <a:pt x="52" y="29"/>
                        </a:lnTo>
                        <a:lnTo>
                          <a:pt x="52" y="38"/>
                        </a:lnTo>
                        <a:lnTo>
                          <a:pt x="47" y="43"/>
                        </a:lnTo>
                        <a:lnTo>
                          <a:pt x="45" y="31"/>
                        </a:lnTo>
                        <a:lnTo>
                          <a:pt x="38" y="26"/>
                        </a:lnTo>
                        <a:lnTo>
                          <a:pt x="45" y="24"/>
                        </a:lnTo>
                        <a:lnTo>
                          <a:pt x="40" y="19"/>
                        </a:lnTo>
                        <a:lnTo>
                          <a:pt x="45" y="17"/>
                        </a:lnTo>
                        <a:lnTo>
                          <a:pt x="29" y="2"/>
                        </a:lnTo>
                        <a:lnTo>
                          <a:pt x="19" y="2"/>
                        </a:lnTo>
                        <a:lnTo>
                          <a:pt x="19" y="7"/>
                        </a:lnTo>
                        <a:lnTo>
                          <a:pt x="29" y="10"/>
                        </a:lnTo>
                        <a:lnTo>
                          <a:pt x="24" y="10"/>
                        </a:lnTo>
                        <a:lnTo>
                          <a:pt x="29" y="14"/>
                        </a:lnTo>
                        <a:lnTo>
                          <a:pt x="29" y="24"/>
                        </a:lnTo>
                        <a:lnTo>
                          <a:pt x="12" y="12"/>
                        </a:lnTo>
                        <a:lnTo>
                          <a:pt x="14" y="14"/>
                        </a:lnTo>
                        <a:lnTo>
                          <a:pt x="10" y="17"/>
                        </a:lnTo>
                        <a:lnTo>
                          <a:pt x="12" y="21"/>
                        </a:lnTo>
                        <a:lnTo>
                          <a:pt x="10" y="21"/>
                        </a:lnTo>
                        <a:lnTo>
                          <a:pt x="17" y="29"/>
                        </a:lnTo>
                        <a:lnTo>
                          <a:pt x="5" y="24"/>
                        </a:lnTo>
                        <a:lnTo>
                          <a:pt x="10" y="31"/>
                        </a:lnTo>
                        <a:lnTo>
                          <a:pt x="3" y="31"/>
                        </a:lnTo>
                        <a:lnTo>
                          <a:pt x="0" y="36"/>
                        </a:lnTo>
                        <a:lnTo>
                          <a:pt x="29" y="31"/>
                        </a:lnTo>
                        <a:lnTo>
                          <a:pt x="38" y="36"/>
                        </a:lnTo>
                        <a:lnTo>
                          <a:pt x="29" y="47"/>
                        </a:lnTo>
                        <a:lnTo>
                          <a:pt x="38" y="45"/>
                        </a:lnTo>
                        <a:lnTo>
                          <a:pt x="38" y="50"/>
                        </a:lnTo>
                        <a:lnTo>
                          <a:pt x="24" y="50"/>
                        </a:lnTo>
                        <a:lnTo>
                          <a:pt x="10" y="59"/>
                        </a:lnTo>
                        <a:lnTo>
                          <a:pt x="26" y="57"/>
                        </a:lnTo>
                        <a:lnTo>
                          <a:pt x="33" y="69"/>
                        </a:lnTo>
                        <a:lnTo>
                          <a:pt x="38" y="66"/>
                        </a:lnTo>
                        <a:lnTo>
                          <a:pt x="33" y="73"/>
                        </a:lnTo>
                        <a:lnTo>
                          <a:pt x="38" y="73"/>
                        </a:lnTo>
                        <a:lnTo>
                          <a:pt x="38" y="78"/>
                        </a:lnTo>
                        <a:lnTo>
                          <a:pt x="26" y="83"/>
                        </a:lnTo>
                        <a:lnTo>
                          <a:pt x="26" y="90"/>
                        </a:lnTo>
                        <a:lnTo>
                          <a:pt x="47" y="88"/>
                        </a:lnTo>
                        <a:lnTo>
                          <a:pt x="64" y="100"/>
                        </a:lnTo>
                        <a:lnTo>
                          <a:pt x="83" y="104"/>
                        </a:lnTo>
                        <a:lnTo>
                          <a:pt x="104" y="85"/>
                        </a:lnTo>
                        <a:lnTo>
                          <a:pt x="116" y="85"/>
                        </a:lnTo>
                        <a:lnTo>
                          <a:pt x="130" y="71"/>
                        </a:lnTo>
                        <a:lnTo>
                          <a:pt x="135" y="76"/>
                        </a:lnTo>
                        <a:lnTo>
                          <a:pt x="144" y="62"/>
                        </a:lnTo>
                        <a:lnTo>
                          <a:pt x="142" y="62"/>
                        </a:lnTo>
                        <a:lnTo>
                          <a:pt x="152" y="55"/>
                        </a:lnTo>
                        <a:lnTo>
                          <a:pt x="154" y="43"/>
                        </a:lnTo>
                        <a:lnTo>
                          <a:pt x="152" y="43"/>
                        </a:lnTo>
                        <a:lnTo>
                          <a:pt x="152" y="36"/>
                        </a:lnTo>
                        <a:lnTo>
                          <a:pt x="147" y="29"/>
                        </a:lnTo>
                        <a:lnTo>
                          <a:pt x="137" y="29"/>
                        </a:lnTo>
                        <a:lnTo>
                          <a:pt x="137" y="14"/>
                        </a:lnTo>
                        <a:lnTo>
                          <a:pt x="133" y="17"/>
                        </a:lnTo>
                        <a:lnTo>
                          <a:pt x="137" y="2"/>
                        </a:lnTo>
                        <a:lnTo>
                          <a:pt x="128" y="12"/>
                        </a:lnTo>
                        <a:lnTo>
                          <a:pt x="11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26" name="Freeform 1045"/>
                  <p:cNvSpPr>
                    <a:spLocks/>
                  </p:cNvSpPr>
                  <p:nvPr/>
                </p:nvSpPr>
                <p:spPr bwMode="black">
                  <a:xfrm>
                    <a:off x="2837" y="1896"/>
                    <a:ext cx="19" cy="45"/>
                  </a:xfrm>
                  <a:custGeom>
                    <a:avLst/>
                    <a:gdLst>
                      <a:gd name="T0" fmla="*/ 12 w 19"/>
                      <a:gd name="T1" fmla="*/ 0 h 45"/>
                      <a:gd name="T2" fmla="*/ 5 w 19"/>
                      <a:gd name="T3" fmla="*/ 10 h 45"/>
                      <a:gd name="T4" fmla="*/ 0 w 19"/>
                      <a:gd name="T5" fmla="*/ 7 h 45"/>
                      <a:gd name="T6" fmla="*/ 5 w 19"/>
                      <a:gd name="T7" fmla="*/ 26 h 45"/>
                      <a:gd name="T8" fmla="*/ 3 w 19"/>
                      <a:gd name="T9" fmla="*/ 38 h 45"/>
                      <a:gd name="T10" fmla="*/ 7 w 19"/>
                      <a:gd name="T11" fmla="*/ 45 h 45"/>
                      <a:gd name="T12" fmla="*/ 15 w 19"/>
                      <a:gd name="T13" fmla="*/ 38 h 45"/>
                      <a:gd name="T14" fmla="*/ 17 w 19"/>
                      <a:gd name="T15" fmla="*/ 40 h 45"/>
                      <a:gd name="T16" fmla="*/ 19 w 19"/>
                      <a:gd name="T17" fmla="*/ 36 h 45"/>
                      <a:gd name="T18" fmla="*/ 19 w 19"/>
                      <a:gd name="T19" fmla="*/ 12 h 45"/>
                      <a:gd name="T20" fmla="*/ 17 w 19"/>
                      <a:gd name="T21" fmla="*/ 5 h 45"/>
                      <a:gd name="T22" fmla="*/ 12 w 19"/>
                      <a:gd name="T23"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45">
                        <a:moveTo>
                          <a:pt x="12" y="0"/>
                        </a:moveTo>
                        <a:lnTo>
                          <a:pt x="5" y="10"/>
                        </a:lnTo>
                        <a:lnTo>
                          <a:pt x="0" y="7"/>
                        </a:lnTo>
                        <a:lnTo>
                          <a:pt x="5" y="26"/>
                        </a:lnTo>
                        <a:lnTo>
                          <a:pt x="3" y="38"/>
                        </a:lnTo>
                        <a:lnTo>
                          <a:pt x="7" y="45"/>
                        </a:lnTo>
                        <a:lnTo>
                          <a:pt x="15" y="38"/>
                        </a:lnTo>
                        <a:lnTo>
                          <a:pt x="17" y="40"/>
                        </a:lnTo>
                        <a:lnTo>
                          <a:pt x="19" y="36"/>
                        </a:lnTo>
                        <a:lnTo>
                          <a:pt x="19" y="12"/>
                        </a:lnTo>
                        <a:lnTo>
                          <a:pt x="17" y="5"/>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27" name="Freeform 1046"/>
                  <p:cNvSpPr>
                    <a:spLocks/>
                  </p:cNvSpPr>
                  <p:nvPr/>
                </p:nvSpPr>
                <p:spPr bwMode="black">
                  <a:xfrm>
                    <a:off x="2837" y="1896"/>
                    <a:ext cx="19" cy="45"/>
                  </a:xfrm>
                  <a:custGeom>
                    <a:avLst/>
                    <a:gdLst>
                      <a:gd name="T0" fmla="*/ 12 w 19"/>
                      <a:gd name="T1" fmla="*/ 0 h 45"/>
                      <a:gd name="T2" fmla="*/ 5 w 19"/>
                      <a:gd name="T3" fmla="*/ 10 h 45"/>
                      <a:gd name="T4" fmla="*/ 0 w 19"/>
                      <a:gd name="T5" fmla="*/ 7 h 45"/>
                      <a:gd name="T6" fmla="*/ 5 w 19"/>
                      <a:gd name="T7" fmla="*/ 26 h 45"/>
                      <a:gd name="T8" fmla="*/ 3 w 19"/>
                      <a:gd name="T9" fmla="*/ 38 h 45"/>
                      <a:gd name="T10" fmla="*/ 7 w 19"/>
                      <a:gd name="T11" fmla="*/ 45 h 45"/>
                      <a:gd name="T12" fmla="*/ 15 w 19"/>
                      <a:gd name="T13" fmla="*/ 38 h 45"/>
                      <a:gd name="T14" fmla="*/ 17 w 19"/>
                      <a:gd name="T15" fmla="*/ 40 h 45"/>
                      <a:gd name="T16" fmla="*/ 19 w 19"/>
                      <a:gd name="T17" fmla="*/ 36 h 45"/>
                      <a:gd name="T18" fmla="*/ 19 w 19"/>
                      <a:gd name="T19" fmla="*/ 12 h 45"/>
                      <a:gd name="T20" fmla="*/ 17 w 19"/>
                      <a:gd name="T21" fmla="*/ 5 h 45"/>
                      <a:gd name="T22" fmla="*/ 12 w 19"/>
                      <a:gd name="T23"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45">
                        <a:moveTo>
                          <a:pt x="12" y="0"/>
                        </a:moveTo>
                        <a:lnTo>
                          <a:pt x="5" y="10"/>
                        </a:lnTo>
                        <a:lnTo>
                          <a:pt x="0" y="7"/>
                        </a:lnTo>
                        <a:lnTo>
                          <a:pt x="5" y="26"/>
                        </a:lnTo>
                        <a:lnTo>
                          <a:pt x="3" y="38"/>
                        </a:lnTo>
                        <a:lnTo>
                          <a:pt x="7" y="45"/>
                        </a:lnTo>
                        <a:lnTo>
                          <a:pt x="15" y="38"/>
                        </a:lnTo>
                        <a:lnTo>
                          <a:pt x="17" y="40"/>
                        </a:lnTo>
                        <a:lnTo>
                          <a:pt x="19" y="36"/>
                        </a:lnTo>
                        <a:lnTo>
                          <a:pt x="19" y="12"/>
                        </a:lnTo>
                        <a:lnTo>
                          <a:pt x="17" y="5"/>
                        </a:lnTo>
                        <a:lnTo>
                          <a:pt x="12"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28" name="Freeform 1047"/>
                  <p:cNvSpPr>
                    <a:spLocks/>
                  </p:cNvSpPr>
                  <p:nvPr/>
                </p:nvSpPr>
                <p:spPr bwMode="black">
                  <a:xfrm>
                    <a:off x="2896" y="1953"/>
                    <a:ext cx="45" cy="26"/>
                  </a:xfrm>
                  <a:custGeom>
                    <a:avLst/>
                    <a:gdLst>
                      <a:gd name="T0" fmla="*/ 45 w 45"/>
                      <a:gd name="T1" fmla="*/ 0 h 26"/>
                      <a:gd name="T2" fmla="*/ 17 w 45"/>
                      <a:gd name="T3" fmla="*/ 5 h 26"/>
                      <a:gd name="T4" fmla="*/ 10 w 45"/>
                      <a:gd name="T5" fmla="*/ 0 h 26"/>
                      <a:gd name="T6" fmla="*/ 3 w 45"/>
                      <a:gd name="T7" fmla="*/ 0 h 26"/>
                      <a:gd name="T8" fmla="*/ 0 w 45"/>
                      <a:gd name="T9" fmla="*/ 5 h 26"/>
                      <a:gd name="T10" fmla="*/ 3 w 45"/>
                      <a:gd name="T11" fmla="*/ 9 h 26"/>
                      <a:gd name="T12" fmla="*/ 26 w 45"/>
                      <a:gd name="T13" fmla="*/ 21 h 26"/>
                      <a:gd name="T14" fmla="*/ 31 w 45"/>
                      <a:gd name="T15" fmla="*/ 26 h 26"/>
                      <a:gd name="T16" fmla="*/ 38 w 45"/>
                      <a:gd name="T17" fmla="*/ 26 h 26"/>
                      <a:gd name="T18" fmla="*/ 38 w 45"/>
                      <a:gd name="T19" fmla="*/ 21 h 26"/>
                      <a:gd name="T20" fmla="*/ 38 w 45"/>
                      <a:gd name="T21" fmla="*/ 14 h 26"/>
                      <a:gd name="T22" fmla="*/ 45 w 45"/>
                      <a:gd name="T2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 h="26">
                        <a:moveTo>
                          <a:pt x="45" y="0"/>
                        </a:moveTo>
                        <a:lnTo>
                          <a:pt x="17" y="5"/>
                        </a:lnTo>
                        <a:lnTo>
                          <a:pt x="10" y="0"/>
                        </a:lnTo>
                        <a:lnTo>
                          <a:pt x="3" y="0"/>
                        </a:lnTo>
                        <a:lnTo>
                          <a:pt x="0" y="5"/>
                        </a:lnTo>
                        <a:lnTo>
                          <a:pt x="3" y="9"/>
                        </a:lnTo>
                        <a:lnTo>
                          <a:pt x="26" y="21"/>
                        </a:lnTo>
                        <a:lnTo>
                          <a:pt x="31" y="26"/>
                        </a:lnTo>
                        <a:lnTo>
                          <a:pt x="38" y="26"/>
                        </a:lnTo>
                        <a:lnTo>
                          <a:pt x="38" y="21"/>
                        </a:lnTo>
                        <a:lnTo>
                          <a:pt x="38" y="14"/>
                        </a:lnTo>
                        <a:lnTo>
                          <a:pt x="4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29" name="Freeform 1048"/>
                  <p:cNvSpPr>
                    <a:spLocks/>
                  </p:cNvSpPr>
                  <p:nvPr/>
                </p:nvSpPr>
                <p:spPr bwMode="black">
                  <a:xfrm>
                    <a:off x="2896" y="1953"/>
                    <a:ext cx="45" cy="26"/>
                  </a:xfrm>
                  <a:custGeom>
                    <a:avLst/>
                    <a:gdLst>
                      <a:gd name="T0" fmla="*/ 45 w 45"/>
                      <a:gd name="T1" fmla="*/ 0 h 26"/>
                      <a:gd name="T2" fmla="*/ 17 w 45"/>
                      <a:gd name="T3" fmla="*/ 5 h 26"/>
                      <a:gd name="T4" fmla="*/ 10 w 45"/>
                      <a:gd name="T5" fmla="*/ 0 h 26"/>
                      <a:gd name="T6" fmla="*/ 3 w 45"/>
                      <a:gd name="T7" fmla="*/ 0 h 26"/>
                      <a:gd name="T8" fmla="*/ 0 w 45"/>
                      <a:gd name="T9" fmla="*/ 5 h 26"/>
                      <a:gd name="T10" fmla="*/ 3 w 45"/>
                      <a:gd name="T11" fmla="*/ 9 h 26"/>
                      <a:gd name="T12" fmla="*/ 26 w 45"/>
                      <a:gd name="T13" fmla="*/ 21 h 26"/>
                      <a:gd name="T14" fmla="*/ 31 w 45"/>
                      <a:gd name="T15" fmla="*/ 26 h 26"/>
                      <a:gd name="T16" fmla="*/ 38 w 45"/>
                      <a:gd name="T17" fmla="*/ 26 h 26"/>
                      <a:gd name="T18" fmla="*/ 38 w 45"/>
                      <a:gd name="T19" fmla="*/ 21 h 26"/>
                      <a:gd name="T20" fmla="*/ 38 w 45"/>
                      <a:gd name="T21" fmla="*/ 14 h 26"/>
                      <a:gd name="T22" fmla="*/ 45 w 45"/>
                      <a:gd name="T2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 h="26">
                        <a:moveTo>
                          <a:pt x="45" y="0"/>
                        </a:moveTo>
                        <a:lnTo>
                          <a:pt x="17" y="5"/>
                        </a:lnTo>
                        <a:lnTo>
                          <a:pt x="10" y="0"/>
                        </a:lnTo>
                        <a:lnTo>
                          <a:pt x="3" y="0"/>
                        </a:lnTo>
                        <a:lnTo>
                          <a:pt x="0" y="5"/>
                        </a:lnTo>
                        <a:lnTo>
                          <a:pt x="3" y="9"/>
                        </a:lnTo>
                        <a:lnTo>
                          <a:pt x="26" y="21"/>
                        </a:lnTo>
                        <a:lnTo>
                          <a:pt x="31" y="26"/>
                        </a:lnTo>
                        <a:lnTo>
                          <a:pt x="38" y="26"/>
                        </a:lnTo>
                        <a:lnTo>
                          <a:pt x="38" y="21"/>
                        </a:lnTo>
                        <a:lnTo>
                          <a:pt x="38" y="14"/>
                        </a:lnTo>
                        <a:lnTo>
                          <a:pt x="4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30" name="Freeform 1049"/>
                  <p:cNvSpPr>
                    <a:spLocks/>
                  </p:cNvSpPr>
                  <p:nvPr/>
                </p:nvSpPr>
                <p:spPr bwMode="black">
                  <a:xfrm>
                    <a:off x="2788" y="1650"/>
                    <a:ext cx="7" cy="5"/>
                  </a:xfrm>
                  <a:custGeom>
                    <a:avLst/>
                    <a:gdLst>
                      <a:gd name="T0" fmla="*/ 7 w 7"/>
                      <a:gd name="T1" fmla="*/ 0 h 5"/>
                      <a:gd name="T2" fmla="*/ 4 w 7"/>
                      <a:gd name="T3" fmla="*/ 0 h 5"/>
                      <a:gd name="T4" fmla="*/ 0 w 7"/>
                      <a:gd name="T5" fmla="*/ 5 h 5"/>
                      <a:gd name="T6" fmla="*/ 7 w 7"/>
                      <a:gd name="T7" fmla="*/ 0 h 5"/>
                    </a:gdLst>
                    <a:ahLst/>
                    <a:cxnLst>
                      <a:cxn ang="0">
                        <a:pos x="T0" y="T1"/>
                      </a:cxn>
                      <a:cxn ang="0">
                        <a:pos x="T2" y="T3"/>
                      </a:cxn>
                      <a:cxn ang="0">
                        <a:pos x="T4" y="T5"/>
                      </a:cxn>
                      <a:cxn ang="0">
                        <a:pos x="T6" y="T7"/>
                      </a:cxn>
                    </a:cxnLst>
                    <a:rect l="0" t="0" r="r" b="b"/>
                    <a:pathLst>
                      <a:path w="7" h="5">
                        <a:moveTo>
                          <a:pt x="7" y="0"/>
                        </a:moveTo>
                        <a:lnTo>
                          <a:pt x="4" y="0"/>
                        </a:lnTo>
                        <a:lnTo>
                          <a:pt x="0" y="5"/>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31" name="Freeform 1050"/>
                  <p:cNvSpPr>
                    <a:spLocks/>
                  </p:cNvSpPr>
                  <p:nvPr/>
                </p:nvSpPr>
                <p:spPr bwMode="black">
                  <a:xfrm>
                    <a:off x="2788" y="1650"/>
                    <a:ext cx="7" cy="5"/>
                  </a:xfrm>
                  <a:custGeom>
                    <a:avLst/>
                    <a:gdLst>
                      <a:gd name="T0" fmla="*/ 7 w 7"/>
                      <a:gd name="T1" fmla="*/ 0 h 5"/>
                      <a:gd name="T2" fmla="*/ 4 w 7"/>
                      <a:gd name="T3" fmla="*/ 0 h 5"/>
                      <a:gd name="T4" fmla="*/ 0 w 7"/>
                      <a:gd name="T5" fmla="*/ 5 h 5"/>
                      <a:gd name="T6" fmla="*/ 7 w 7"/>
                      <a:gd name="T7" fmla="*/ 0 h 5"/>
                    </a:gdLst>
                    <a:ahLst/>
                    <a:cxnLst>
                      <a:cxn ang="0">
                        <a:pos x="T0" y="T1"/>
                      </a:cxn>
                      <a:cxn ang="0">
                        <a:pos x="T2" y="T3"/>
                      </a:cxn>
                      <a:cxn ang="0">
                        <a:pos x="T4" y="T5"/>
                      </a:cxn>
                      <a:cxn ang="0">
                        <a:pos x="T6" y="T7"/>
                      </a:cxn>
                    </a:cxnLst>
                    <a:rect l="0" t="0" r="r" b="b"/>
                    <a:pathLst>
                      <a:path w="7" h="5">
                        <a:moveTo>
                          <a:pt x="7" y="0"/>
                        </a:moveTo>
                        <a:lnTo>
                          <a:pt x="4" y="0"/>
                        </a:lnTo>
                        <a:lnTo>
                          <a:pt x="0" y="5"/>
                        </a:lnTo>
                        <a:lnTo>
                          <a:pt x="7"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32" name="Freeform 1051"/>
                  <p:cNvSpPr>
                    <a:spLocks/>
                  </p:cNvSpPr>
                  <p:nvPr/>
                </p:nvSpPr>
                <p:spPr bwMode="black">
                  <a:xfrm>
                    <a:off x="2740" y="1939"/>
                    <a:ext cx="5" cy="2"/>
                  </a:xfrm>
                  <a:custGeom>
                    <a:avLst/>
                    <a:gdLst>
                      <a:gd name="T0" fmla="*/ 5 w 5"/>
                      <a:gd name="T1" fmla="*/ 0 h 2"/>
                      <a:gd name="T2" fmla="*/ 0 w 5"/>
                      <a:gd name="T3" fmla="*/ 2 h 2"/>
                      <a:gd name="T4" fmla="*/ 3 w 5"/>
                      <a:gd name="T5" fmla="*/ 2 h 2"/>
                      <a:gd name="T6" fmla="*/ 5 w 5"/>
                      <a:gd name="T7" fmla="*/ 0 h 2"/>
                    </a:gdLst>
                    <a:ahLst/>
                    <a:cxnLst>
                      <a:cxn ang="0">
                        <a:pos x="T0" y="T1"/>
                      </a:cxn>
                      <a:cxn ang="0">
                        <a:pos x="T2" y="T3"/>
                      </a:cxn>
                      <a:cxn ang="0">
                        <a:pos x="T4" y="T5"/>
                      </a:cxn>
                      <a:cxn ang="0">
                        <a:pos x="T6" y="T7"/>
                      </a:cxn>
                    </a:cxnLst>
                    <a:rect l="0" t="0" r="r" b="b"/>
                    <a:pathLst>
                      <a:path w="5" h="2">
                        <a:moveTo>
                          <a:pt x="5" y="0"/>
                        </a:moveTo>
                        <a:lnTo>
                          <a:pt x="0" y="2"/>
                        </a:lnTo>
                        <a:lnTo>
                          <a:pt x="3" y="2"/>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33" name="Freeform 1052"/>
                  <p:cNvSpPr>
                    <a:spLocks/>
                  </p:cNvSpPr>
                  <p:nvPr/>
                </p:nvSpPr>
                <p:spPr bwMode="black">
                  <a:xfrm>
                    <a:off x="2740" y="1939"/>
                    <a:ext cx="5" cy="2"/>
                  </a:xfrm>
                  <a:custGeom>
                    <a:avLst/>
                    <a:gdLst>
                      <a:gd name="T0" fmla="*/ 5 w 5"/>
                      <a:gd name="T1" fmla="*/ 0 h 2"/>
                      <a:gd name="T2" fmla="*/ 0 w 5"/>
                      <a:gd name="T3" fmla="*/ 2 h 2"/>
                      <a:gd name="T4" fmla="*/ 3 w 5"/>
                      <a:gd name="T5" fmla="*/ 2 h 2"/>
                      <a:gd name="T6" fmla="*/ 5 w 5"/>
                      <a:gd name="T7" fmla="*/ 0 h 2"/>
                    </a:gdLst>
                    <a:ahLst/>
                    <a:cxnLst>
                      <a:cxn ang="0">
                        <a:pos x="T0" y="T1"/>
                      </a:cxn>
                      <a:cxn ang="0">
                        <a:pos x="T2" y="T3"/>
                      </a:cxn>
                      <a:cxn ang="0">
                        <a:pos x="T4" y="T5"/>
                      </a:cxn>
                      <a:cxn ang="0">
                        <a:pos x="T6" y="T7"/>
                      </a:cxn>
                    </a:cxnLst>
                    <a:rect l="0" t="0" r="r" b="b"/>
                    <a:pathLst>
                      <a:path w="5" h="2">
                        <a:moveTo>
                          <a:pt x="5" y="0"/>
                        </a:moveTo>
                        <a:lnTo>
                          <a:pt x="0" y="2"/>
                        </a:lnTo>
                        <a:lnTo>
                          <a:pt x="3" y="2"/>
                        </a:lnTo>
                        <a:lnTo>
                          <a:pt x="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34" name="Freeform 1053"/>
                  <p:cNvSpPr>
                    <a:spLocks/>
                  </p:cNvSpPr>
                  <p:nvPr/>
                </p:nvSpPr>
                <p:spPr bwMode="black">
                  <a:xfrm>
                    <a:off x="2776" y="1920"/>
                    <a:ext cx="7" cy="5"/>
                  </a:xfrm>
                  <a:custGeom>
                    <a:avLst/>
                    <a:gdLst>
                      <a:gd name="T0" fmla="*/ 5 w 7"/>
                      <a:gd name="T1" fmla="*/ 0 h 5"/>
                      <a:gd name="T2" fmla="*/ 0 w 7"/>
                      <a:gd name="T3" fmla="*/ 0 h 5"/>
                      <a:gd name="T4" fmla="*/ 7 w 7"/>
                      <a:gd name="T5" fmla="*/ 5 h 5"/>
                      <a:gd name="T6" fmla="*/ 5 w 7"/>
                      <a:gd name="T7" fmla="*/ 0 h 5"/>
                    </a:gdLst>
                    <a:ahLst/>
                    <a:cxnLst>
                      <a:cxn ang="0">
                        <a:pos x="T0" y="T1"/>
                      </a:cxn>
                      <a:cxn ang="0">
                        <a:pos x="T2" y="T3"/>
                      </a:cxn>
                      <a:cxn ang="0">
                        <a:pos x="T4" y="T5"/>
                      </a:cxn>
                      <a:cxn ang="0">
                        <a:pos x="T6" y="T7"/>
                      </a:cxn>
                    </a:cxnLst>
                    <a:rect l="0" t="0" r="r" b="b"/>
                    <a:pathLst>
                      <a:path w="7" h="5">
                        <a:moveTo>
                          <a:pt x="5" y="0"/>
                        </a:moveTo>
                        <a:lnTo>
                          <a:pt x="0" y="0"/>
                        </a:lnTo>
                        <a:lnTo>
                          <a:pt x="7" y="5"/>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35" name="Freeform 1054"/>
                  <p:cNvSpPr>
                    <a:spLocks/>
                  </p:cNvSpPr>
                  <p:nvPr/>
                </p:nvSpPr>
                <p:spPr bwMode="black">
                  <a:xfrm>
                    <a:off x="2776" y="1920"/>
                    <a:ext cx="7" cy="5"/>
                  </a:xfrm>
                  <a:custGeom>
                    <a:avLst/>
                    <a:gdLst>
                      <a:gd name="T0" fmla="*/ 5 w 7"/>
                      <a:gd name="T1" fmla="*/ 0 h 5"/>
                      <a:gd name="T2" fmla="*/ 0 w 7"/>
                      <a:gd name="T3" fmla="*/ 0 h 5"/>
                      <a:gd name="T4" fmla="*/ 7 w 7"/>
                      <a:gd name="T5" fmla="*/ 5 h 5"/>
                      <a:gd name="T6" fmla="*/ 5 w 7"/>
                      <a:gd name="T7" fmla="*/ 0 h 5"/>
                    </a:gdLst>
                    <a:ahLst/>
                    <a:cxnLst>
                      <a:cxn ang="0">
                        <a:pos x="T0" y="T1"/>
                      </a:cxn>
                      <a:cxn ang="0">
                        <a:pos x="T2" y="T3"/>
                      </a:cxn>
                      <a:cxn ang="0">
                        <a:pos x="T4" y="T5"/>
                      </a:cxn>
                      <a:cxn ang="0">
                        <a:pos x="T6" y="T7"/>
                      </a:cxn>
                    </a:cxnLst>
                    <a:rect l="0" t="0" r="r" b="b"/>
                    <a:pathLst>
                      <a:path w="7" h="5">
                        <a:moveTo>
                          <a:pt x="5" y="0"/>
                        </a:moveTo>
                        <a:lnTo>
                          <a:pt x="0" y="0"/>
                        </a:lnTo>
                        <a:lnTo>
                          <a:pt x="7" y="5"/>
                        </a:lnTo>
                        <a:lnTo>
                          <a:pt x="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36" name="Freeform 1055"/>
                  <p:cNvSpPr>
                    <a:spLocks/>
                  </p:cNvSpPr>
                  <p:nvPr/>
                </p:nvSpPr>
                <p:spPr bwMode="black">
                  <a:xfrm>
                    <a:off x="2757" y="1922"/>
                    <a:ext cx="14" cy="12"/>
                  </a:xfrm>
                  <a:custGeom>
                    <a:avLst/>
                    <a:gdLst>
                      <a:gd name="T0" fmla="*/ 9 w 14"/>
                      <a:gd name="T1" fmla="*/ 0 h 12"/>
                      <a:gd name="T2" fmla="*/ 0 w 14"/>
                      <a:gd name="T3" fmla="*/ 7 h 12"/>
                      <a:gd name="T4" fmla="*/ 9 w 14"/>
                      <a:gd name="T5" fmla="*/ 12 h 12"/>
                      <a:gd name="T6" fmla="*/ 14 w 14"/>
                      <a:gd name="T7" fmla="*/ 5 h 12"/>
                      <a:gd name="T8" fmla="*/ 9 w 14"/>
                      <a:gd name="T9" fmla="*/ 3 h 12"/>
                      <a:gd name="T10" fmla="*/ 9 w 14"/>
                      <a:gd name="T11" fmla="*/ 0 h 12"/>
                    </a:gdLst>
                    <a:ahLst/>
                    <a:cxnLst>
                      <a:cxn ang="0">
                        <a:pos x="T0" y="T1"/>
                      </a:cxn>
                      <a:cxn ang="0">
                        <a:pos x="T2" y="T3"/>
                      </a:cxn>
                      <a:cxn ang="0">
                        <a:pos x="T4" y="T5"/>
                      </a:cxn>
                      <a:cxn ang="0">
                        <a:pos x="T6" y="T7"/>
                      </a:cxn>
                      <a:cxn ang="0">
                        <a:pos x="T8" y="T9"/>
                      </a:cxn>
                      <a:cxn ang="0">
                        <a:pos x="T10" y="T11"/>
                      </a:cxn>
                    </a:cxnLst>
                    <a:rect l="0" t="0" r="r" b="b"/>
                    <a:pathLst>
                      <a:path w="14" h="12">
                        <a:moveTo>
                          <a:pt x="9" y="0"/>
                        </a:moveTo>
                        <a:lnTo>
                          <a:pt x="0" y="7"/>
                        </a:lnTo>
                        <a:lnTo>
                          <a:pt x="9" y="12"/>
                        </a:lnTo>
                        <a:lnTo>
                          <a:pt x="14" y="5"/>
                        </a:lnTo>
                        <a:lnTo>
                          <a:pt x="9" y="3"/>
                        </a:lnTo>
                        <a:lnTo>
                          <a:pt x="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37" name="Freeform 1056"/>
                  <p:cNvSpPr>
                    <a:spLocks/>
                  </p:cNvSpPr>
                  <p:nvPr/>
                </p:nvSpPr>
                <p:spPr bwMode="black">
                  <a:xfrm>
                    <a:off x="2757" y="1922"/>
                    <a:ext cx="14" cy="12"/>
                  </a:xfrm>
                  <a:custGeom>
                    <a:avLst/>
                    <a:gdLst>
                      <a:gd name="T0" fmla="*/ 9 w 14"/>
                      <a:gd name="T1" fmla="*/ 0 h 12"/>
                      <a:gd name="T2" fmla="*/ 0 w 14"/>
                      <a:gd name="T3" fmla="*/ 7 h 12"/>
                      <a:gd name="T4" fmla="*/ 9 w 14"/>
                      <a:gd name="T5" fmla="*/ 12 h 12"/>
                      <a:gd name="T6" fmla="*/ 14 w 14"/>
                      <a:gd name="T7" fmla="*/ 5 h 12"/>
                      <a:gd name="T8" fmla="*/ 9 w 14"/>
                      <a:gd name="T9" fmla="*/ 3 h 12"/>
                      <a:gd name="T10" fmla="*/ 9 w 14"/>
                      <a:gd name="T11" fmla="*/ 0 h 12"/>
                    </a:gdLst>
                    <a:ahLst/>
                    <a:cxnLst>
                      <a:cxn ang="0">
                        <a:pos x="T0" y="T1"/>
                      </a:cxn>
                      <a:cxn ang="0">
                        <a:pos x="T2" y="T3"/>
                      </a:cxn>
                      <a:cxn ang="0">
                        <a:pos x="T4" y="T5"/>
                      </a:cxn>
                      <a:cxn ang="0">
                        <a:pos x="T6" y="T7"/>
                      </a:cxn>
                      <a:cxn ang="0">
                        <a:pos x="T8" y="T9"/>
                      </a:cxn>
                      <a:cxn ang="0">
                        <a:pos x="T10" y="T11"/>
                      </a:cxn>
                    </a:cxnLst>
                    <a:rect l="0" t="0" r="r" b="b"/>
                    <a:pathLst>
                      <a:path w="14" h="12">
                        <a:moveTo>
                          <a:pt x="9" y="0"/>
                        </a:moveTo>
                        <a:lnTo>
                          <a:pt x="0" y="7"/>
                        </a:lnTo>
                        <a:lnTo>
                          <a:pt x="9" y="12"/>
                        </a:lnTo>
                        <a:lnTo>
                          <a:pt x="14" y="5"/>
                        </a:lnTo>
                        <a:lnTo>
                          <a:pt x="9" y="3"/>
                        </a:lnTo>
                        <a:lnTo>
                          <a:pt x="9"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38" name="Freeform 1057"/>
                  <p:cNvSpPr>
                    <a:spLocks/>
                  </p:cNvSpPr>
                  <p:nvPr/>
                </p:nvSpPr>
                <p:spPr bwMode="black">
                  <a:xfrm>
                    <a:off x="2840" y="1363"/>
                    <a:ext cx="12" cy="8"/>
                  </a:xfrm>
                  <a:custGeom>
                    <a:avLst/>
                    <a:gdLst>
                      <a:gd name="T0" fmla="*/ 7 w 12"/>
                      <a:gd name="T1" fmla="*/ 0 h 8"/>
                      <a:gd name="T2" fmla="*/ 0 w 12"/>
                      <a:gd name="T3" fmla="*/ 8 h 8"/>
                      <a:gd name="T4" fmla="*/ 12 w 12"/>
                      <a:gd name="T5" fmla="*/ 5 h 8"/>
                      <a:gd name="T6" fmla="*/ 7 w 12"/>
                      <a:gd name="T7" fmla="*/ 0 h 8"/>
                    </a:gdLst>
                    <a:ahLst/>
                    <a:cxnLst>
                      <a:cxn ang="0">
                        <a:pos x="T0" y="T1"/>
                      </a:cxn>
                      <a:cxn ang="0">
                        <a:pos x="T2" y="T3"/>
                      </a:cxn>
                      <a:cxn ang="0">
                        <a:pos x="T4" y="T5"/>
                      </a:cxn>
                      <a:cxn ang="0">
                        <a:pos x="T6" y="T7"/>
                      </a:cxn>
                    </a:cxnLst>
                    <a:rect l="0" t="0" r="r" b="b"/>
                    <a:pathLst>
                      <a:path w="12" h="8">
                        <a:moveTo>
                          <a:pt x="7" y="0"/>
                        </a:moveTo>
                        <a:lnTo>
                          <a:pt x="0" y="8"/>
                        </a:lnTo>
                        <a:lnTo>
                          <a:pt x="12" y="5"/>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39" name="Freeform 1058"/>
                  <p:cNvSpPr>
                    <a:spLocks/>
                  </p:cNvSpPr>
                  <p:nvPr/>
                </p:nvSpPr>
                <p:spPr bwMode="black">
                  <a:xfrm>
                    <a:off x="2840" y="1363"/>
                    <a:ext cx="12" cy="8"/>
                  </a:xfrm>
                  <a:custGeom>
                    <a:avLst/>
                    <a:gdLst>
                      <a:gd name="T0" fmla="*/ 7 w 12"/>
                      <a:gd name="T1" fmla="*/ 0 h 8"/>
                      <a:gd name="T2" fmla="*/ 0 w 12"/>
                      <a:gd name="T3" fmla="*/ 8 h 8"/>
                      <a:gd name="T4" fmla="*/ 12 w 12"/>
                      <a:gd name="T5" fmla="*/ 5 h 8"/>
                      <a:gd name="T6" fmla="*/ 7 w 12"/>
                      <a:gd name="T7" fmla="*/ 0 h 8"/>
                    </a:gdLst>
                    <a:ahLst/>
                    <a:cxnLst>
                      <a:cxn ang="0">
                        <a:pos x="T0" y="T1"/>
                      </a:cxn>
                      <a:cxn ang="0">
                        <a:pos x="T2" y="T3"/>
                      </a:cxn>
                      <a:cxn ang="0">
                        <a:pos x="T4" y="T5"/>
                      </a:cxn>
                      <a:cxn ang="0">
                        <a:pos x="T6" y="T7"/>
                      </a:cxn>
                    </a:cxnLst>
                    <a:rect l="0" t="0" r="r" b="b"/>
                    <a:pathLst>
                      <a:path w="12" h="8">
                        <a:moveTo>
                          <a:pt x="7" y="0"/>
                        </a:moveTo>
                        <a:lnTo>
                          <a:pt x="0" y="8"/>
                        </a:lnTo>
                        <a:lnTo>
                          <a:pt x="12" y="5"/>
                        </a:lnTo>
                        <a:lnTo>
                          <a:pt x="7"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40" name="Freeform 1059"/>
                  <p:cNvSpPr>
                    <a:spLocks/>
                  </p:cNvSpPr>
                  <p:nvPr/>
                </p:nvSpPr>
                <p:spPr bwMode="black">
                  <a:xfrm>
                    <a:off x="3076" y="1094"/>
                    <a:ext cx="12" cy="4"/>
                  </a:xfrm>
                  <a:custGeom>
                    <a:avLst/>
                    <a:gdLst>
                      <a:gd name="T0" fmla="*/ 7 w 12"/>
                      <a:gd name="T1" fmla="*/ 0 h 4"/>
                      <a:gd name="T2" fmla="*/ 0 w 12"/>
                      <a:gd name="T3" fmla="*/ 2 h 4"/>
                      <a:gd name="T4" fmla="*/ 12 w 12"/>
                      <a:gd name="T5" fmla="*/ 4 h 4"/>
                      <a:gd name="T6" fmla="*/ 7 w 12"/>
                      <a:gd name="T7" fmla="*/ 0 h 4"/>
                    </a:gdLst>
                    <a:ahLst/>
                    <a:cxnLst>
                      <a:cxn ang="0">
                        <a:pos x="T0" y="T1"/>
                      </a:cxn>
                      <a:cxn ang="0">
                        <a:pos x="T2" y="T3"/>
                      </a:cxn>
                      <a:cxn ang="0">
                        <a:pos x="T4" y="T5"/>
                      </a:cxn>
                      <a:cxn ang="0">
                        <a:pos x="T6" y="T7"/>
                      </a:cxn>
                    </a:cxnLst>
                    <a:rect l="0" t="0" r="r" b="b"/>
                    <a:pathLst>
                      <a:path w="12" h="4">
                        <a:moveTo>
                          <a:pt x="7" y="0"/>
                        </a:moveTo>
                        <a:lnTo>
                          <a:pt x="0" y="2"/>
                        </a:lnTo>
                        <a:lnTo>
                          <a:pt x="12" y="4"/>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41" name="Freeform 1060"/>
                  <p:cNvSpPr>
                    <a:spLocks/>
                  </p:cNvSpPr>
                  <p:nvPr/>
                </p:nvSpPr>
                <p:spPr bwMode="black">
                  <a:xfrm>
                    <a:off x="3076" y="1094"/>
                    <a:ext cx="12" cy="4"/>
                  </a:xfrm>
                  <a:custGeom>
                    <a:avLst/>
                    <a:gdLst>
                      <a:gd name="T0" fmla="*/ 7 w 12"/>
                      <a:gd name="T1" fmla="*/ 0 h 4"/>
                      <a:gd name="T2" fmla="*/ 0 w 12"/>
                      <a:gd name="T3" fmla="*/ 2 h 4"/>
                      <a:gd name="T4" fmla="*/ 12 w 12"/>
                      <a:gd name="T5" fmla="*/ 4 h 4"/>
                      <a:gd name="T6" fmla="*/ 7 w 12"/>
                      <a:gd name="T7" fmla="*/ 0 h 4"/>
                    </a:gdLst>
                    <a:ahLst/>
                    <a:cxnLst>
                      <a:cxn ang="0">
                        <a:pos x="T0" y="T1"/>
                      </a:cxn>
                      <a:cxn ang="0">
                        <a:pos x="T2" y="T3"/>
                      </a:cxn>
                      <a:cxn ang="0">
                        <a:pos x="T4" y="T5"/>
                      </a:cxn>
                      <a:cxn ang="0">
                        <a:pos x="T6" y="T7"/>
                      </a:cxn>
                    </a:cxnLst>
                    <a:rect l="0" t="0" r="r" b="b"/>
                    <a:pathLst>
                      <a:path w="12" h="4">
                        <a:moveTo>
                          <a:pt x="7" y="0"/>
                        </a:moveTo>
                        <a:lnTo>
                          <a:pt x="0" y="2"/>
                        </a:lnTo>
                        <a:lnTo>
                          <a:pt x="12" y="4"/>
                        </a:lnTo>
                        <a:lnTo>
                          <a:pt x="7"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42" name="Freeform 1061"/>
                  <p:cNvSpPr>
                    <a:spLocks/>
                  </p:cNvSpPr>
                  <p:nvPr/>
                </p:nvSpPr>
                <p:spPr bwMode="black">
                  <a:xfrm>
                    <a:off x="3055" y="1110"/>
                    <a:ext cx="5" cy="7"/>
                  </a:xfrm>
                  <a:custGeom>
                    <a:avLst/>
                    <a:gdLst>
                      <a:gd name="T0" fmla="*/ 0 w 5"/>
                      <a:gd name="T1" fmla="*/ 0 h 7"/>
                      <a:gd name="T2" fmla="*/ 2 w 5"/>
                      <a:gd name="T3" fmla="*/ 7 h 7"/>
                      <a:gd name="T4" fmla="*/ 5 w 5"/>
                      <a:gd name="T5" fmla="*/ 0 h 7"/>
                      <a:gd name="T6" fmla="*/ 0 w 5"/>
                      <a:gd name="T7" fmla="*/ 0 h 7"/>
                    </a:gdLst>
                    <a:ahLst/>
                    <a:cxnLst>
                      <a:cxn ang="0">
                        <a:pos x="T0" y="T1"/>
                      </a:cxn>
                      <a:cxn ang="0">
                        <a:pos x="T2" y="T3"/>
                      </a:cxn>
                      <a:cxn ang="0">
                        <a:pos x="T4" y="T5"/>
                      </a:cxn>
                      <a:cxn ang="0">
                        <a:pos x="T6" y="T7"/>
                      </a:cxn>
                    </a:cxnLst>
                    <a:rect l="0" t="0" r="r" b="b"/>
                    <a:pathLst>
                      <a:path w="5" h="7">
                        <a:moveTo>
                          <a:pt x="0" y="0"/>
                        </a:moveTo>
                        <a:lnTo>
                          <a:pt x="2" y="7"/>
                        </a:lnTo>
                        <a:lnTo>
                          <a:pt x="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43" name="Freeform 1062"/>
                  <p:cNvSpPr>
                    <a:spLocks/>
                  </p:cNvSpPr>
                  <p:nvPr/>
                </p:nvSpPr>
                <p:spPr bwMode="black">
                  <a:xfrm>
                    <a:off x="3055" y="1110"/>
                    <a:ext cx="5" cy="7"/>
                  </a:xfrm>
                  <a:custGeom>
                    <a:avLst/>
                    <a:gdLst>
                      <a:gd name="T0" fmla="*/ 0 w 5"/>
                      <a:gd name="T1" fmla="*/ 0 h 7"/>
                      <a:gd name="T2" fmla="*/ 2 w 5"/>
                      <a:gd name="T3" fmla="*/ 7 h 7"/>
                      <a:gd name="T4" fmla="*/ 5 w 5"/>
                      <a:gd name="T5" fmla="*/ 0 h 7"/>
                      <a:gd name="T6" fmla="*/ 0 w 5"/>
                      <a:gd name="T7" fmla="*/ 0 h 7"/>
                    </a:gdLst>
                    <a:ahLst/>
                    <a:cxnLst>
                      <a:cxn ang="0">
                        <a:pos x="T0" y="T1"/>
                      </a:cxn>
                      <a:cxn ang="0">
                        <a:pos x="T2" y="T3"/>
                      </a:cxn>
                      <a:cxn ang="0">
                        <a:pos x="T4" y="T5"/>
                      </a:cxn>
                      <a:cxn ang="0">
                        <a:pos x="T6" y="T7"/>
                      </a:cxn>
                    </a:cxnLst>
                    <a:rect l="0" t="0" r="r" b="b"/>
                    <a:pathLst>
                      <a:path w="5" h="7">
                        <a:moveTo>
                          <a:pt x="0" y="0"/>
                        </a:moveTo>
                        <a:lnTo>
                          <a:pt x="2" y="7"/>
                        </a:lnTo>
                        <a:lnTo>
                          <a:pt x="5"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44" name="Freeform 1063"/>
                  <p:cNvSpPr>
                    <a:spLocks/>
                  </p:cNvSpPr>
                  <p:nvPr/>
                </p:nvSpPr>
                <p:spPr bwMode="black">
                  <a:xfrm>
                    <a:off x="3043" y="1115"/>
                    <a:ext cx="10" cy="12"/>
                  </a:xfrm>
                  <a:custGeom>
                    <a:avLst/>
                    <a:gdLst>
                      <a:gd name="T0" fmla="*/ 7 w 10"/>
                      <a:gd name="T1" fmla="*/ 0 h 12"/>
                      <a:gd name="T2" fmla="*/ 0 w 10"/>
                      <a:gd name="T3" fmla="*/ 5 h 12"/>
                      <a:gd name="T4" fmla="*/ 2 w 10"/>
                      <a:gd name="T5" fmla="*/ 12 h 12"/>
                      <a:gd name="T6" fmla="*/ 7 w 10"/>
                      <a:gd name="T7" fmla="*/ 9 h 12"/>
                      <a:gd name="T8" fmla="*/ 10 w 10"/>
                      <a:gd name="T9" fmla="*/ 5 h 12"/>
                      <a:gd name="T10" fmla="*/ 7 w 10"/>
                      <a:gd name="T11" fmla="*/ 0 h 12"/>
                    </a:gdLst>
                    <a:ahLst/>
                    <a:cxnLst>
                      <a:cxn ang="0">
                        <a:pos x="T0" y="T1"/>
                      </a:cxn>
                      <a:cxn ang="0">
                        <a:pos x="T2" y="T3"/>
                      </a:cxn>
                      <a:cxn ang="0">
                        <a:pos x="T4" y="T5"/>
                      </a:cxn>
                      <a:cxn ang="0">
                        <a:pos x="T6" y="T7"/>
                      </a:cxn>
                      <a:cxn ang="0">
                        <a:pos x="T8" y="T9"/>
                      </a:cxn>
                      <a:cxn ang="0">
                        <a:pos x="T10" y="T11"/>
                      </a:cxn>
                    </a:cxnLst>
                    <a:rect l="0" t="0" r="r" b="b"/>
                    <a:pathLst>
                      <a:path w="10" h="12">
                        <a:moveTo>
                          <a:pt x="7" y="0"/>
                        </a:moveTo>
                        <a:lnTo>
                          <a:pt x="0" y="5"/>
                        </a:lnTo>
                        <a:lnTo>
                          <a:pt x="2" y="12"/>
                        </a:lnTo>
                        <a:lnTo>
                          <a:pt x="7" y="9"/>
                        </a:lnTo>
                        <a:lnTo>
                          <a:pt x="10" y="5"/>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45" name="Freeform 1064"/>
                  <p:cNvSpPr>
                    <a:spLocks/>
                  </p:cNvSpPr>
                  <p:nvPr/>
                </p:nvSpPr>
                <p:spPr bwMode="black">
                  <a:xfrm>
                    <a:off x="3043" y="1115"/>
                    <a:ext cx="10" cy="12"/>
                  </a:xfrm>
                  <a:custGeom>
                    <a:avLst/>
                    <a:gdLst>
                      <a:gd name="T0" fmla="*/ 7 w 10"/>
                      <a:gd name="T1" fmla="*/ 0 h 12"/>
                      <a:gd name="T2" fmla="*/ 0 w 10"/>
                      <a:gd name="T3" fmla="*/ 5 h 12"/>
                      <a:gd name="T4" fmla="*/ 2 w 10"/>
                      <a:gd name="T5" fmla="*/ 12 h 12"/>
                      <a:gd name="T6" fmla="*/ 7 w 10"/>
                      <a:gd name="T7" fmla="*/ 9 h 12"/>
                      <a:gd name="T8" fmla="*/ 10 w 10"/>
                      <a:gd name="T9" fmla="*/ 5 h 12"/>
                      <a:gd name="T10" fmla="*/ 7 w 10"/>
                      <a:gd name="T11" fmla="*/ 0 h 12"/>
                    </a:gdLst>
                    <a:ahLst/>
                    <a:cxnLst>
                      <a:cxn ang="0">
                        <a:pos x="T0" y="T1"/>
                      </a:cxn>
                      <a:cxn ang="0">
                        <a:pos x="T2" y="T3"/>
                      </a:cxn>
                      <a:cxn ang="0">
                        <a:pos x="T4" y="T5"/>
                      </a:cxn>
                      <a:cxn ang="0">
                        <a:pos x="T6" y="T7"/>
                      </a:cxn>
                      <a:cxn ang="0">
                        <a:pos x="T8" y="T9"/>
                      </a:cxn>
                      <a:cxn ang="0">
                        <a:pos x="T10" y="T11"/>
                      </a:cxn>
                    </a:cxnLst>
                    <a:rect l="0" t="0" r="r" b="b"/>
                    <a:pathLst>
                      <a:path w="10" h="12">
                        <a:moveTo>
                          <a:pt x="7" y="0"/>
                        </a:moveTo>
                        <a:lnTo>
                          <a:pt x="0" y="5"/>
                        </a:lnTo>
                        <a:lnTo>
                          <a:pt x="2" y="12"/>
                        </a:lnTo>
                        <a:lnTo>
                          <a:pt x="7" y="9"/>
                        </a:lnTo>
                        <a:lnTo>
                          <a:pt x="10" y="5"/>
                        </a:lnTo>
                        <a:lnTo>
                          <a:pt x="7"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46" name="Freeform 1065"/>
                  <p:cNvSpPr>
                    <a:spLocks/>
                  </p:cNvSpPr>
                  <p:nvPr/>
                </p:nvSpPr>
                <p:spPr bwMode="black">
                  <a:xfrm>
                    <a:off x="3031" y="1110"/>
                    <a:ext cx="14" cy="10"/>
                  </a:xfrm>
                  <a:custGeom>
                    <a:avLst/>
                    <a:gdLst>
                      <a:gd name="T0" fmla="*/ 5 w 14"/>
                      <a:gd name="T1" fmla="*/ 0 h 10"/>
                      <a:gd name="T2" fmla="*/ 0 w 14"/>
                      <a:gd name="T3" fmla="*/ 5 h 10"/>
                      <a:gd name="T4" fmla="*/ 3 w 14"/>
                      <a:gd name="T5" fmla="*/ 10 h 10"/>
                      <a:gd name="T6" fmla="*/ 14 w 14"/>
                      <a:gd name="T7" fmla="*/ 2 h 10"/>
                      <a:gd name="T8" fmla="*/ 5 w 14"/>
                      <a:gd name="T9" fmla="*/ 0 h 10"/>
                    </a:gdLst>
                    <a:ahLst/>
                    <a:cxnLst>
                      <a:cxn ang="0">
                        <a:pos x="T0" y="T1"/>
                      </a:cxn>
                      <a:cxn ang="0">
                        <a:pos x="T2" y="T3"/>
                      </a:cxn>
                      <a:cxn ang="0">
                        <a:pos x="T4" y="T5"/>
                      </a:cxn>
                      <a:cxn ang="0">
                        <a:pos x="T6" y="T7"/>
                      </a:cxn>
                      <a:cxn ang="0">
                        <a:pos x="T8" y="T9"/>
                      </a:cxn>
                    </a:cxnLst>
                    <a:rect l="0" t="0" r="r" b="b"/>
                    <a:pathLst>
                      <a:path w="14" h="10">
                        <a:moveTo>
                          <a:pt x="5" y="0"/>
                        </a:moveTo>
                        <a:lnTo>
                          <a:pt x="0" y="5"/>
                        </a:lnTo>
                        <a:lnTo>
                          <a:pt x="3" y="10"/>
                        </a:lnTo>
                        <a:lnTo>
                          <a:pt x="14" y="2"/>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47" name="Freeform 1066"/>
                  <p:cNvSpPr>
                    <a:spLocks/>
                  </p:cNvSpPr>
                  <p:nvPr/>
                </p:nvSpPr>
                <p:spPr bwMode="black">
                  <a:xfrm>
                    <a:off x="3031" y="1110"/>
                    <a:ext cx="14" cy="10"/>
                  </a:xfrm>
                  <a:custGeom>
                    <a:avLst/>
                    <a:gdLst>
                      <a:gd name="T0" fmla="*/ 5 w 14"/>
                      <a:gd name="T1" fmla="*/ 0 h 10"/>
                      <a:gd name="T2" fmla="*/ 0 w 14"/>
                      <a:gd name="T3" fmla="*/ 5 h 10"/>
                      <a:gd name="T4" fmla="*/ 3 w 14"/>
                      <a:gd name="T5" fmla="*/ 10 h 10"/>
                      <a:gd name="T6" fmla="*/ 14 w 14"/>
                      <a:gd name="T7" fmla="*/ 2 h 10"/>
                      <a:gd name="T8" fmla="*/ 5 w 14"/>
                      <a:gd name="T9" fmla="*/ 0 h 10"/>
                    </a:gdLst>
                    <a:ahLst/>
                    <a:cxnLst>
                      <a:cxn ang="0">
                        <a:pos x="T0" y="T1"/>
                      </a:cxn>
                      <a:cxn ang="0">
                        <a:pos x="T2" y="T3"/>
                      </a:cxn>
                      <a:cxn ang="0">
                        <a:pos x="T4" y="T5"/>
                      </a:cxn>
                      <a:cxn ang="0">
                        <a:pos x="T6" y="T7"/>
                      </a:cxn>
                      <a:cxn ang="0">
                        <a:pos x="T8" y="T9"/>
                      </a:cxn>
                    </a:cxnLst>
                    <a:rect l="0" t="0" r="r" b="b"/>
                    <a:pathLst>
                      <a:path w="14" h="10">
                        <a:moveTo>
                          <a:pt x="5" y="0"/>
                        </a:moveTo>
                        <a:lnTo>
                          <a:pt x="0" y="5"/>
                        </a:lnTo>
                        <a:lnTo>
                          <a:pt x="3" y="10"/>
                        </a:lnTo>
                        <a:lnTo>
                          <a:pt x="14" y="2"/>
                        </a:lnTo>
                        <a:lnTo>
                          <a:pt x="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48" name="Freeform 1067"/>
                  <p:cNvSpPr>
                    <a:spLocks/>
                  </p:cNvSpPr>
                  <p:nvPr/>
                </p:nvSpPr>
                <p:spPr bwMode="black">
                  <a:xfrm>
                    <a:off x="3038" y="1124"/>
                    <a:ext cx="5" cy="5"/>
                  </a:xfrm>
                  <a:custGeom>
                    <a:avLst/>
                    <a:gdLst>
                      <a:gd name="T0" fmla="*/ 5 w 5"/>
                      <a:gd name="T1" fmla="*/ 0 h 5"/>
                      <a:gd name="T2" fmla="*/ 0 w 5"/>
                      <a:gd name="T3" fmla="*/ 0 h 5"/>
                      <a:gd name="T4" fmla="*/ 3 w 5"/>
                      <a:gd name="T5" fmla="*/ 5 h 5"/>
                      <a:gd name="T6" fmla="*/ 5 w 5"/>
                      <a:gd name="T7" fmla="*/ 5 h 5"/>
                      <a:gd name="T8" fmla="*/ 5 w 5"/>
                      <a:gd name="T9" fmla="*/ 0 h 5"/>
                    </a:gdLst>
                    <a:ahLst/>
                    <a:cxnLst>
                      <a:cxn ang="0">
                        <a:pos x="T0" y="T1"/>
                      </a:cxn>
                      <a:cxn ang="0">
                        <a:pos x="T2" y="T3"/>
                      </a:cxn>
                      <a:cxn ang="0">
                        <a:pos x="T4" y="T5"/>
                      </a:cxn>
                      <a:cxn ang="0">
                        <a:pos x="T6" y="T7"/>
                      </a:cxn>
                      <a:cxn ang="0">
                        <a:pos x="T8" y="T9"/>
                      </a:cxn>
                    </a:cxnLst>
                    <a:rect l="0" t="0" r="r" b="b"/>
                    <a:pathLst>
                      <a:path w="5" h="5">
                        <a:moveTo>
                          <a:pt x="5" y="0"/>
                        </a:moveTo>
                        <a:lnTo>
                          <a:pt x="0" y="0"/>
                        </a:lnTo>
                        <a:lnTo>
                          <a:pt x="3" y="5"/>
                        </a:lnTo>
                        <a:lnTo>
                          <a:pt x="5" y="5"/>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49" name="Freeform 1068"/>
                  <p:cNvSpPr>
                    <a:spLocks/>
                  </p:cNvSpPr>
                  <p:nvPr/>
                </p:nvSpPr>
                <p:spPr bwMode="black">
                  <a:xfrm>
                    <a:off x="3038" y="1124"/>
                    <a:ext cx="5" cy="5"/>
                  </a:xfrm>
                  <a:custGeom>
                    <a:avLst/>
                    <a:gdLst>
                      <a:gd name="T0" fmla="*/ 5 w 5"/>
                      <a:gd name="T1" fmla="*/ 0 h 5"/>
                      <a:gd name="T2" fmla="*/ 0 w 5"/>
                      <a:gd name="T3" fmla="*/ 0 h 5"/>
                      <a:gd name="T4" fmla="*/ 3 w 5"/>
                      <a:gd name="T5" fmla="*/ 5 h 5"/>
                      <a:gd name="T6" fmla="*/ 5 w 5"/>
                      <a:gd name="T7" fmla="*/ 5 h 5"/>
                      <a:gd name="T8" fmla="*/ 5 w 5"/>
                      <a:gd name="T9" fmla="*/ 0 h 5"/>
                    </a:gdLst>
                    <a:ahLst/>
                    <a:cxnLst>
                      <a:cxn ang="0">
                        <a:pos x="T0" y="T1"/>
                      </a:cxn>
                      <a:cxn ang="0">
                        <a:pos x="T2" y="T3"/>
                      </a:cxn>
                      <a:cxn ang="0">
                        <a:pos x="T4" y="T5"/>
                      </a:cxn>
                      <a:cxn ang="0">
                        <a:pos x="T6" y="T7"/>
                      </a:cxn>
                      <a:cxn ang="0">
                        <a:pos x="T8" y="T9"/>
                      </a:cxn>
                    </a:cxnLst>
                    <a:rect l="0" t="0" r="r" b="b"/>
                    <a:pathLst>
                      <a:path w="5" h="5">
                        <a:moveTo>
                          <a:pt x="5" y="0"/>
                        </a:moveTo>
                        <a:lnTo>
                          <a:pt x="0" y="0"/>
                        </a:lnTo>
                        <a:lnTo>
                          <a:pt x="3" y="5"/>
                        </a:lnTo>
                        <a:lnTo>
                          <a:pt x="5" y="5"/>
                        </a:lnTo>
                        <a:lnTo>
                          <a:pt x="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50" name="Freeform 1069"/>
                  <p:cNvSpPr>
                    <a:spLocks/>
                  </p:cNvSpPr>
                  <p:nvPr/>
                </p:nvSpPr>
                <p:spPr bwMode="black">
                  <a:xfrm>
                    <a:off x="3010" y="1129"/>
                    <a:ext cx="2" cy="7"/>
                  </a:xfrm>
                  <a:custGeom>
                    <a:avLst/>
                    <a:gdLst>
                      <a:gd name="T0" fmla="*/ 2 w 2"/>
                      <a:gd name="T1" fmla="*/ 0 h 7"/>
                      <a:gd name="T2" fmla="*/ 0 w 2"/>
                      <a:gd name="T3" fmla="*/ 5 h 7"/>
                      <a:gd name="T4" fmla="*/ 2 w 2"/>
                      <a:gd name="T5" fmla="*/ 7 h 7"/>
                      <a:gd name="T6" fmla="*/ 2 w 2"/>
                      <a:gd name="T7" fmla="*/ 0 h 7"/>
                    </a:gdLst>
                    <a:ahLst/>
                    <a:cxnLst>
                      <a:cxn ang="0">
                        <a:pos x="T0" y="T1"/>
                      </a:cxn>
                      <a:cxn ang="0">
                        <a:pos x="T2" y="T3"/>
                      </a:cxn>
                      <a:cxn ang="0">
                        <a:pos x="T4" y="T5"/>
                      </a:cxn>
                      <a:cxn ang="0">
                        <a:pos x="T6" y="T7"/>
                      </a:cxn>
                    </a:cxnLst>
                    <a:rect l="0" t="0" r="r" b="b"/>
                    <a:pathLst>
                      <a:path w="2" h="7">
                        <a:moveTo>
                          <a:pt x="2" y="0"/>
                        </a:moveTo>
                        <a:lnTo>
                          <a:pt x="0" y="5"/>
                        </a:lnTo>
                        <a:lnTo>
                          <a:pt x="2" y="7"/>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51" name="Freeform 1070"/>
                  <p:cNvSpPr>
                    <a:spLocks/>
                  </p:cNvSpPr>
                  <p:nvPr/>
                </p:nvSpPr>
                <p:spPr bwMode="black">
                  <a:xfrm>
                    <a:off x="3010" y="1129"/>
                    <a:ext cx="2" cy="7"/>
                  </a:xfrm>
                  <a:custGeom>
                    <a:avLst/>
                    <a:gdLst>
                      <a:gd name="T0" fmla="*/ 2 w 2"/>
                      <a:gd name="T1" fmla="*/ 0 h 7"/>
                      <a:gd name="T2" fmla="*/ 0 w 2"/>
                      <a:gd name="T3" fmla="*/ 5 h 7"/>
                      <a:gd name="T4" fmla="*/ 2 w 2"/>
                      <a:gd name="T5" fmla="*/ 7 h 7"/>
                      <a:gd name="T6" fmla="*/ 2 w 2"/>
                      <a:gd name="T7" fmla="*/ 0 h 7"/>
                    </a:gdLst>
                    <a:ahLst/>
                    <a:cxnLst>
                      <a:cxn ang="0">
                        <a:pos x="T0" y="T1"/>
                      </a:cxn>
                      <a:cxn ang="0">
                        <a:pos x="T2" y="T3"/>
                      </a:cxn>
                      <a:cxn ang="0">
                        <a:pos x="T4" y="T5"/>
                      </a:cxn>
                      <a:cxn ang="0">
                        <a:pos x="T6" y="T7"/>
                      </a:cxn>
                    </a:cxnLst>
                    <a:rect l="0" t="0" r="r" b="b"/>
                    <a:pathLst>
                      <a:path w="2" h="7">
                        <a:moveTo>
                          <a:pt x="2" y="0"/>
                        </a:moveTo>
                        <a:lnTo>
                          <a:pt x="0" y="5"/>
                        </a:lnTo>
                        <a:lnTo>
                          <a:pt x="2" y="7"/>
                        </a:lnTo>
                        <a:lnTo>
                          <a:pt x="2"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52" name="Freeform 1071"/>
                  <p:cNvSpPr>
                    <a:spLocks/>
                  </p:cNvSpPr>
                  <p:nvPr/>
                </p:nvSpPr>
                <p:spPr bwMode="black">
                  <a:xfrm>
                    <a:off x="2996" y="1129"/>
                    <a:ext cx="7" cy="7"/>
                  </a:xfrm>
                  <a:custGeom>
                    <a:avLst/>
                    <a:gdLst>
                      <a:gd name="T0" fmla="*/ 0 w 7"/>
                      <a:gd name="T1" fmla="*/ 0 h 7"/>
                      <a:gd name="T2" fmla="*/ 2 w 7"/>
                      <a:gd name="T3" fmla="*/ 7 h 7"/>
                      <a:gd name="T4" fmla="*/ 7 w 7"/>
                      <a:gd name="T5" fmla="*/ 7 h 7"/>
                      <a:gd name="T6" fmla="*/ 5 w 7"/>
                      <a:gd name="T7" fmla="*/ 2 h 7"/>
                      <a:gd name="T8" fmla="*/ 0 w 7"/>
                      <a:gd name="T9" fmla="*/ 0 h 7"/>
                    </a:gdLst>
                    <a:ahLst/>
                    <a:cxnLst>
                      <a:cxn ang="0">
                        <a:pos x="T0" y="T1"/>
                      </a:cxn>
                      <a:cxn ang="0">
                        <a:pos x="T2" y="T3"/>
                      </a:cxn>
                      <a:cxn ang="0">
                        <a:pos x="T4" y="T5"/>
                      </a:cxn>
                      <a:cxn ang="0">
                        <a:pos x="T6" y="T7"/>
                      </a:cxn>
                      <a:cxn ang="0">
                        <a:pos x="T8" y="T9"/>
                      </a:cxn>
                    </a:cxnLst>
                    <a:rect l="0" t="0" r="r" b="b"/>
                    <a:pathLst>
                      <a:path w="7" h="7">
                        <a:moveTo>
                          <a:pt x="0" y="0"/>
                        </a:moveTo>
                        <a:lnTo>
                          <a:pt x="2" y="7"/>
                        </a:lnTo>
                        <a:lnTo>
                          <a:pt x="7" y="7"/>
                        </a:lnTo>
                        <a:lnTo>
                          <a:pt x="5" y="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53" name="Freeform 1072"/>
                  <p:cNvSpPr>
                    <a:spLocks/>
                  </p:cNvSpPr>
                  <p:nvPr/>
                </p:nvSpPr>
                <p:spPr bwMode="black">
                  <a:xfrm>
                    <a:off x="2996" y="1129"/>
                    <a:ext cx="7" cy="7"/>
                  </a:xfrm>
                  <a:custGeom>
                    <a:avLst/>
                    <a:gdLst>
                      <a:gd name="T0" fmla="*/ 0 w 7"/>
                      <a:gd name="T1" fmla="*/ 0 h 7"/>
                      <a:gd name="T2" fmla="*/ 2 w 7"/>
                      <a:gd name="T3" fmla="*/ 7 h 7"/>
                      <a:gd name="T4" fmla="*/ 7 w 7"/>
                      <a:gd name="T5" fmla="*/ 7 h 7"/>
                      <a:gd name="T6" fmla="*/ 5 w 7"/>
                      <a:gd name="T7" fmla="*/ 2 h 7"/>
                      <a:gd name="T8" fmla="*/ 0 w 7"/>
                      <a:gd name="T9" fmla="*/ 0 h 7"/>
                    </a:gdLst>
                    <a:ahLst/>
                    <a:cxnLst>
                      <a:cxn ang="0">
                        <a:pos x="T0" y="T1"/>
                      </a:cxn>
                      <a:cxn ang="0">
                        <a:pos x="T2" y="T3"/>
                      </a:cxn>
                      <a:cxn ang="0">
                        <a:pos x="T4" y="T5"/>
                      </a:cxn>
                      <a:cxn ang="0">
                        <a:pos x="T6" y="T7"/>
                      </a:cxn>
                      <a:cxn ang="0">
                        <a:pos x="T8" y="T9"/>
                      </a:cxn>
                    </a:cxnLst>
                    <a:rect l="0" t="0" r="r" b="b"/>
                    <a:pathLst>
                      <a:path w="7" h="7">
                        <a:moveTo>
                          <a:pt x="0" y="0"/>
                        </a:moveTo>
                        <a:lnTo>
                          <a:pt x="2" y="7"/>
                        </a:lnTo>
                        <a:lnTo>
                          <a:pt x="7" y="7"/>
                        </a:lnTo>
                        <a:lnTo>
                          <a:pt x="5" y="2"/>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54" name="Freeform 1073"/>
                  <p:cNvSpPr>
                    <a:spLocks/>
                  </p:cNvSpPr>
                  <p:nvPr/>
                </p:nvSpPr>
                <p:spPr bwMode="black">
                  <a:xfrm>
                    <a:off x="2986" y="1136"/>
                    <a:ext cx="10" cy="10"/>
                  </a:xfrm>
                  <a:custGeom>
                    <a:avLst/>
                    <a:gdLst>
                      <a:gd name="T0" fmla="*/ 0 w 10"/>
                      <a:gd name="T1" fmla="*/ 0 h 10"/>
                      <a:gd name="T2" fmla="*/ 5 w 10"/>
                      <a:gd name="T3" fmla="*/ 10 h 10"/>
                      <a:gd name="T4" fmla="*/ 10 w 10"/>
                      <a:gd name="T5" fmla="*/ 3 h 10"/>
                      <a:gd name="T6" fmla="*/ 0 w 10"/>
                      <a:gd name="T7" fmla="*/ 0 h 10"/>
                    </a:gdLst>
                    <a:ahLst/>
                    <a:cxnLst>
                      <a:cxn ang="0">
                        <a:pos x="T0" y="T1"/>
                      </a:cxn>
                      <a:cxn ang="0">
                        <a:pos x="T2" y="T3"/>
                      </a:cxn>
                      <a:cxn ang="0">
                        <a:pos x="T4" y="T5"/>
                      </a:cxn>
                      <a:cxn ang="0">
                        <a:pos x="T6" y="T7"/>
                      </a:cxn>
                    </a:cxnLst>
                    <a:rect l="0" t="0" r="r" b="b"/>
                    <a:pathLst>
                      <a:path w="10" h="10">
                        <a:moveTo>
                          <a:pt x="0" y="0"/>
                        </a:moveTo>
                        <a:lnTo>
                          <a:pt x="5" y="10"/>
                        </a:lnTo>
                        <a:lnTo>
                          <a:pt x="10" y="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55" name="Freeform 1074"/>
                  <p:cNvSpPr>
                    <a:spLocks/>
                  </p:cNvSpPr>
                  <p:nvPr/>
                </p:nvSpPr>
                <p:spPr bwMode="black">
                  <a:xfrm>
                    <a:off x="2986" y="1136"/>
                    <a:ext cx="10" cy="10"/>
                  </a:xfrm>
                  <a:custGeom>
                    <a:avLst/>
                    <a:gdLst>
                      <a:gd name="T0" fmla="*/ 0 w 10"/>
                      <a:gd name="T1" fmla="*/ 0 h 10"/>
                      <a:gd name="T2" fmla="*/ 5 w 10"/>
                      <a:gd name="T3" fmla="*/ 10 h 10"/>
                      <a:gd name="T4" fmla="*/ 10 w 10"/>
                      <a:gd name="T5" fmla="*/ 3 h 10"/>
                      <a:gd name="T6" fmla="*/ 0 w 10"/>
                      <a:gd name="T7" fmla="*/ 0 h 10"/>
                    </a:gdLst>
                    <a:ahLst/>
                    <a:cxnLst>
                      <a:cxn ang="0">
                        <a:pos x="T0" y="T1"/>
                      </a:cxn>
                      <a:cxn ang="0">
                        <a:pos x="T2" y="T3"/>
                      </a:cxn>
                      <a:cxn ang="0">
                        <a:pos x="T4" y="T5"/>
                      </a:cxn>
                      <a:cxn ang="0">
                        <a:pos x="T6" y="T7"/>
                      </a:cxn>
                    </a:cxnLst>
                    <a:rect l="0" t="0" r="r" b="b"/>
                    <a:pathLst>
                      <a:path w="10" h="10">
                        <a:moveTo>
                          <a:pt x="0" y="0"/>
                        </a:moveTo>
                        <a:lnTo>
                          <a:pt x="5" y="10"/>
                        </a:lnTo>
                        <a:lnTo>
                          <a:pt x="10" y="3"/>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56" name="Freeform 1075"/>
                  <p:cNvSpPr>
                    <a:spLocks/>
                  </p:cNvSpPr>
                  <p:nvPr/>
                </p:nvSpPr>
                <p:spPr bwMode="black">
                  <a:xfrm>
                    <a:off x="2977" y="1148"/>
                    <a:ext cx="12" cy="9"/>
                  </a:xfrm>
                  <a:custGeom>
                    <a:avLst/>
                    <a:gdLst>
                      <a:gd name="T0" fmla="*/ 12 w 12"/>
                      <a:gd name="T1" fmla="*/ 0 h 9"/>
                      <a:gd name="T2" fmla="*/ 0 w 12"/>
                      <a:gd name="T3" fmla="*/ 2 h 9"/>
                      <a:gd name="T4" fmla="*/ 0 w 12"/>
                      <a:gd name="T5" fmla="*/ 7 h 9"/>
                      <a:gd name="T6" fmla="*/ 2 w 12"/>
                      <a:gd name="T7" fmla="*/ 9 h 9"/>
                      <a:gd name="T8" fmla="*/ 12 w 12"/>
                      <a:gd name="T9" fmla="*/ 0 h 9"/>
                    </a:gdLst>
                    <a:ahLst/>
                    <a:cxnLst>
                      <a:cxn ang="0">
                        <a:pos x="T0" y="T1"/>
                      </a:cxn>
                      <a:cxn ang="0">
                        <a:pos x="T2" y="T3"/>
                      </a:cxn>
                      <a:cxn ang="0">
                        <a:pos x="T4" y="T5"/>
                      </a:cxn>
                      <a:cxn ang="0">
                        <a:pos x="T6" y="T7"/>
                      </a:cxn>
                      <a:cxn ang="0">
                        <a:pos x="T8" y="T9"/>
                      </a:cxn>
                    </a:cxnLst>
                    <a:rect l="0" t="0" r="r" b="b"/>
                    <a:pathLst>
                      <a:path w="12" h="9">
                        <a:moveTo>
                          <a:pt x="12" y="0"/>
                        </a:moveTo>
                        <a:lnTo>
                          <a:pt x="0" y="2"/>
                        </a:lnTo>
                        <a:lnTo>
                          <a:pt x="0" y="7"/>
                        </a:lnTo>
                        <a:lnTo>
                          <a:pt x="2" y="9"/>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57" name="Freeform 1076"/>
                  <p:cNvSpPr>
                    <a:spLocks/>
                  </p:cNvSpPr>
                  <p:nvPr/>
                </p:nvSpPr>
                <p:spPr bwMode="black">
                  <a:xfrm>
                    <a:off x="2977" y="1148"/>
                    <a:ext cx="12" cy="9"/>
                  </a:xfrm>
                  <a:custGeom>
                    <a:avLst/>
                    <a:gdLst>
                      <a:gd name="T0" fmla="*/ 12 w 12"/>
                      <a:gd name="T1" fmla="*/ 0 h 9"/>
                      <a:gd name="T2" fmla="*/ 0 w 12"/>
                      <a:gd name="T3" fmla="*/ 2 h 9"/>
                      <a:gd name="T4" fmla="*/ 0 w 12"/>
                      <a:gd name="T5" fmla="*/ 7 h 9"/>
                      <a:gd name="T6" fmla="*/ 2 w 12"/>
                      <a:gd name="T7" fmla="*/ 9 h 9"/>
                      <a:gd name="T8" fmla="*/ 12 w 12"/>
                      <a:gd name="T9" fmla="*/ 0 h 9"/>
                    </a:gdLst>
                    <a:ahLst/>
                    <a:cxnLst>
                      <a:cxn ang="0">
                        <a:pos x="T0" y="T1"/>
                      </a:cxn>
                      <a:cxn ang="0">
                        <a:pos x="T2" y="T3"/>
                      </a:cxn>
                      <a:cxn ang="0">
                        <a:pos x="T4" y="T5"/>
                      </a:cxn>
                      <a:cxn ang="0">
                        <a:pos x="T6" y="T7"/>
                      </a:cxn>
                      <a:cxn ang="0">
                        <a:pos x="T8" y="T9"/>
                      </a:cxn>
                    </a:cxnLst>
                    <a:rect l="0" t="0" r="r" b="b"/>
                    <a:pathLst>
                      <a:path w="12" h="9">
                        <a:moveTo>
                          <a:pt x="12" y="0"/>
                        </a:moveTo>
                        <a:lnTo>
                          <a:pt x="0" y="2"/>
                        </a:lnTo>
                        <a:lnTo>
                          <a:pt x="0" y="7"/>
                        </a:lnTo>
                        <a:lnTo>
                          <a:pt x="2" y="9"/>
                        </a:lnTo>
                        <a:lnTo>
                          <a:pt x="12"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58" name="Freeform 1077"/>
                  <p:cNvSpPr>
                    <a:spLocks/>
                  </p:cNvSpPr>
                  <p:nvPr/>
                </p:nvSpPr>
                <p:spPr bwMode="black">
                  <a:xfrm>
                    <a:off x="2958" y="1155"/>
                    <a:ext cx="17" cy="21"/>
                  </a:xfrm>
                  <a:custGeom>
                    <a:avLst/>
                    <a:gdLst>
                      <a:gd name="T0" fmla="*/ 9 w 17"/>
                      <a:gd name="T1" fmla="*/ 0 h 21"/>
                      <a:gd name="T2" fmla="*/ 2 w 17"/>
                      <a:gd name="T3" fmla="*/ 10 h 21"/>
                      <a:gd name="T4" fmla="*/ 0 w 17"/>
                      <a:gd name="T5" fmla="*/ 14 h 21"/>
                      <a:gd name="T6" fmla="*/ 2 w 17"/>
                      <a:gd name="T7" fmla="*/ 17 h 21"/>
                      <a:gd name="T8" fmla="*/ 0 w 17"/>
                      <a:gd name="T9" fmla="*/ 21 h 21"/>
                      <a:gd name="T10" fmla="*/ 14 w 17"/>
                      <a:gd name="T11" fmla="*/ 17 h 21"/>
                      <a:gd name="T12" fmla="*/ 17 w 17"/>
                      <a:gd name="T13" fmla="*/ 10 h 21"/>
                      <a:gd name="T14" fmla="*/ 9 w 17"/>
                      <a:gd name="T15" fmla="*/ 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21">
                        <a:moveTo>
                          <a:pt x="9" y="0"/>
                        </a:moveTo>
                        <a:lnTo>
                          <a:pt x="2" y="10"/>
                        </a:lnTo>
                        <a:lnTo>
                          <a:pt x="0" y="14"/>
                        </a:lnTo>
                        <a:lnTo>
                          <a:pt x="2" y="17"/>
                        </a:lnTo>
                        <a:lnTo>
                          <a:pt x="0" y="21"/>
                        </a:lnTo>
                        <a:lnTo>
                          <a:pt x="14" y="17"/>
                        </a:lnTo>
                        <a:lnTo>
                          <a:pt x="17" y="10"/>
                        </a:lnTo>
                        <a:lnTo>
                          <a:pt x="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59" name="Freeform 1078"/>
                  <p:cNvSpPr>
                    <a:spLocks/>
                  </p:cNvSpPr>
                  <p:nvPr/>
                </p:nvSpPr>
                <p:spPr bwMode="black">
                  <a:xfrm>
                    <a:off x="2958" y="1155"/>
                    <a:ext cx="17" cy="21"/>
                  </a:xfrm>
                  <a:custGeom>
                    <a:avLst/>
                    <a:gdLst>
                      <a:gd name="T0" fmla="*/ 9 w 17"/>
                      <a:gd name="T1" fmla="*/ 0 h 21"/>
                      <a:gd name="T2" fmla="*/ 2 w 17"/>
                      <a:gd name="T3" fmla="*/ 10 h 21"/>
                      <a:gd name="T4" fmla="*/ 0 w 17"/>
                      <a:gd name="T5" fmla="*/ 14 h 21"/>
                      <a:gd name="T6" fmla="*/ 2 w 17"/>
                      <a:gd name="T7" fmla="*/ 17 h 21"/>
                      <a:gd name="T8" fmla="*/ 0 w 17"/>
                      <a:gd name="T9" fmla="*/ 21 h 21"/>
                      <a:gd name="T10" fmla="*/ 14 w 17"/>
                      <a:gd name="T11" fmla="*/ 17 h 21"/>
                      <a:gd name="T12" fmla="*/ 17 w 17"/>
                      <a:gd name="T13" fmla="*/ 10 h 21"/>
                      <a:gd name="T14" fmla="*/ 9 w 17"/>
                      <a:gd name="T15" fmla="*/ 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21">
                        <a:moveTo>
                          <a:pt x="9" y="0"/>
                        </a:moveTo>
                        <a:lnTo>
                          <a:pt x="2" y="10"/>
                        </a:lnTo>
                        <a:lnTo>
                          <a:pt x="0" y="14"/>
                        </a:lnTo>
                        <a:lnTo>
                          <a:pt x="2" y="17"/>
                        </a:lnTo>
                        <a:lnTo>
                          <a:pt x="0" y="21"/>
                        </a:lnTo>
                        <a:lnTo>
                          <a:pt x="14" y="17"/>
                        </a:lnTo>
                        <a:lnTo>
                          <a:pt x="17" y="10"/>
                        </a:lnTo>
                        <a:lnTo>
                          <a:pt x="9"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60" name="Freeform 1079"/>
                  <p:cNvSpPr>
                    <a:spLocks/>
                  </p:cNvSpPr>
                  <p:nvPr/>
                </p:nvSpPr>
                <p:spPr bwMode="black">
                  <a:xfrm>
                    <a:off x="2939" y="1167"/>
                    <a:ext cx="10" cy="12"/>
                  </a:xfrm>
                  <a:custGeom>
                    <a:avLst/>
                    <a:gdLst>
                      <a:gd name="T0" fmla="*/ 10 w 10"/>
                      <a:gd name="T1" fmla="*/ 0 h 12"/>
                      <a:gd name="T2" fmla="*/ 2 w 10"/>
                      <a:gd name="T3" fmla="*/ 5 h 12"/>
                      <a:gd name="T4" fmla="*/ 0 w 10"/>
                      <a:gd name="T5" fmla="*/ 9 h 12"/>
                      <a:gd name="T6" fmla="*/ 5 w 10"/>
                      <a:gd name="T7" fmla="*/ 12 h 12"/>
                      <a:gd name="T8" fmla="*/ 10 w 10"/>
                      <a:gd name="T9" fmla="*/ 0 h 12"/>
                    </a:gdLst>
                    <a:ahLst/>
                    <a:cxnLst>
                      <a:cxn ang="0">
                        <a:pos x="T0" y="T1"/>
                      </a:cxn>
                      <a:cxn ang="0">
                        <a:pos x="T2" y="T3"/>
                      </a:cxn>
                      <a:cxn ang="0">
                        <a:pos x="T4" y="T5"/>
                      </a:cxn>
                      <a:cxn ang="0">
                        <a:pos x="T6" y="T7"/>
                      </a:cxn>
                      <a:cxn ang="0">
                        <a:pos x="T8" y="T9"/>
                      </a:cxn>
                    </a:cxnLst>
                    <a:rect l="0" t="0" r="r" b="b"/>
                    <a:pathLst>
                      <a:path w="10" h="12">
                        <a:moveTo>
                          <a:pt x="10" y="0"/>
                        </a:moveTo>
                        <a:lnTo>
                          <a:pt x="2" y="5"/>
                        </a:lnTo>
                        <a:lnTo>
                          <a:pt x="0" y="9"/>
                        </a:lnTo>
                        <a:lnTo>
                          <a:pt x="5" y="12"/>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61" name="Freeform 1080"/>
                  <p:cNvSpPr>
                    <a:spLocks/>
                  </p:cNvSpPr>
                  <p:nvPr/>
                </p:nvSpPr>
                <p:spPr bwMode="black">
                  <a:xfrm>
                    <a:off x="2939" y="1167"/>
                    <a:ext cx="10" cy="12"/>
                  </a:xfrm>
                  <a:custGeom>
                    <a:avLst/>
                    <a:gdLst>
                      <a:gd name="T0" fmla="*/ 10 w 10"/>
                      <a:gd name="T1" fmla="*/ 0 h 12"/>
                      <a:gd name="T2" fmla="*/ 2 w 10"/>
                      <a:gd name="T3" fmla="*/ 5 h 12"/>
                      <a:gd name="T4" fmla="*/ 0 w 10"/>
                      <a:gd name="T5" fmla="*/ 9 h 12"/>
                      <a:gd name="T6" fmla="*/ 5 w 10"/>
                      <a:gd name="T7" fmla="*/ 12 h 12"/>
                      <a:gd name="T8" fmla="*/ 10 w 10"/>
                      <a:gd name="T9" fmla="*/ 0 h 12"/>
                    </a:gdLst>
                    <a:ahLst/>
                    <a:cxnLst>
                      <a:cxn ang="0">
                        <a:pos x="T0" y="T1"/>
                      </a:cxn>
                      <a:cxn ang="0">
                        <a:pos x="T2" y="T3"/>
                      </a:cxn>
                      <a:cxn ang="0">
                        <a:pos x="T4" y="T5"/>
                      </a:cxn>
                      <a:cxn ang="0">
                        <a:pos x="T6" y="T7"/>
                      </a:cxn>
                      <a:cxn ang="0">
                        <a:pos x="T8" y="T9"/>
                      </a:cxn>
                    </a:cxnLst>
                    <a:rect l="0" t="0" r="r" b="b"/>
                    <a:pathLst>
                      <a:path w="10" h="12">
                        <a:moveTo>
                          <a:pt x="10" y="0"/>
                        </a:moveTo>
                        <a:lnTo>
                          <a:pt x="2" y="5"/>
                        </a:lnTo>
                        <a:lnTo>
                          <a:pt x="0" y="9"/>
                        </a:lnTo>
                        <a:lnTo>
                          <a:pt x="5" y="12"/>
                        </a:lnTo>
                        <a:lnTo>
                          <a:pt x="1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62" name="Freeform 1081"/>
                  <p:cNvSpPr>
                    <a:spLocks/>
                  </p:cNvSpPr>
                  <p:nvPr/>
                </p:nvSpPr>
                <p:spPr bwMode="black">
                  <a:xfrm>
                    <a:off x="2922" y="1179"/>
                    <a:ext cx="12" cy="12"/>
                  </a:xfrm>
                  <a:custGeom>
                    <a:avLst/>
                    <a:gdLst>
                      <a:gd name="T0" fmla="*/ 10 w 12"/>
                      <a:gd name="T1" fmla="*/ 0 h 12"/>
                      <a:gd name="T2" fmla="*/ 10 w 12"/>
                      <a:gd name="T3" fmla="*/ 4 h 12"/>
                      <a:gd name="T4" fmla="*/ 0 w 12"/>
                      <a:gd name="T5" fmla="*/ 12 h 12"/>
                      <a:gd name="T6" fmla="*/ 12 w 12"/>
                      <a:gd name="T7" fmla="*/ 12 h 12"/>
                      <a:gd name="T8" fmla="*/ 10 w 12"/>
                      <a:gd name="T9" fmla="*/ 0 h 12"/>
                    </a:gdLst>
                    <a:ahLst/>
                    <a:cxnLst>
                      <a:cxn ang="0">
                        <a:pos x="T0" y="T1"/>
                      </a:cxn>
                      <a:cxn ang="0">
                        <a:pos x="T2" y="T3"/>
                      </a:cxn>
                      <a:cxn ang="0">
                        <a:pos x="T4" y="T5"/>
                      </a:cxn>
                      <a:cxn ang="0">
                        <a:pos x="T6" y="T7"/>
                      </a:cxn>
                      <a:cxn ang="0">
                        <a:pos x="T8" y="T9"/>
                      </a:cxn>
                    </a:cxnLst>
                    <a:rect l="0" t="0" r="r" b="b"/>
                    <a:pathLst>
                      <a:path w="12" h="12">
                        <a:moveTo>
                          <a:pt x="10" y="0"/>
                        </a:moveTo>
                        <a:lnTo>
                          <a:pt x="10" y="4"/>
                        </a:lnTo>
                        <a:lnTo>
                          <a:pt x="0" y="12"/>
                        </a:lnTo>
                        <a:lnTo>
                          <a:pt x="12" y="12"/>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63" name="Freeform 1082"/>
                  <p:cNvSpPr>
                    <a:spLocks/>
                  </p:cNvSpPr>
                  <p:nvPr/>
                </p:nvSpPr>
                <p:spPr bwMode="black">
                  <a:xfrm>
                    <a:off x="2922" y="1179"/>
                    <a:ext cx="12" cy="12"/>
                  </a:xfrm>
                  <a:custGeom>
                    <a:avLst/>
                    <a:gdLst>
                      <a:gd name="T0" fmla="*/ 10 w 12"/>
                      <a:gd name="T1" fmla="*/ 0 h 12"/>
                      <a:gd name="T2" fmla="*/ 10 w 12"/>
                      <a:gd name="T3" fmla="*/ 4 h 12"/>
                      <a:gd name="T4" fmla="*/ 0 w 12"/>
                      <a:gd name="T5" fmla="*/ 12 h 12"/>
                      <a:gd name="T6" fmla="*/ 12 w 12"/>
                      <a:gd name="T7" fmla="*/ 12 h 12"/>
                      <a:gd name="T8" fmla="*/ 10 w 12"/>
                      <a:gd name="T9" fmla="*/ 0 h 12"/>
                    </a:gdLst>
                    <a:ahLst/>
                    <a:cxnLst>
                      <a:cxn ang="0">
                        <a:pos x="T0" y="T1"/>
                      </a:cxn>
                      <a:cxn ang="0">
                        <a:pos x="T2" y="T3"/>
                      </a:cxn>
                      <a:cxn ang="0">
                        <a:pos x="T4" y="T5"/>
                      </a:cxn>
                      <a:cxn ang="0">
                        <a:pos x="T6" y="T7"/>
                      </a:cxn>
                      <a:cxn ang="0">
                        <a:pos x="T8" y="T9"/>
                      </a:cxn>
                    </a:cxnLst>
                    <a:rect l="0" t="0" r="r" b="b"/>
                    <a:pathLst>
                      <a:path w="12" h="12">
                        <a:moveTo>
                          <a:pt x="10" y="0"/>
                        </a:moveTo>
                        <a:lnTo>
                          <a:pt x="10" y="4"/>
                        </a:lnTo>
                        <a:lnTo>
                          <a:pt x="0" y="12"/>
                        </a:lnTo>
                        <a:lnTo>
                          <a:pt x="12" y="12"/>
                        </a:lnTo>
                        <a:lnTo>
                          <a:pt x="1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64" name="Freeform 1083"/>
                  <p:cNvSpPr>
                    <a:spLocks/>
                  </p:cNvSpPr>
                  <p:nvPr/>
                </p:nvSpPr>
                <p:spPr bwMode="black">
                  <a:xfrm>
                    <a:off x="2922" y="1181"/>
                    <a:ext cx="31" cy="29"/>
                  </a:xfrm>
                  <a:custGeom>
                    <a:avLst/>
                    <a:gdLst>
                      <a:gd name="T0" fmla="*/ 19 w 31"/>
                      <a:gd name="T1" fmla="*/ 0 h 29"/>
                      <a:gd name="T2" fmla="*/ 12 w 31"/>
                      <a:gd name="T3" fmla="*/ 17 h 29"/>
                      <a:gd name="T4" fmla="*/ 0 w 31"/>
                      <a:gd name="T5" fmla="*/ 29 h 29"/>
                      <a:gd name="T6" fmla="*/ 17 w 31"/>
                      <a:gd name="T7" fmla="*/ 17 h 29"/>
                      <a:gd name="T8" fmla="*/ 19 w 31"/>
                      <a:gd name="T9" fmla="*/ 24 h 29"/>
                      <a:gd name="T10" fmla="*/ 31 w 31"/>
                      <a:gd name="T11" fmla="*/ 12 h 29"/>
                      <a:gd name="T12" fmla="*/ 31 w 31"/>
                      <a:gd name="T13" fmla="*/ 5 h 29"/>
                      <a:gd name="T14" fmla="*/ 27 w 31"/>
                      <a:gd name="T15" fmla="*/ 2 h 29"/>
                      <a:gd name="T16" fmla="*/ 22 w 31"/>
                      <a:gd name="T17" fmla="*/ 12 h 29"/>
                      <a:gd name="T18" fmla="*/ 22 w 31"/>
                      <a:gd name="T19" fmla="*/ 7 h 29"/>
                      <a:gd name="T20" fmla="*/ 19 w 31"/>
                      <a:gd name="T2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29">
                        <a:moveTo>
                          <a:pt x="19" y="0"/>
                        </a:moveTo>
                        <a:lnTo>
                          <a:pt x="12" y="17"/>
                        </a:lnTo>
                        <a:lnTo>
                          <a:pt x="0" y="29"/>
                        </a:lnTo>
                        <a:lnTo>
                          <a:pt x="17" y="17"/>
                        </a:lnTo>
                        <a:lnTo>
                          <a:pt x="19" y="24"/>
                        </a:lnTo>
                        <a:lnTo>
                          <a:pt x="31" y="12"/>
                        </a:lnTo>
                        <a:lnTo>
                          <a:pt x="31" y="5"/>
                        </a:lnTo>
                        <a:lnTo>
                          <a:pt x="27" y="2"/>
                        </a:lnTo>
                        <a:lnTo>
                          <a:pt x="22" y="12"/>
                        </a:lnTo>
                        <a:lnTo>
                          <a:pt x="22" y="7"/>
                        </a:lnTo>
                        <a:lnTo>
                          <a:pt x="1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65" name="Freeform 1084"/>
                  <p:cNvSpPr>
                    <a:spLocks/>
                  </p:cNvSpPr>
                  <p:nvPr/>
                </p:nvSpPr>
                <p:spPr bwMode="black">
                  <a:xfrm>
                    <a:off x="2922" y="1181"/>
                    <a:ext cx="31" cy="29"/>
                  </a:xfrm>
                  <a:custGeom>
                    <a:avLst/>
                    <a:gdLst>
                      <a:gd name="T0" fmla="*/ 19 w 31"/>
                      <a:gd name="T1" fmla="*/ 0 h 29"/>
                      <a:gd name="T2" fmla="*/ 12 w 31"/>
                      <a:gd name="T3" fmla="*/ 17 h 29"/>
                      <a:gd name="T4" fmla="*/ 0 w 31"/>
                      <a:gd name="T5" fmla="*/ 29 h 29"/>
                      <a:gd name="T6" fmla="*/ 17 w 31"/>
                      <a:gd name="T7" fmla="*/ 17 h 29"/>
                      <a:gd name="T8" fmla="*/ 19 w 31"/>
                      <a:gd name="T9" fmla="*/ 24 h 29"/>
                      <a:gd name="T10" fmla="*/ 31 w 31"/>
                      <a:gd name="T11" fmla="*/ 12 h 29"/>
                      <a:gd name="T12" fmla="*/ 31 w 31"/>
                      <a:gd name="T13" fmla="*/ 5 h 29"/>
                      <a:gd name="T14" fmla="*/ 27 w 31"/>
                      <a:gd name="T15" fmla="*/ 2 h 29"/>
                      <a:gd name="T16" fmla="*/ 22 w 31"/>
                      <a:gd name="T17" fmla="*/ 12 h 29"/>
                      <a:gd name="T18" fmla="*/ 22 w 31"/>
                      <a:gd name="T19" fmla="*/ 7 h 29"/>
                      <a:gd name="T20" fmla="*/ 19 w 31"/>
                      <a:gd name="T2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29">
                        <a:moveTo>
                          <a:pt x="19" y="0"/>
                        </a:moveTo>
                        <a:lnTo>
                          <a:pt x="12" y="17"/>
                        </a:lnTo>
                        <a:lnTo>
                          <a:pt x="0" y="29"/>
                        </a:lnTo>
                        <a:lnTo>
                          <a:pt x="17" y="17"/>
                        </a:lnTo>
                        <a:lnTo>
                          <a:pt x="19" y="24"/>
                        </a:lnTo>
                        <a:lnTo>
                          <a:pt x="31" y="12"/>
                        </a:lnTo>
                        <a:lnTo>
                          <a:pt x="31" y="5"/>
                        </a:lnTo>
                        <a:lnTo>
                          <a:pt x="27" y="2"/>
                        </a:lnTo>
                        <a:lnTo>
                          <a:pt x="22" y="12"/>
                        </a:lnTo>
                        <a:lnTo>
                          <a:pt x="22" y="7"/>
                        </a:lnTo>
                        <a:lnTo>
                          <a:pt x="19"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66" name="Freeform 1085"/>
                  <p:cNvSpPr>
                    <a:spLocks/>
                  </p:cNvSpPr>
                  <p:nvPr/>
                </p:nvSpPr>
                <p:spPr bwMode="black">
                  <a:xfrm>
                    <a:off x="2802" y="1406"/>
                    <a:ext cx="5" cy="5"/>
                  </a:xfrm>
                  <a:custGeom>
                    <a:avLst/>
                    <a:gdLst>
                      <a:gd name="T0" fmla="*/ 5 w 5"/>
                      <a:gd name="T1" fmla="*/ 0 h 5"/>
                      <a:gd name="T2" fmla="*/ 0 w 5"/>
                      <a:gd name="T3" fmla="*/ 0 h 5"/>
                      <a:gd name="T4" fmla="*/ 2 w 5"/>
                      <a:gd name="T5" fmla="*/ 5 h 5"/>
                      <a:gd name="T6" fmla="*/ 5 w 5"/>
                      <a:gd name="T7" fmla="*/ 0 h 5"/>
                    </a:gdLst>
                    <a:ahLst/>
                    <a:cxnLst>
                      <a:cxn ang="0">
                        <a:pos x="T0" y="T1"/>
                      </a:cxn>
                      <a:cxn ang="0">
                        <a:pos x="T2" y="T3"/>
                      </a:cxn>
                      <a:cxn ang="0">
                        <a:pos x="T4" y="T5"/>
                      </a:cxn>
                      <a:cxn ang="0">
                        <a:pos x="T6" y="T7"/>
                      </a:cxn>
                    </a:cxnLst>
                    <a:rect l="0" t="0" r="r" b="b"/>
                    <a:pathLst>
                      <a:path w="5" h="5">
                        <a:moveTo>
                          <a:pt x="5" y="0"/>
                        </a:moveTo>
                        <a:lnTo>
                          <a:pt x="0" y="0"/>
                        </a:lnTo>
                        <a:lnTo>
                          <a:pt x="2" y="5"/>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67" name="Freeform 1086"/>
                  <p:cNvSpPr>
                    <a:spLocks/>
                  </p:cNvSpPr>
                  <p:nvPr/>
                </p:nvSpPr>
                <p:spPr bwMode="black">
                  <a:xfrm>
                    <a:off x="2802" y="1406"/>
                    <a:ext cx="5" cy="5"/>
                  </a:xfrm>
                  <a:custGeom>
                    <a:avLst/>
                    <a:gdLst>
                      <a:gd name="T0" fmla="*/ 5 w 5"/>
                      <a:gd name="T1" fmla="*/ 0 h 5"/>
                      <a:gd name="T2" fmla="*/ 0 w 5"/>
                      <a:gd name="T3" fmla="*/ 0 h 5"/>
                      <a:gd name="T4" fmla="*/ 2 w 5"/>
                      <a:gd name="T5" fmla="*/ 5 h 5"/>
                      <a:gd name="T6" fmla="*/ 5 w 5"/>
                      <a:gd name="T7" fmla="*/ 0 h 5"/>
                    </a:gdLst>
                    <a:ahLst/>
                    <a:cxnLst>
                      <a:cxn ang="0">
                        <a:pos x="T0" y="T1"/>
                      </a:cxn>
                      <a:cxn ang="0">
                        <a:pos x="T2" y="T3"/>
                      </a:cxn>
                      <a:cxn ang="0">
                        <a:pos x="T4" y="T5"/>
                      </a:cxn>
                      <a:cxn ang="0">
                        <a:pos x="T6" y="T7"/>
                      </a:cxn>
                    </a:cxnLst>
                    <a:rect l="0" t="0" r="r" b="b"/>
                    <a:pathLst>
                      <a:path w="5" h="5">
                        <a:moveTo>
                          <a:pt x="5" y="0"/>
                        </a:moveTo>
                        <a:lnTo>
                          <a:pt x="0" y="0"/>
                        </a:lnTo>
                        <a:lnTo>
                          <a:pt x="2" y="5"/>
                        </a:lnTo>
                        <a:lnTo>
                          <a:pt x="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68" name="Freeform 1087"/>
                  <p:cNvSpPr>
                    <a:spLocks/>
                  </p:cNvSpPr>
                  <p:nvPr/>
                </p:nvSpPr>
                <p:spPr bwMode="black">
                  <a:xfrm>
                    <a:off x="2975" y="1532"/>
                    <a:ext cx="11" cy="26"/>
                  </a:xfrm>
                  <a:custGeom>
                    <a:avLst/>
                    <a:gdLst>
                      <a:gd name="T0" fmla="*/ 11 w 11"/>
                      <a:gd name="T1" fmla="*/ 0 h 26"/>
                      <a:gd name="T2" fmla="*/ 7 w 11"/>
                      <a:gd name="T3" fmla="*/ 0 h 26"/>
                      <a:gd name="T4" fmla="*/ 2 w 11"/>
                      <a:gd name="T5" fmla="*/ 9 h 26"/>
                      <a:gd name="T6" fmla="*/ 0 w 11"/>
                      <a:gd name="T7" fmla="*/ 26 h 26"/>
                      <a:gd name="T8" fmla="*/ 11 w 11"/>
                      <a:gd name="T9" fmla="*/ 14 h 26"/>
                      <a:gd name="T10" fmla="*/ 9 w 11"/>
                      <a:gd name="T11" fmla="*/ 4 h 26"/>
                      <a:gd name="T12" fmla="*/ 11 w 11"/>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11" h="26">
                        <a:moveTo>
                          <a:pt x="11" y="0"/>
                        </a:moveTo>
                        <a:lnTo>
                          <a:pt x="7" y="0"/>
                        </a:lnTo>
                        <a:lnTo>
                          <a:pt x="2" y="9"/>
                        </a:lnTo>
                        <a:lnTo>
                          <a:pt x="0" y="26"/>
                        </a:lnTo>
                        <a:lnTo>
                          <a:pt x="11" y="14"/>
                        </a:lnTo>
                        <a:lnTo>
                          <a:pt x="9" y="4"/>
                        </a:lnTo>
                        <a:lnTo>
                          <a:pt x="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69" name="Freeform 1088"/>
                  <p:cNvSpPr>
                    <a:spLocks/>
                  </p:cNvSpPr>
                  <p:nvPr/>
                </p:nvSpPr>
                <p:spPr bwMode="black">
                  <a:xfrm>
                    <a:off x="2975" y="1532"/>
                    <a:ext cx="11" cy="26"/>
                  </a:xfrm>
                  <a:custGeom>
                    <a:avLst/>
                    <a:gdLst>
                      <a:gd name="T0" fmla="*/ 11 w 11"/>
                      <a:gd name="T1" fmla="*/ 0 h 26"/>
                      <a:gd name="T2" fmla="*/ 7 w 11"/>
                      <a:gd name="T3" fmla="*/ 0 h 26"/>
                      <a:gd name="T4" fmla="*/ 2 w 11"/>
                      <a:gd name="T5" fmla="*/ 9 h 26"/>
                      <a:gd name="T6" fmla="*/ 0 w 11"/>
                      <a:gd name="T7" fmla="*/ 26 h 26"/>
                      <a:gd name="T8" fmla="*/ 11 w 11"/>
                      <a:gd name="T9" fmla="*/ 14 h 26"/>
                      <a:gd name="T10" fmla="*/ 9 w 11"/>
                      <a:gd name="T11" fmla="*/ 4 h 26"/>
                      <a:gd name="T12" fmla="*/ 11 w 11"/>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11" h="26">
                        <a:moveTo>
                          <a:pt x="11" y="0"/>
                        </a:moveTo>
                        <a:lnTo>
                          <a:pt x="7" y="0"/>
                        </a:lnTo>
                        <a:lnTo>
                          <a:pt x="2" y="9"/>
                        </a:lnTo>
                        <a:lnTo>
                          <a:pt x="0" y="26"/>
                        </a:lnTo>
                        <a:lnTo>
                          <a:pt x="11" y="14"/>
                        </a:lnTo>
                        <a:lnTo>
                          <a:pt x="9" y="4"/>
                        </a:lnTo>
                        <a:lnTo>
                          <a:pt x="11"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70" name="Freeform 1089"/>
                  <p:cNvSpPr>
                    <a:spLocks/>
                  </p:cNvSpPr>
                  <p:nvPr/>
                </p:nvSpPr>
                <p:spPr bwMode="black">
                  <a:xfrm>
                    <a:off x="2949" y="1555"/>
                    <a:ext cx="7" cy="19"/>
                  </a:xfrm>
                  <a:custGeom>
                    <a:avLst/>
                    <a:gdLst>
                      <a:gd name="T0" fmla="*/ 7 w 7"/>
                      <a:gd name="T1" fmla="*/ 0 h 19"/>
                      <a:gd name="T2" fmla="*/ 2 w 7"/>
                      <a:gd name="T3" fmla="*/ 10 h 19"/>
                      <a:gd name="T4" fmla="*/ 0 w 7"/>
                      <a:gd name="T5" fmla="*/ 19 h 19"/>
                      <a:gd name="T6" fmla="*/ 7 w 7"/>
                      <a:gd name="T7" fmla="*/ 0 h 19"/>
                    </a:gdLst>
                    <a:ahLst/>
                    <a:cxnLst>
                      <a:cxn ang="0">
                        <a:pos x="T0" y="T1"/>
                      </a:cxn>
                      <a:cxn ang="0">
                        <a:pos x="T2" y="T3"/>
                      </a:cxn>
                      <a:cxn ang="0">
                        <a:pos x="T4" y="T5"/>
                      </a:cxn>
                      <a:cxn ang="0">
                        <a:pos x="T6" y="T7"/>
                      </a:cxn>
                    </a:cxnLst>
                    <a:rect l="0" t="0" r="r" b="b"/>
                    <a:pathLst>
                      <a:path w="7" h="19">
                        <a:moveTo>
                          <a:pt x="7" y="0"/>
                        </a:moveTo>
                        <a:lnTo>
                          <a:pt x="2" y="10"/>
                        </a:lnTo>
                        <a:lnTo>
                          <a:pt x="0" y="19"/>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71" name="Freeform 1090"/>
                  <p:cNvSpPr>
                    <a:spLocks/>
                  </p:cNvSpPr>
                  <p:nvPr/>
                </p:nvSpPr>
                <p:spPr bwMode="black">
                  <a:xfrm>
                    <a:off x="2949" y="1555"/>
                    <a:ext cx="7" cy="19"/>
                  </a:xfrm>
                  <a:custGeom>
                    <a:avLst/>
                    <a:gdLst>
                      <a:gd name="T0" fmla="*/ 7 w 7"/>
                      <a:gd name="T1" fmla="*/ 0 h 19"/>
                      <a:gd name="T2" fmla="*/ 2 w 7"/>
                      <a:gd name="T3" fmla="*/ 10 h 19"/>
                      <a:gd name="T4" fmla="*/ 0 w 7"/>
                      <a:gd name="T5" fmla="*/ 19 h 19"/>
                      <a:gd name="T6" fmla="*/ 7 w 7"/>
                      <a:gd name="T7" fmla="*/ 0 h 19"/>
                    </a:gdLst>
                    <a:ahLst/>
                    <a:cxnLst>
                      <a:cxn ang="0">
                        <a:pos x="T0" y="T1"/>
                      </a:cxn>
                      <a:cxn ang="0">
                        <a:pos x="T2" y="T3"/>
                      </a:cxn>
                      <a:cxn ang="0">
                        <a:pos x="T4" y="T5"/>
                      </a:cxn>
                      <a:cxn ang="0">
                        <a:pos x="T6" y="T7"/>
                      </a:cxn>
                    </a:cxnLst>
                    <a:rect l="0" t="0" r="r" b="b"/>
                    <a:pathLst>
                      <a:path w="7" h="19">
                        <a:moveTo>
                          <a:pt x="7" y="0"/>
                        </a:moveTo>
                        <a:lnTo>
                          <a:pt x="2" y="10"/>
                        </a:lnTo>
                        <a:lnTo>
                          <a:pt x="0" y="19"/>
                        </a:lnTo>
                        <a:lnTo>
                          <a:pt x="7"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72" name="Freeform 1091"/>
                  <p:cNvSpPr>
                    <a:spLocks/>
                  </p:cNvSpPr>
                  <p:nvPr/>
                </p:nvSpPr>
                <p:spPr bwMode="black">
                  <a:xfrm>
                    <a:off x="2925" y="1820"/>
                    <a:ext cx="2" cy="7"/>
                  </a:xfrm>
                  <a:custGeom>
                    <a:avLst/>
                    <a:gdLst>
                      <a:gd name="T0" fmla="*/ 0 w 2"/>
                      <a:gd name="T1" fmla="*/ 0 h 7"/>
                      <a:gd name="T2" fmla="*/ 0 w 2"/>
                      <a:gd name="T3" fmla="*/ 5 h 7"/>
                      <a:gd name="T4" fmla="*/ 2 w 2"/>
                      <a:gd name="T5" fmla="*/ 7 h 7"/>
                      <a:gd name="T6" fmla="*/ 0 w 2"/>
                      <a:gd name="T7" fmla="*/ 0 h 7"/>
                    </a:gdLst>
                    <a:ahLst/>
                    <a:cxnLst>
                      <a:cxn ang="0">
                        <a:pos x="T0" y="T1"/>
                      </a:cxn>
                      <a:cxn ang="0">
                        <a:pos x="T2" y="T3"/>
                      </a:cxn>
                      <a:cxn ang="0">
                        <a:pos x="T4" y="T5"/>
                      </a:cxn>
                      <a:cxn ang="0">
                        <a:pos x="T6" y="T7"/>
                      </a:cxn>
                    </a:cxnLst>
                    <a:rect l="0" t="0" r="r" b="b"/>
                    <a:pathLst>
                      <a:path w="2" h="7">
                        <a:moveTo>
                          <a:pt x="0" y="0"/>
                        </a:moveTo>
                        <a:lnTo>
                          <a:pt x="0" y="5"/>
                        </a:lnTo>
                        <a:lnTo>
                          <a:pt x="2" y="7"/>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73" name="Freeform 1092"/>
                  <p:cNvSpPr>
                    <a:spLocks/>
                  </p:cNvSpPr>
                  <p:nvPr/>
                </p:nvSpPr>
                <p:spPr bwMode="black">
                  <a:xfrm>
                    <a:off x="2925" y="1820"/>
                    <a:ext cx="2" cy="7"/>
                  </a:xfrm>
                  <a:custGeom>
                    <a:avLst/>
                    <a:gdLst>
                      <a:gd name="T0" fmla="*/ 0 w 2"/>
                      <a:gd name="T1" fmla="*/ 0 h 7"/>
                      <a:gd name="T2" fmla="*/ 0 w 2"/>
                      <a:gd name="T3" fmla="*/ 5 h 7"/>
                      <a:gd name="T4" fmla="*/ 2 w 2"/>
                      <a:gd name="T5" fmla="*/ 7 h 7"/>
                      <a:gd name="T6" fmla="*/ 0 w 2"/>
                      <a:gd name="T7" fmla="*/ 0 h 7"/>
                    </a:gdLst>
                    <a:ahLst/>
                    <a:cxnLst>
                      <a:cxn ang="0">
                        <a:pos x="T0" y="T1"/>
                      </a:cxn>
                      <a:cxn ang="0">
                        <a:pos x="T2" y="T3"/>
                      </a:cxn>
                      <a:cxn ang="0">
                        <a:pos x="T4" y="T5"/>
                      </a:cxn>
                      <a:cxn ang="0">
                        <a:pos x="T6" y="T7"/>
                      </a:cxn>
                    </a:cxnLst>
                    <a:rect l="0" t="0" r="r" b="b"/>
                    <a:pathLst>
                      <a:path w="2" h="7">
                        <a:moveTo>
                          <a:pt x="0" y="0"/>
                        </a:moveTo>
                        <a:lnTo>
                          <a:pt x="0" y="5"/>
                        </a:lnTo>
                        <a:lnTo>
                          <a:pt x="2" y="7"/>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74" name="Freeform 1093"/>
                  <p:cNvSpPr>
                    <a:spLocks/>
                  </p:cNvSpPr>
                  <p:nvPr/>
                </p:nvSpPr>
                <p:spPr bwMode="black">
                  <a:xfrm>
                    <a:off x="2842" y="1865"/>
                    <a:ext cx="14" cy="31"/>
                  </a:xfrm>
                  <a:custGeom>
                    <a:avLst/>
                    <a:gdLst>
                      <a:gd name="T0" fmla="*/ 10 w 14"/>
                      <a:gd name="T1" fmla="*/ 0 h 31"/>
                      <a:gd name="T2" fmla="*/ 10 w 14"/>
                      <a:gd name="T3" fmla="*/ 5 h 31"/>
                      <a:gd name="T4" fmla="*/ 2 w 14"/>
                      <a:gd name="T5" fmla="*/ 7 h 31"/>
                      <a:gd name="T6" fmla="*/ 0 w 14"/>
                      <a:gd name="T7" fmla="*/ 10 h 31"/>
                      <a:gd name="T8" fmla="*/ 2 w 14"/>
                      <a:gd name="T9" fmla="*/ 24 h 31"/>
                      <a:gd name="T10" fmla="*/ 10 w 14"/>
                      <a:gd name="T11" fmla="*/ 31 h 31"/>
                      <a:gd name="T12" fmla="*/ 14 w 14"/>
                      <a:gd name="T13" fmla="*/ 15 h 31"/>
                      <a:gd name="T14" fmla="*/ 10 w 14"/>
                      <a:gd name="T15" fmla="*/ 0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31">
                        <a:moveTo>
                          <a:pt x="10" y="0"/>
                        </a:moveTo>
                        <a:lnTo>
                          <a:pt x="10" y="5"/>
                        </a:lnTo>
                        <a:lnTo>
                          <a:pt x="2" y="7"/>
                        </a:lnTo>
                        <a:lnTo>
                          <a:pt x="0" y="10"/>
                        </a:lnTo>
                        <a:lnTo>
                          <a:pt x="2" y="24"/>
                        </a:lnTo>
                        <a:lnTo>
                          <a:pt x="10" y="31"/>
                        </a:lnTo>
                        <a:lnTo>
                          <a:pt x="14" y="15"/>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75" name="Freeform 1094"/>
                  <p:cNvSpPr>
                    <a:spLocks/>
                  </p:cNvSpPr>
                  <p:nvPr/>
                </p:nvSpPr>
                <p:spPr bwMode="black">
                  <a:xfrm>
                    <a:off x="2842" y="1865"/>
                    <a:ext cx="14" cy="31"/>
                  </a:xfrm>
                  <a:custGeom>
                    <a:avLst/>
                    <a:gdLst>
                      <a:gd name="T0" fmla="*/ 10 w 14"/>
                      <a:gd name="T1" fmla="*/ 0 h 31"/>
                      <a:gd name="T2" fmla="*/ 10 w 14"/>
                      <a:gd name="T3" fmla="*/ 5 h 31"/>
                      <a:gd name="T4" fmla="*/ 2 w 14"/>
                      <a:gd name="T5" fmla="*/ 7 h 31"/>
                      <a:gd name="T6" fmla="*/ 0 w 14"/>
                      <a:gd name="T7" fmla="*/ 10 h 31"/>
                      <a:gd name="T8" fmla="*/ 2 w 14"/>
                      <a:gd name="T9" fmla="*/ 24 h 31"/>
                      <a:gd name="T10" fmla="*/ 10 w 14"/>
                      <a:gd name="T11" fmla="*/ 31 h 31"/>
                      <a:gd name="T12" fmla="*/ 14 w 14"/>
                      <a:gd name="T13" fmla="*/ 15 h 31"/>
                      <a:gd name="T14" fmla="*/ 10 w 14"/>
                      <a:gd name="T15" fmla="*/ 0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31">
                        <a:moveTo>
                          <a:pt x="10" y="0"/>
                        </a:moveTo>
                        <a:lnTo>
                          <a:pt x="10" y="5"/>
                        </a:lnTo>
                        <a:lnTo>
                          <a:pt x="2" y="7"/>
                        </a:lnTo>
                        <a:lnTo>
                          <a:pt x="0" y="10"/>
                        </a:lnTo>
                        <a:lnTo>
                          <a:pt x="2" y="24"/>
                        </a:lnTo>
                        <a:lnTo>
                          <a:pt x="10" y="31"/>
                        </a:lnTo>
                        <a:lnTo>
                          <a:pt x="14" y="15"/>
                        </a:lnTo>
                        <a:lnTo>
                          <a:pt x="1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76" name="Freeform 1095"/>
                  <p:cNvSpPr>
                    <a:spLocks/>
                  </p:cNvSpPr>
                  <p:nvPr/>
                </p:nvSpPr>
                <p:spPr bwMode="black">
                  <a:xfrm>
                    <a:off x="1853" y="2301"/>
                    <a:ext cx="8" cy="7"/>
                  </a:xfrm>
                  <a:custGeom>
                    <a:avLst/>
                    <a:gdLst>
                      <a:gd name="T0" fmla="*/ 3 w 8"/>
                      <a:gd name="T1" fmla="*/ 0 h 7"/>
                      <a:gd name="T2" fmla="*/ 0 w 8"/>
                      <a:gd name="T3" fmla="*/ 2 h 7"/>
                      <a:gd name="T4" fmla="*/ 0 w 8"/>
                      <a:gd name="T5" fmla="*/ 7 h 7"/>
                      <a:gd name="T6" fmla="*/ 8 w 8"/>
                      <a:gd name="T7" fmla="*/ 2 h 7"/>
                      <a:gd name="T8" fmla="*/ 3 w 8"/>
                      <a:gd name="T9" fmla="*/ 0 h 7"/>
                    </a:gdLst>
                    <a:ahLst/>
                    <a:cxnLst>
                      <a:cxn ang="0">
                        <a:pos x="T0" y="T1"/>
                      </a:cxn>
                      <a:cxn ang="0">
                        <a:pos x="T2" y="T3"/>
                      </a:cxn>
                      <a:cxn ang="0">
                        <a:pos x="T4" y="T5"/>
                      </a:cxn>
                      <a:cxn ang="0">
                        <a:pos x="T6" y="T7"/>
                      </a:cxn>
                      <a:cxn ang="0">
                        <a:pos x="T8" y="T9"/>
                      </a:cxn>
                    </a:cxnLst>
                    <a:rect l="0" t="0" r="r" b="b"/>
                    <a:pathLst>
                      <a:path w="8" h="7">
                        <a:moveTo>
                          <a:pt x="3" y="0"/>
                        </a:moveTo>
                        <a:lnTo>
                          <a:pt x="0" y="2"/>
                        </a:lnTo>
                        <a:lnTo>
                          <a:pt x="0" y="7"/>
                        </a:lnTo>
                        <a:lnTo>
                          <a:pt x="8" y="2"/>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77" name="Freeform 1096"/>
                  <p:cNvSpPr>
                    <a:spLocks/>
                  </p:cNvSpPr>
                  <p:nvPr/>
                </p:nvSpPr>
                <p:spPr bwMode="black">
                  <a:xfrm>
                    <a:off x="1853" y="2301"/>
                    <a:ext cx="8" cy="7"/>
                  </a:xfrm>
                  <a:custGeom>
                    <a:avLst/>
                    <a:gdLst>
                      <a:gd name="T0" fmla="*/ 3 w 8"/>
                      <a:gd name="T1" fmla="*/ 0 h 7"/>
                      <a:gd name="T2" fmla="*/ 0 w 8"/>
                      <a:gd name="T3" fmla="*/ 2 h 7"/>
                      <a:gd name="T4" fmla="*/ 0 w 8"/>
                      <a:gd name="T5" fmla="*/ 7 h 7"/>
                      <a:gd name="T6" fmla="*/ 8 w 8"/>
                      <a:gd name="T7" fmla="*/ 2 h 7"/>
                      <a:gd name="T8" fmla="*/ 3 w 8"/>
                      <a:gd name="T9" fmla="*/ 0 h 7"/>
                    </a:gdLst>
                    <a:ahLst/>
                    <a:cxnLst>
                      <a:cxn ang="0">
                        <a:pos x="T0" y="T1"/>
                      </a:cxn>
                      <a:cxn ang="0">
                        <a:pos x="T2" y="T3"/>
                      </a:cxn>
                      <a:cxn ang="0">
                        <a:pos x="T4" y="T5"/>
                      </a:cxn>
                      <a:cxn ang="0">
                        <a:pos x="T6" y="T7"/>
                      </a:cxn>
                      <a:cxn ang="0">
                        <a:pos x="T8" y="T9"/>
                      </a:cxn>
                    </a:cxnLst>
                    <a:rect l="0" t="0" r="r" b="b"/>
                    <a:pathLst>
                      <a:path w="8" h="7">
                        <a:moveTo>
                          <a:pt x="3" y="0"/>
                        </a:moveTo>
                        <a:lnTo>
                          <a:pt x="0" y="2"/>
                        </a:lnTo>
                        <a:lnTo>
                          <a:pt x="0" y="7"/>
                        </a:lnTo>
                        <a:lnTo>
                          <a:pt x="8" y="2"/>
                        </a:lnTo>
                        <a:lnTo>
                          <a:pt x="3"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78" name="Freeform 1097"/>
                  <p:cNvSpPr>
                    <a:spLocks/>
                  </p:cNvSpPr>
                  <p:nvPr/>
                </p:nvSpPr>
                <p:spPr bwMode="black">
                  <a:xfrm>
                    <a:off x="1861" y="2325"/>
                    <a:ext cx="4" cy="7"/>
                  </a:xfrm>
                  <a:custGeom>
                    <a:avLst/>
                    <a:gdLst>
                      <a:gd name="T0" fmla="*/ 0 w 4"/>
                      <a:gd name="T1" fmla="*/ 0 h 7"/>
                      <a:gd name="T2" fmla="*/ 2 w 4"/>
                      <a:gd name="T3" fmla="*/ 7 h 7"/>
                      <a:gd name="T4" fmla="*/ 4 w 4"/>
                      <a:gd name="T5" fmla="*/ 7 h 7"/>
                      <a:gd name="T6" fmla="*/ 0 w 4"/>
                      <a:gd name="T7" fmla="*/ 0 h 7"/>
                    </a:gdLst>
                    <a:ahLst/>
                    <a:cxnLst>
                      <a:cxn ang="0">
                        <a:pos x="T0" y="T1"/>
                      </a:cxn>
                      <a:cxn ang="0">
                        <a:pos x="T2" y="T3"/>
                      </a:cxn>
                      <a:cxn ang="0">
                        <a:pos x="T4" y="T5"/>
                      </a:cxn>
                      <a:cxn ang="0">
                        <a:pos x="T6" y="T7"/>
                      </a:cxn>
                    </a:cxnLst>
                    <a:rect l="0" t="0" r="r" b="b"/>
                    <a:pathLst>
                      <a:path w="4" h="7">
                        <a:moveTo>
                          <a:pt x="0" y="0"/>
                        </a:moveTo>
                        <a:lnTo>
                          <a:pt x="2" y="7"/>
                        </a:lnTo>
                        <a:lnTo>
                          <a:pt x="4" y="7"/>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79" name="Freeform 1098"/>
                  <p:cNvSpPr>
                    <a:spLocks/>
                  </p:cNvSpPr>
                  <p:nvPr/>
                </p:nvSpPr>
                <p:spPr bwMode="black">
                  <a:xfrm>
                    <a:off x="1861" y="2325"/>
                    <a:ext cx="4" cy="7"/>
                  </a:xfrm>
                  <a:custGeom>
                    <a:avLst/>
                    <a:gdLst>
                      <a:gd name="T0" fmla="*/ 0 w 4"/>
                      <a:gd name="T1" fmla="*/ 0 h 7"/>
                      <a:gd name="T2" fmla="*/ 2 w 4"/>
                      <a:gd name="T3" fmla="*/ 7 h 7"/>
                      <a:gd name="T4" fmla="*/ 4 w 4"/>
                      <a:gd name="T5" fmla="*/ 7 h 7"/>
                      <a:gd name="T6" fmla="*/ 0 w 4"/>
                      <a:gd name="T7" fmla="*/ 0 h 7"/>
                    </a:gdLst>
                    <a:ahLst/>
                    <a:cxnLst>
                      <a:cxn ang="0">
                        <a:pos x="T0" y="T1"/>
                      </a:cxn>
                      <a:cxn ang="0">
                        <a:pos x="T2" y="T3"/>
                      </a:cxn>
                      <a:cxn ang="0">
                        <a:pos x="T4" y="T5"/>
                      </a:cxn>
                      <a:cxn ang="0">
                        <a:pos x="T6" y="T7"/>
                      </a:cxn>
                    </a:cxnLst>
                    <a:rect l="0" t="0" r="r" b="b"/>
                    <a:pathLst>
                      <a:path w="4" h="7">
                        <a:moveTo>
                          <a:pt x="0" y="0"/>
                        </a:moveTo>
                        <a:lnTo>
                          <a:pt x="2" y="7"/>
                        </a:lnTo>
                        <a:lnTo>
                          <a:pt x="4" y="7"/>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80" name="Freeform 1099"/>
                  <p:cNvSpPr>
                    <a:spLocks/>
                  </p:cNvSpPr>
                  <p:nvPr/>
                </p:nvSpPr>
                <p:spPr bwMode="black">
                  <a:xfrm>
                    <a:off x="3429" y="2152"/>
                    <a:ext cx="4" cy="7"/>
                  </a:xfrm>
                  <a:custGeom>
                    <a:avLst/>
                    <a:gdLst>
                      <a:gd name="T0" fmla="*/ 0 w 4"/>
                      <a:gd name="T1" fmla="*/ 0 h 7"/>
                      <a:gd name="T2" fmla="*/ 2 w 4"/>
                      <a:gd name="T3" fmla="*/ 7 h 7"/>
                      <a:gd name="T4" fmla="*/ 4 w 4"/>
                      <a:gd name="T5" fmla="*/ 2 h 7"/>
                      <a:gd name="T6" fmla="*/ 0 w 4"/>
                      <a:gd name="T7" fmla="*/ 0 h 7"/>
                    </a:gdLst>
                    <a:ahLst/>
                    <a:cxnLst>
                      <a:cxn ang="0">
                        <a:pos x="T0" y="T1"/>
                      </a:cxn>
                      <a:cxn ang="0">
                        <a:pos x="T2" y="T3"/>
                      </a:cxn>
                      <a:cxn ang="0">
                        <a:pos x="T4" y="T5"/>
                      </a:cxn>
                      <a:cxn ang="0">
                        <a:pos x="T6" y="T7"/>
                      </a:cxn>
                    </a:cxnLst>
                    <a:rect l="0" t="0" r="r" b="b"/>
                    <a:pathLst>
                      <a:path w="4" h="7">
                        <a:moveTo>
                          <a:pt x="0" y="0"/>
                        </a:moveTo>
                        <a:lnTo>
                          <a:pt x="2" y="7"/>
                        </a:lnTo>
                        <a:lnTo>
                          <a:pt x="4" y="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81" name="Freeform 1100"/>
                  <p:cNvSpPr>
                    <a:spLocks/>
                  </p:cNvSpPr>
                  <p:nvPr/>
                </p:nvSpPr>
                <p:spPr bwMode="black">
                  <a:xfrm>
                    <a:off x="3429" y="2152"/>
                    <a:ext cx="4" cy="7"/>
                  </a:xfrm>
                  <a:custGeom>
                    <a:avLst/>
                    <a:gdLst>
                      <a:gd name="T0" fmla="*/ 0 w 4"/>
                      <a:gd name="T1" fmla="*/ 0 h 7"/>
                      <a:gd name="T2" fmla="*/ 2 w 4"/>
                      <a:gd name="T3" fmla="*/ 7 h 7"/>
                      <a:gd name="T4" fmla="*/ 4 w 4"/>
                      <a:gd name="T5" fmla="*/ 2 h 7"/>
                      <a:gd name="T6" fmla="*/ 0 w 4"/>
                      <a:gd name="T7" fmla="*/ 0 h 7"/>
                    </a:gdLst>
                    <a:ahLst/>
                    <a:cxnLst>
                      <a:cxn ang="0">
                        <a:pos x="T0" y="T1"/>
                      </a:cxn>
                      <a:cxn ang="0">
                        <a:pos x="T2" y="T3"/>
                      </a:cxn>
                      <a:cxn ang="0">
                        <a:pos x="T4" y="T5"/>
                      </a:cxn>
                      <a:cxn ang="0">
                        <a:pos x="T6" y="T7"/>
                      </a:cxn>
                    </a:cxnLst>
                    <a:rect l="0" t="0" r="r" b="b"/>
                    <a:pathLst>
                      <a:path w="4" h="7">
                        <a:moveTo>
                          <a:pt x="0" y="0"/>
                        </a:moveTo>
                        <a:lnTo>
                          <a:pt x="2" y="7"/>
                        </a:lnTo>
                        <a:lnTo>
                          <a:pt x="4" y="2"/>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82" name="Freeform 1101"/>
                  <p:cNvSpPr>
                    <a:spLocks/>
                  </p:cNvSpPr>
                  <p:nvPr/>
                </p:nvSpPr>
                <p:spPr bwMode="black">
                  <a:xfrm>
                    <a:off x="3500" y="2145"/>
                    <a:ext cx="11" cy="4"/>
                  </a:xfrm>
                  <a:custGeom>
                    <a:avLst/>
                    <a:gdLst>
                      <a:gd name="T0" fmla="*/ 11 w 11"/>
                      <a:gd name="T1" fmla="*/ 0 h 4"/>
                      <a:gd name="T2" fmla="*/ 7 w 11"/>
                      <a:gd name="T3" fmla="*/ 0 h 4"/>
                      <a:gd name="T4" fmla="*/ 0 w 11"/>
                      <a:gd name="T5" fmla="*/ 4 h 4"/>
                      <a:gd name="T6" fmla="*/ 11 w 11"/>
                      <a:gd name="T7" fmla="*/ 0 h 4"/>
                    </a:gdLst>
                    <a:ahLst/>
                    <a:cxnLst>
                      <a:cxn ang="0">
                        <a:pos x="T0" y="T1"/>
                      </a:cxn>
                      <a:cxn ang="0">
                        <a:pos x="T2" y="T3"/>
                      </a:cxn>
                      <a:cxn ang="0">
                        <a:pos x="T4" y="T5"/>
                      </a:cxn>
                      <a:cxn ang="0">
                        <a:pos x="T6" y="T7"/>
                      </a:cxn>
                    </a:cxnLst>
                    <a:rect l="0" t="0" r="r" b="b"/>
                    <a:pathLst>
                      <a:path w="11" h="4">
                        <a:moveTo>
                          <a:pt x="11" y="0"/>
                        </a:moveTo>
                        <a:lnTo>
                          <a:pt x="7" y="0"/>
                        </a:lnTo>
                        <a:lnTo>
                          <a:pt x="0" y="4"/>
                        </a:lnTo>
                        <a:lnTo>
                          <a:pt x="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83" name="Freeform 1102"/>
                  <p:cNvSpPr>
                    <a:spLocks/>
                  </p:cNvSpPr>
                  <p:nvPr/>
                </p:nvSpPr>
                <p:spPr bwMode="black">
                  <a:xfrm>
                    <a:off x="3500" y="2145"/>
                    <a:ext cx="11" cy="4"/>
                  </a:xfrm>
                  <a:custGeom>
                    <a:avLst/>
                    <a:gdLst>
                      <a:gd name="T0" fmla="*/ 11 w 11"/>
                      <a:gd name="T1" fmla="*/ 0 h 4"/>
                      <a:gd name="T2" fmla="*/ 7 w 11"/>
                      <a:gd name="T3" fmla="*/ 0 h 4"/>
                      <a:gd name="T4" fmla="*/ 0 w 11"/>
                      <a:gd name="T5" fmla="*/ 4 h 4"/>
                      <a:gd name="T6" fmla="*/ 11 w 11"/>
                      <a:gd name="T7" fmla="*/ 0 h 4"/>
                    </a:gdLst>
                    <a:ahLst/>
                    <a:cxnLst>
                      <a:cxn ang="0">
                        <a:pos x="T0" y="T1"/>
                      </a:cxn>
                      <a:cxn ang="0">
                        <a:pos x="T2" y="T3"/>
                      </a:cxn>
                      <a:cxn ang="0">
                        <a:pos x="T4" y="T5"/>
                      </a:cxn>
                      <a:cxn ang="0">
                        <a:pos x="T6" y="T7"/>
                      </a:cxn>
                    </a:cxnLst>
                    <a:rect l="0" t="0" r="r" b="b"/>
                    <a:pathLst>
                      <a:path w="11" h="4">
                        <a:moveTo>
                          <a:pt x="11" y="0"/>
                        </a:moveTo>
                        <a:lnTo>
                          <a:pt x="7" y="0"/>
                        </a:lnTo>
                        <a:lnTo>
                          <a:pt x="0" y="4"/>
                        </a:lnTo>
                        <a:lnTo>
                          <a:pt x="11"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84" name="Freeform 1103"/>
                  <p:cNvSpPr>
                    <a:spLocks/>
                  </p:cNvSpPr>
                  <p:nvPr/>
                </p:nvSpPr>
                <p:spPr bwMode="black">
                  <a:xfrm>
                    <a:off x="3034" y="1468"/>
                    <a:ext cx="7" cy="7"/>
                  </a:xfrm>
                  <a:custGeom>
                    <a:avLst/>
                    <a:gdLst>
                      <a:gd name="T0" fmla="*/ 7 w 7"/>
                      <a:gd name="T1" fmla="*/ 0 h 7"/>
                      <a:gd name="T2" fmla="*/ 0 w 7"/>
                      <a:gd name="T3" fmla="*/ 7 h 7"/>
                      <a:gd name="T4" fmla="*/ 4 w 7"/>
                      <a:gd name="T5" fmla="*/ 7 h 7"/>
                      <a:gd name="T6" fmla="*/ 7 w 7"/>
                      <a:gd name="T7" fmla="*/ 0 h 7"/>
                    </a:gdLst>
                    <a:ahLst/>
                    <a:cxnLst>
                      <a:cxn ang="0">
                        <a:pos x="T0" y="T1"/>
                      </a:cxn>
                      <a:cxn ang="0">
                        <a:pos x="T2" y="T3"/>
                      </a:cxn>
                      <a:cxn ang="0">
                        <a:pos x="T4" y="T5"/>
                      </a:cxn>
                      <a:cxn ang="0">
                        <a:pos x="T6" y="T7"/>
                      </a:cxn>
                    </a:cxnLst>
                    <a:rect l="0" t="0" r="r" b="b"/>
                    <a:pathLst>
                      <a:path w="7" h="7">
                        <a:moveTo>
                          <a:pt x="7" y="0"/>
                        </a:moveTo>
                        <a:lnTo>
                          <a:pt x="0" y="7"/>
                        </a:lnTo>
                        <a:lnTo>
                          <a:pt x="4" y="7"/>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85" name="Freeform 1104"/>
                  <p:cNvSpPr>
                    <a:spLocks/>
                  </p:cNvSpPr>
                  <p:nvPr/>
                </p:nvSpPr>
                <p:spPr bwMode="black">
                  <a:xfrm>
                    <a:off x="3034" y="1468"/>
                    <a:ext cx="7" cy="7"/>
                  </a:xfrm>
                  <a:custGeom>
                    <a:avLst/>
                    <a:gdLst>
                      <a:gd name="T0" fmla="*/ 7 w 7"/>
                      <a:gd name="T1" fmla="*/ 0 h 7"/>
                      <a:gd name="T2" fmla="*/ 0 w 7"/>
                      <a:gd name="T3" fmla="*/ 7 h 7"/>
                      <a:gd name="T4" fmla="*/ 4 w 7"/>
                      <a:gd name="T5" fmla="*/ 7 h 7"/>
                      <a:gd name="T6" fmla="*/ 7 w 7"/>
                      <a:gd name="T7" fmla="*/ 0 h 7"/>
                    </a:gdLst>
                    <a:ahLst/>
                    <a:cxnLst>
                      <a:cxn ang="0">
                        <a:pos x="T0" y="T1"/>
                      </a:cxn>
                      <a:cxn ang="0">
                        <a:pos x="T2" y="T3"/>
                      </a:cxn>
                      <a:cxn ang="0">
                        <a:pos x="T4" y="T5"/>
                      </a:cxn>
                      <a:cxn ang="0">
                        <a:pos x="T6" y="T7"/>
                      </a:cxn>
                    </a:cxnLst>
                    <a:rect l="0" t="0" r="r" b="b"/>
                    <a:pathLst>
                      <a:path w="7" h="7">
                        <a:moveTo>
                          <a:pt x="7" y="0"/>
                        </a:moveTo>
                        <a:lnTo>
                          <a:pt x="0" y="7"/>
                        </a:lnTo>
                        <a:lnTo>
                          <a:pt x="4" y="7"/>
                        </a:lnTo>
                        <a:lnTo>
                          <a:pt x="7"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86" name="Freeform 1105"/>
                  <p:cNvSpPr>
                    <a:spLocks/>
                  </p:cNvSpPr>
                  <p:nvPr/>
                </p:nvSpPr>
                <p:spPr bwMode="black">
                  <a:xfrm>
                    <a:off x="2998" y="1465"/>
                    <a:ext cx="5" cy="10"/>
                  </a:xfrm>
                  <a:custGeom>
                    <a:avLst/>
                    <a:gdLst>
                      <a:gd name="T0" fmla="*/ 3 w 5"/>
                      <a:gd name="T1" fmla="*/ 0 h 10"/>
                      <a:gd name="T2" fmla="*/ 0 w 5"/>
                      <a:gd name="T3" fmla="*/ 0 h 10"/>
                      <a:gd name="T4" fmla="*/ 0 w 5"/>
                      <a:gd name="T5" fmla="*/ 7 h 10"/>
                      <a:gd name="T6" fmla="*/ 5 w 5"/>
                      <a:gd name="T7" fmla="*/ 10 h 10"/>
                      <a:gd name="T8" fmla="*/ 3 w 5"/>
                      <a:gd name="T9" fmla="*/ 0 h 10"/>
                    </a:gdLst>
                    <a:ahLst/>
                    <a:cxnLst>
                      <a:cxn ang="0">
                        <a:pos x="T0" y="T1"/>
                      </a:cxn>
                      <a:cxn ang="0">
                        <a:pos x="T2" y="T3"/>
                      </a:cxn>
                      <a:cxn ang="0">
                        <a:pos x="T4" y="T5"/>
                      </a:cxn>
                      <a:cxn ang="0">
                        <a:pos x="T6" y="T7"/>
                      </a:cxn>
                      <a:cxn ang="0">
                        <a:pos x="T8" y="T9"/>
                      </a:cxn>
                    </a:cxnLst>
                    <a:rect l="0" t="0" r="r" b="b"/>
                    <a:pathLst>
                      <a:path w="5" h="10">
                        <a:moveTo>
                          <a:pt x="3" y="0"/>
                        </a:moveTo>
                        <a:lnTo>
                          <a:pt x="0" y="0"/>
                        </a:lnTo>
                        <a:lnTo>
                          <a:pt x="0" y="7"/>
                        </a:lnTo>
                        <a:lnTo>
                          <a:pt x="5" y="10"/>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87" name="Freeform 1106"/>
                  <p:cNvSpPr>
                    <a:spLocks/>
                  </p:cNvSpPr>
                  <p:nvPr/>
                </p:nvSpPr>
                <p:spPr bwMode="black">
                  <a:xfrm>
                    <a:off x="2998" y="1465"/>
                    <a:ext cx="5" cy="10"/>
                  </a:xfrm>
                  <a:custGeom>
                    <a:avLst/>
                    <a:gdLst>
                      <a:gd name="T0" fmla="*/ 3 w 5"/>
                      <a:gd name="T1" fmla="*/ 0 h 10"/>
                      <a:gd name="T2" fmla="*/ 0 w 5"/>
                      <a:gd name="T3" fmla="*/ 0 h 10"/>
                      <a:gd name="T4" fmla="*/ 0 w 5"/>
                      <a:gd name="T5" fmla="*/ 7 h 10"/>
                      <a:gd name="T6" fmla="*/ 5 w 5"/>
                      <a:gd name="T7" fmla="*/ 10 h 10"/>
                      <a:gd name="T8" fmla="*/ 3 w 5"/>
                      <a:gd name="T9" fmla="*/ 0 h 10"/>
                    </a:gdLst>
                    <a:ahLst/>
                    <a:cxnLst>
                      <a:cxn ang="0">
                        <a:pos x="T0" y="T1"/>
                      </a:cxn>
                      <a:cxn ang="0">
                        <a:pos x="T2" y="T3"/>
                      </a:cxn>
                      <a:cxn ang="0">
                        <a:pos x="T4" y="T5"/>
                      </a:cxn>
                      <a:cxn ang="0">
                        <a:pos x="T6" y="T7"/>
                      </a:cxn>
                      <a:cxn ang="0">
                        <a:pos x="T8" y="T9"/>
                      </a:cxn>
                    </a:cxnLst>
                    <a:rect l="0" t="0" r="r" b="b"/>
                    <a:pathLst>
                      <a:path w="5" h="10">
                        <a:moveTo>
                          <a:pt x="3" y="0"/>
                        </a:moveTo>
                        <a:lnTo>
                          <a:pt x="0" y="0"/>
                        </a:lnTo>
                        <a:lnTo>
                          <a:pt x="0" y="7"/>
                        </a:lnTo>
                        <a:lnTo>
                          <a:pt x="5" y="10"/>
                        </a:lnTo>
                        <a:lnTo>
                          <a:pt x="3"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88" name="Freeform 1107"/>
                  <p:cNvSpPr>
                    <a:spLocks/>
                  </p:cNvSpPr>
                  <p:nvPr/>
                </p:nvSpPr>
                <p:spPr bwMode="black">
                  <a:xfrm>
                    <a:off x="2577" y="1598"/>
                    <a:ext cx="69" cy="92"/>
                  </a:xfrm>
                  <a:custGeom>
                    <a:avLst/>
                    <a:gdLst>
                      <a:gd name="T0" fmla="*/ 43 w 69"/>
                      <a:gd name="T1" fmla="*/ 0 h 92"/>
                      <a:gd name="T2" fmla="*/ 40 w 69"/>
                      <a:gd name="T3" fmla="*/ 9 h 92"/>
                      <a:gd name="T4" fmla="*/ 38 w 69"/>
                      <a:gd name="T5" fmla="*/ 2 h 92"/>
                      <a:gd name="T6" fmla="*/ 31 w 69"/>
                      <a:gd name="T7" fmla="*/ 5 h 92"/>
                      <a:gd name="T8" fmla="*/ 21 w 69"/>
                      <a:gd name="T9" fmla="*/ 16 h 92"/>
                      <a:gd name="T10" fmla="*/ 31 w 69"/>
                      <a:gd name="T11" fmla="*/ 19 h 92"/>
                      <a:gd name="T12" fmla="*/ 26 w 69"/>
                      <a:gd name="T13" fmla="*/ 28 h 92"/>
                      <a:gd name="T14" fmla="*/ 10 w 69"/>
                      <a:gd name="T15" fmla="*/ 26 h 92"/>
                      <a:gd name="T16" fmla="*/ 7 w 69"/>
                      <a:gd name="T17" fmla="*/ 31 h 92"/>
                      <a:gd name="T18" fmla="*/ 7 w 69"/>
                      <a:gd name="T19" fmla="*/ 33 h 92"/>
                      <a:gd name="T20" fmla="*/ 3 w 69"/>
                      <a:gd name="T21" fmla="*/ 33 h 92"/>
                      <a:gd name="T22" fmla="*/ 12 w 69"/>
                      <a:gd name="T23" fmla="*/ 38 h 92"/>
                      <a:gd name="T24" fmla="*/ 5 w 69"/>
                      <a:gd name="T25" fmla="*/ 42 h 92"/>
                      <a:gd name="T26" fmla="*/ 7 w 69"/>
                      <a:gd name="T27" fmla="*/ 50 h 92"/>
                      <a:gd name="T28" fmla="*/ 19 w 69"/>
                      <a:gd name="T29" fmla="*/ 52 h 92"/>
                      <a:gd name="T30" fmla="*/ 7 w 69"/>
                      <a:gd name="T31" fmla="*/ 66 h 92"/>
                      <a:gd name="T32" fmla="*/ 21 w 69"/>
                      <a:gd name="T33" fmla="*/ 61 h 92"/>
                      <a:gd name="T34" fmla="*/ 24 w 69"/>
                      <a:gd name="T35" fmla="*/ 66 h 92"/>
                      <a:gd name="T36" fmla="*/ 12 w 69"/>
                      <a:gd name="T37" fmla="*/ 66 h 92"/>
                      <a:gd name="T38" fmla="*/ 7 w 69"/>
                      <a:gd name="T39" fmla="*/ 73 h 92"/>
                      <a:gd name="T40" fmla="*/ 0 w 69"/>
                      <a:gd name="T41" fmla="*/ 76 h 92"/>
                      <a:gd name="T42" fmla="*/ 7 w 69"/>
                      <a:gd name="T43" fmla="*/ 78 h 92"/>
                      <a:gd name="T44" fmla="*/ 0 w 69"/>
                      <a:gd name="T45" fmla="*/ 83 h 92"/>
                      <a:gd name="T46" fmla="*/ 10 w 69"/>
                      <a:gd name="T47" fmla="*/ 83 h 92"/>
                      <a:gd name="T48" fmla="*/ 3 w 69"/>
                      <a:gd name="T49" fmla="*/ 87 h 92"/>
                      <a:gd name="T50" fmla="*/ 12 w 69"/>
                      <a:gd name="T51" fmla="*/ 87 h 92"/>
                      <a:gd name="T52" fmla="*/ 10 w 69"/>
                      <a:gd name="T53" fmla="*/ 92 h 92"/>
                      <a:gd name="T54" fmla="*/ 14 w 69"/>
                      <a:gd name="T55" fmla="*/ 90 h 92"/>
                      <a:gd name="T56" fmla="*/ 40 w 69"/>
                      <a:gd name="T57" fmla="*/ 78 h 92"/>
                      <a:gd name="T58" fmla="*/ 57 w 69"/>
                      <a:gd name="T59" fmla="*/ 76 h 92"/>
                      <a:gd name="T60" fmla="*/ 59 w 69"/>
                      <a:gd name="T61" fmla="*/ 59 h 92"/>
                      <a:gd name="T62" fmla="*/ 59 w 69"/>
                      <a:gd name="T63" fmla="*/ 45 h 92"/>
                      <a:gd name="T64" fmla="*/ 57 w 69"/>
                      <a:gd name="T65" fmla="*/ 35 h 92"/>
                      <a:gd name="T66" fmla="*/ 59 w 69"/>
                      <a:gd name="T67" fmla="*/ 33 h 92"/>
                      <a:gd name="T68" fmla="*/ 66 w 69"/>
                      <a:gd name="T69" fmla="*/ 26 h 92"/>
                      <a:gd name="T70" fmla="*/ 64 w 69"/>
                      <a:gd name="T71" fmla="*/ 21 h 92"/>
                      <a:gd name="T72" fmla="*/ 66 w 69"/>
                      <a:gd name="T73" fmla="*/ 23 h 92"/>
                      <a:gd name="T74" fmla="*/ 69 w 69"/>
                      <a:gd name="T75" fmla="*/ 21 h 92"/>
                      <a:gd name="T76" fmla="*/ 62 w 69"/>
                      <a:gd name="T77" fmla="*/ 16 h 92"/>
                      <a:gd name="T78" fmla="*/ 64 w 69"/>
                      <a:gd name="T79" fmla="*/ 9 h 92"/>
                      <a:gd name="T80" fmla="*/ 59 w 69"/>
                      <a:gd name="T81" fmla="*/ 5 h 92"/>
                      <a:gd name="T82" fmla="*/ 45 w 69"/>
                      <a:gd name="T83" fmla="*/ 7 h 92"/>
                      <a:gd name="T84" fmla="*/ 47 w 69"/>
                      <a:gd name="T85" fmla="*/ 2 h 92"/>
                      <a:gd name="T86" fmla="*/ 43 w 69"/>
                      <a:gd name="T87"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9" h="92">
                        <a:moveTo>
                          <a:pt x="43" y="0"/>
                        </a:moveTo>
                        <a:lnTo>
                          <a:pt x="40" y="9"/>
                        </a:lnTo>
                        <a:lnTo>
                          <a:pt x="38" y="2"/>
                        </a:lnTo>
                        <a:lnTo>
                          <a:pt x="31" y="5"/>
                        </a:lnTo>
                        <a:lnTo>
                          <a:pt x="21" y="16"/>
                        </a:lnTo>
                        <a:lnTo>
                          <a:pt x="31" y="19"/>
                        </a:lnTo>
                        <a:lnTo>
                          <a:pt x="26" y="28"/>
                        </a:lnTo>
                        <a:lnTo>
                          <a:pt x="10" y="26"/>
                        </a:lnTo>
                        <a:lnTo>
                          <a:pt x="7" y="31"/>
                        </a:lnTo>
                        <a:lnTo>
                          <a:pt x="7" y="33"/>
                        </a:lnTo>
                        <a:lnTo>
                          <a:pt x="3" y="33"/>
                        </a:lnTo>
                        <a:lnTo>
                          <a:pt x="12" y="38"/>
                        </a:lnTo>
                        <a:lnTo>
                          <a:pt x="5" y="42"/>
                        </a:lnTo>
                        <a:lnTo>
                          <a:pt x="7" y="50"/>
                        </a:lnTo>
                        <a:lnTo>
                          <a:pt x="19" y="52"/>
                        </a:lnTo>
                        <a:lnTo>
                          <a:pt x="7" y="66"/>
                        </a:lnTo>
                        <a:lnTo>
                          <a:pt x="21" y="61"/>
                        </a:lnTo>
                        <a:lnTo>
                          <a:pt x="24" y="66"/>
                        </a:lnTo>
                        <a:lnTo>
                          <a:pt x="12" y="66"/>
                        </a:lnTo>
                        <a:lnTo>
                          <a:pt x="7" y="73"/>
                        </a:lnTo>
                        <a:lnTo>
                          <a:pt x="0" y="76"/>
                        </a:lnTo>
                        <a:lnTo>
                          <a:pt x="7" y="78"/>
                        </a:lnTo>
                        <a:lnTo>
                          <a:pt x="0" y="83"/>
                        </a:lnTo>
                        <a:lnTo>
                          <a:pt x="10" y="83"/>
                        </a:lnTo>
                        <a:lnTo>
                          <a:pt x="3" y="87"/>
                        </a:lnTo>
                        <a:lnTo>
                          <a:pt x="12" y="87"/>
                        </a:lnTo>
                        <a:lnTo>
                          <a:pt x="10" y="92"/>
                        </a:lnTo>
                        <a:lnTo>
                          <a:pt x="14" y="90"/>
                        </a:lnTo>
                        <a:lnTo>
                          <a:pt x="40" y="78"/>
                        </a:lnTo>
                        <a:lnTo>
                          <a:pt x="57" y="76"/>
                        </a:lnTo>
                        <a:lnTo>
                          <a:pt x="59" y="59"/>
                        </a:lnTo>
                        <a:lnTo>
                          <a:pt x="59" y="45"/>
                        </a:lnTo>
                        <a:lnTo>
                          <a:pt x="57" y="35"/>
                        </a:lnTo>
                        <a:lnTo>
                          <a:pt x="59" y="33"/>
                        </a:lnTo>
                        <a:lnTo>
                          <a:pt x="66" y="26"/>
                        </a:lnTo>
                        <a:lnTo>
                          <a:pt x="64" y="21"/>
                        </a:lnTo>
                        <a:lnTo>
                          <a:pt x="66" y="23"/>
                        </a:lnTo>
                        <a:lnTo>
                          <a:pt x="69" y="21"/>
                        </a:lnTo>
                        <a:lnTo>
                          <a:pt x="62" y="16"/>
                        </a:lnTo>
                        <a:lnTo>
                          <a:pt x="64" y="9"/>
                        </a:lnTo>
                        <a:lnTo>
                          <a:pt x="59" y="5"/>
                        </a:lnTo>
                        <a:lnTo>
                          <a:pt x="45" y="7"/>
                        </a:lnTo>
                        <a:lnTo>
                          <a:pt x="47" y="2"/>
                        </a:lnTo>
                        <a:lnTo>
                          <a:pt x="4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89" name="Freeform 1108"/>
                  <p:cNvSpPr>
                    <a:spLocks/>
                  </p:cNvSpPr>
                  <p:nvPr/>
                </p:nvSpPr>
                <p:spPr bwMode="black">
                  <a:xfrm>
                    <a:off x="2577" y="1598"/>
                    <a:ext cx="69" cy="92"/>
                  </a:xfrm>
                  <a:custGeom>
                    <a:avLst/>
                    <a:gdLst>
                      <a:gd name="T0" fmla="*/ 43 w 69"/>
                      <a:gd name="T1" fmla="*/ 0 h 92"/>
                      <a:gd name="T2" fmla="*/ 40 w 69"/>
                      <a:gd name="T3" fmla="*/ 9 h 92"/>
                      <a:gd name="T4" fmla="*/ 38 w 69"/>
                      <a:gd name="T5" fmla="*/ 2 h 92"/>
                      <a:gd name="T6" fmla="*/ 31 w 69"/>
                      <a:gd name="T7" fmla="*/ 5 h 92"/>
                      <a:gd name="T8" fmla="*/ 21 w 69"/>
                      <a:gd name="T9" fmla="*/ 16 h 92"/>
                      <a:gd name="T10" fmla="*/ 31 w 69"/>
                      <a:gd name="T11" fmla="*/ 19 h 92"/>
                      <a:gd name="T12" fmla="*/ 26 w 69"/>
                      <a:gd name="T13" fmla="*/ 28 h 92"/>
                      <a:gd name="T14" fmla="*/ 10 w 69"/>
                      <a:gd name="T15" fmla="*/ 26 h 92"/>
                      <a:gd name="T16" fmla="*/ 7 w 69"/>
                      <a:gd name="T17" fmla="*/ 31 h 92"/>
                      <a:gd name="T18" fmla="*/ 7 w 69"/>
                      <a:gd name="T19" fmla="*/ 33 h 92"/>
                      <a:gd name="T20" fmla="*/ 3 w 69"/>
                      <a:gd name="T21" fmla="*/ 33 h 92"/>
                      <a:gd name="T22" fmla="*/ 12 w 69"/>
                      <a:gd name="T23" fmla="*/ 38 h 92"/>
                      <a:gd name="T24" fmla="*/ 5 w 69"/>
                      <a:gd name="T25" fmla="*/ 42 h 92"/>
                      <a:gd name="T26" fmla="*/ 7 w 69"/>
                      <a:gd name="T27" fmla="*/ 50 h 92"/>
                      <a:gd name="T28" fmla="*/ 19 w 69"/>
                      <a:gd name="T29" fmla="*/ 52 h 92"/>
                      <a:gd name="T30" fmla="*/ 7 w 69"/>
                      <a:gd name="T31" fmla="*/ 66 h 92"/>
                      <a:gd name="T32" fmla="*/ 21 w 69"/>
                      <a:gd name="T33" fmla="*/ 61 h 92"/>
                      <a:gd name="T34" fmla="*/ 24 w 69"/>
                      <a:gd name="T35" fmla="*/ 66 h 92"/>
                      <a:gd name="T36" fmla="*/ 12 w 69"/>
                      <a:gd name="T37" fmla="*/ 66 h 92"/>
                      <a:gd name="T38" fmla="*/ 7 w 69"/>
                      <a:gd name="T39" fmla="*/ 73 h 92"/>
                      <a:gd name="T40" fmla="*/ 0 w 69"/>
                      <a:gd name="T41" fmla="*/ 76 h 92"/>
                      <a:gd name="T42" fmla="*/ 7 w 69"/>
                      <a:gd name="T43" fmla="*/ 78 h 92"/>
                      <a:gd name="T44" fmla="*/ 0 w 69"/>
                      <a:gd name="T45" fmla="*/ 83 h 92"/>
                      <a:gd name="T46" fmla="*/ 10 w 69"/>
                      <a:gd name="T47" fmla="*/ 83 h 92"/>
                      <a:gd name="T48" fmla="*/ 3 w 69"/>
                      <a:gd name="T49" fmla="*/ 87 h 92"/>
                      <a:gd name="T50" fmla="*/ 12 w 69"/>
                      <a:gd name="T51" fmla="*/ 87 h 92"/>
                      <a:gd name="T52" fmla="*/ 10 w 69"/>
                      <a:gd name="T53" fmla="*/ 92 h 92"/>
                      <a:gd name="T54" fmla="*/ 14 w 69"/>
                      <a:gd name="T55" fmla="*/ 90 h 92"/>
                      <a:gd name="T56" fmla="*/ 40 w 69"/>
                      <a:gd name="T57" fmla="*/ 78 h 92"/>
                      <a:gd name="T58" fmla="*/ 57 w 69"/>
                      <a:gd name="T59" fmla="*/ 76 h 92"/>
                      <a:gd name="T60" fmla="*/ 59 w 69"/>
                      <a:gd name="T61" fmla="*/ 59 h 92"/>
                      <a:gd name="T62" fmla="*/ 59 w 69"/>
                      <a:gd name="T63" fmla="*/ 45 h 92"/>
                      <a:gd name="T64" fmla="*/ 57 w 69"/>
                      <a:gd name="T65" fmla="*/ 35 h 92"/>
                      <a:gd name="T66" fmla="*/ 59 w 69"/>
                      <a:gd name="T67" fmla="*/ 33 h 92"/>
                      <a:gd name="T68" fmla="*/ 66 w 69"/>
                      <a:gd name="T69" fmla="*/ 26 h 92"/>
                      <a:gd name="T70" fmla="*/ 64 w 69"/>
                      <a:gd name="T71" fmla="*/ 21 h 92"/>
                      <a:gd name="T72" fmla="*/ 66 w 69"/>
                      <a:gd name="T73" fmla="*/ 23 h 92"/>
                      <a:gd name="T74" fmla="*/ 69 w 69"/>
                      <a:gd name="T75" fmla="*/ 21 h 92"/>
                      <a:gd name="T76" fmla="*/ 62 w 69"/>
                      <a:gd name="T77" fmla="*/ 16 h 92"/>
                      <a:gd name="T78" fmla="*/ 64 w 69"/>
                      <a:gd name="T79" fmla="*/ 9 h 92"/>
                      <a:gd name="T80" fmla="*/ 59 w 69"/>
                      <a:gd name="T81" fmla="*/ 5 h 92"/>
                      <a:gd name="T82" fmla="*/ 45 w 69"/>
                      <a:gd name="T83" fmla="*/ 7 h 92"/>
                      <a:gd name="T84" fmla="*/ 47 w 69"/>
                      <a:gd name="T85" fmla="*/ 2 h 92"/>
                      <a:gd name="T86" fmla="*/ 43 w 69"/>
                      <a:gd name="T87"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9" h="92">
                        <a:moveTo>
                          <a:pt x="43" y="0"/>
                        </a:moveTo>
                        <a:lnTo>
                          <a:pt x="40" y="9"/>
                        </a:lnTo>
                        <a:lnTo>
                          <a:pt x="38" y="2"/>
                        </a:lnTo>
                        <a:lnTo>
                          <a:pt x="31" y="5"/>
                        </a:lnTo>
                        <a:lnTo>
                          <a:pt x="21" y="16"/>
                        </a:lnTo>
                        <a:lnTo>
                          <a:pt x="31" y="19"/>
                        </a:lnTo>
                        <a:lnTo>
                          <a:pt x="26" y="28"/>
                        </a:lnTo>
                        <a:lnTo>
                          <a:pt x="10" y="26"/>
                        </a:lnTo>
                        <a:lnTo>
                          <a:pt x="7" y="31"/>
                        </a:lnTo>
                        <a:lnTo>
                          <a:pt x="7" y="33"/>
                        </a:lnTo>
                        <a:lnTo>
                          <a:pt x="3" y="33"/>
                        </a:lnTo>
                        <a:lnTo>
                          <a:pt x="12" y="38"/>
                        </a:lnTo>
                        <a:lnTo>
                          <a:pt x="5" y="42"/>
                        </a:lnTo>
                        <a:lnTo>
                          <a:pt x="7" y="50"/>
                        </a:lnTo>
                        <a:lnTo>
                          <a:pt x="19" y="52"/>
                        </a:lnTo>
                        <a:lnTo>
                          <a:pt x="7" y="66"/>
                        </a:lnTo>
                        <a:lnTo>
                          <a:pt x="21" y="61"/>
                        </a:lnTo>
                        <a:lnTo>
                          <a:pt x="24" y="66"/>
                        </a:lnTo>
                        <a:lnTo>
                          <a:pt x="12" y="66"/>
                        </a:lnTo>
                        <a:lnTo>
                          <a:pt x="7" y="73"/>
                        </a:lnTo>
                        <a:lnTo>
                          <a:pt x="0" y="76"/>
                        </a:lnTo>
                        <a:lnTo>
                          <a:pt x="7" y="78"/>
                        </a:lnTo>
                        <a:lnTo>
                          <a:pt x="0" y="83"/>
                        </a:lnTo>
                        <a:lnTo>
                          <a:pt x="10" y="83"/>
                        </a:lnTo>
                        <a:lnTo>
                          <a:pt x="3" y="87"/>
                        </a:lnTo>
                        <a:lnTo>
                          <a:pt x="12" y="87"/>
                        </a:lnTo>
                        <a:lnTo>
                          <a:pt x="10" y="92"/>
                        </a:lnTo>
                        <a:lnTo>
                          <a:pt x="14" y="90"/>
                        </a:lnTo>
                        <a:lnTo>
                          <a:pt x="40" y="78"/>
                        </a:lnTo>
                        <a:lnTo>
                          <a:pt x="57" y="76"/>
                        </a:lnTo>
                        <a:lnTo>
                          <a:pt x="59" y="59"/>
                        </a:lnTo>
                        <a:lnTo>
                          <a:pt x="59" y="45"/>
                        </a:lnTo>
                        <a:lnTo>
                          <a:pt x="57" y="35"/>
                        </a:lnTo>
                        <a:lnTo>
                          <a:pt x="59" y="33"/>
                        </a:lnTo>
                        <a:lnTo>
                          <a:pt x="66" y="26"/>
                        </a:lnTo>
                        <a:lnTo>
                          <a:pt x="64" y="21"/>
                        </a:lnTo>
                        <a:lnTo>
                          <a:pt x="66" y="23"/>
                        </a:lnTo>
                        <a:lnTo>
                          <a:pt x="69" y="21"/>
                        </a:lnTo>
                        <a:lnTo>
                          <a:pt x="62" y="16"/>
                        </a:lnTo>
                        <a:lnTo>
                          <a:pt x="64" y="9"/>
                        </a:lnTo>
                        <a:lnTo>
                          <a:pt x="59" y="5"/>
                        </a:lnTo>
                        <a:lnTo>
                          <a:pt x="45" y="7"/>
                        </a:lnTo>
                        <a:lnTo>
                          <a:pt x="47" y="2"/>
                        </a:lnTo>
                        <a:lnTo>
                          <a:pt x="43"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90" name="Freeform 1109"/>
                  <p:cNvSpPr>
                    <a:spLocks/>
                  </p:cNvSpPr>
                  <p:nvPr/>
                </p:nvSpPr>
                <p:spPr bwMode="black">
                  <a:xfrm>
                    <a:off x="2648" y="1588"/>
                    <a:ext cx="3" cy="7"/>
                  </a:xfrm>
                  <a:custGeom>
                    <a:avLst/>
                    <a:gdLst>
                      <a:gd name="T0" fmla="*/ 3 w 3"/>
                      <a:gd name="T1" fmla="*/ 0 h 7"/>
                      <a:gd name="T2" fmla="*/ 0 w 3"/>
                      <a:gd name="T3" fmla="*/ 0 h 7"/>
                      <a:gd name="T4" fmla="*/ 0 w 3"/>
                      <a:gd name="T5" fmla="*/ 7 h 7"/>
                      <a:gd name="T6" fmla="*/ 3 w 3"/>
                      <a:gd name="T7" fmla="*/ 0 h 7"/>
                    </a:gdLst>
                    <a:ahLst/>
                    <a:cxnLst>
                      <a:cxn ang="0">
                        <a:pos x="T0" y="T1"/>
                      </a:cxn>
                      <a:cxn ang="0">
                        <a:pos x="T2" y="T3"/>
                      </a:cxn>
                      <a:cxn ang="0">
                        <a:pos x="T4" y="T5"/>
                      </a:cxn>
                      <a:cxn ang="0">
                        <a:pos x="T6" y="T7"/>
                      </a:cxn>
                    </a:cxnLst>
                    <a:rect l="0" t="0" r="r" b="b"/>
                    <a:pathLst>
                      <a:path w="3" h="7">
                        <a:moveTo>
                          <a:pt x="3" y="0"/>
                        </a:moveTo>
                        <a:lnTo>
                          <a:pt x="0" y="0"/>
                        </a:lnTo>
                        <a:lnTo>
                          <a:pt x="0" y="7"/>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91" name="Freeform 1110"/>
                  <p:cNvSpPr>
                    <a:spLocks/>
                  </p:cNvSpPr>
                  <p:nvPr/>
                </p:nvSpPr>
                <p:spPr bwMode="black">
                  <a:xfrm>
                    <a:off x="2648" y="1588"/>
                    <a:ext cx="3" cy="7"/>
                  </a:xfrm>
                  <a:custGeom>
                    <a:avLst/>
                    <a:gdLst>
                      <a:gd name="T0" fmla="*/ 3 w 3"/>
                      <a:gd name="T1" fmla="*/ 0 h 7"/>
                      <a:gd name="T2" fmla="*/ 0 w 3"/>
                      <a:gd name="T3" fmla="*/ 0 h 7"/>
                      <a:gd name="T4" fmla="*/ 0 w 3"/>
                      <a:gd name="T5" fmla="*/ 7 h 7"/>
                      <a:gd name="T6" fmla="*/ 3 w 3"/>
                      <a:gd name="T7" fmla="*/ 0 h 7"/>
                    </a:gdLst>
                    <a:ahLst/>
                    <a:cxnLst>
                      <a:cxn ang="0">
                        <a:pos x="T0" y="T1"/>
                      </a:cxn>
                      <a:cxn ang="0">
                        <a:pos x="T2" y="T3"/>
                      </a:cxn>
                      <a:cxn ang="0">
                        <a:pos x="T4" y="T5"/>
                      </a:cxn>
                      <a:cxn ang="0">
                        <a:pos x="T6" y="T7"/>
                      </a:cxn>
                    </a:cxnLst>
                    <a:rect l="0" t="0" r="r" b="b"/>
                    <a:pathLst>
                      <a:path w="3" h="7">
                        <a:moveTo>
                          <a:pt x="3" y="0"/>
                        </a:moveTo>
                        <a:lnTo>
                          <a:pt x="0" y="0"/>
                        </a:lnTo>
                        <a:lnTo>
                          <a:pt x="0" y="7"/>
                        </a:lnTo>
                        <a:lnTo>
                          <a:pt x="3"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92" name="Freeform 1111"/>
                  <p:cNvSpPr>
                    <a:spLocks/>
                  </p:cNvSpPr>
                  <p:nvPr/>
                </p:nvSpPr>
                <p:spPr bwMode="black">
                  <a:xfrm>
                    <a:off x="2627" y="1539"/>
                    <a:ext cx="14" cy="14"/>
                  </a:xfrm>
                  <a:custGeom>
                    <a:avLst/>
                    <a:gdLst>
                      <a:gd name="T0" fmla="*/ 7 w 14"/>
                      <a:gd name="T1" fmla="*/ 0 h 14"/>
                      <a:gd name="T2" fmla="*/ 0 w 14"/>
                      <a:gd name="T3" fmla="*/ 7 h 14"/>
                      <a:gd name="T4" fmla="*/ 14 w 14"/>
                      <a:gd name="T5" fmla="*/ 14 h 14"/>
                      <a:gd name="T6" fmla="*/ 14 w 14"/>
                      <a:gd name="T7" fmla="*/ 11 h 14"/>
                      <a:gd name="T8" fmla="*/ 9 w 14"/>
                      <a:gd name="T9" fmla="*/ 11 h 14"/>
                      <a:gd name="T10" fmla="*/ 7 w 14"/>
                      <a:gd name="T11" fmla="*/ 0 h 14"/>
                    </a:gdLst>
                    <a:ahLst/>
                    <a:cxnLst>
                      <a:cxn ang="0">
                        <a:pos x="T0" y="T1"/>
                      </a:cxn>
                      <a:cxn ang="0">
                        <a:pos x="T2" y="T3"/>
                      </a:cxn>
                      <a:cxn ang="0">
                        <a:pos x="T4" y="T5"/>
                      </a:cxn>
                      <a:cxn ang="0">
                        <a:pos x="T6" y="T7"/>
                      </a:cxn>
                      <a:cxn ang="0">
                        <a:pos x="T8" y="T9"/>
                      </a:cxn>
                      <a:cxn ang="0">
                        <a:pos x="T10" y="T11"/>
                      </a:cxn>
                    </a:cxnLst>
                    <a:rect l="0" t="0" r="r" b="b"/>
                    <a:pathLst>
                      <a:path w="14" h="14">
                        <a:moveTo>
                          <a:pt x="7" y="0"/>
                        </a:moveTo>
                        <a:lnTo>
                          <a:pt x="0" y="7"/>
                        </a:lnTo>
                        <a:lnTo>
                          <a:pt x="14" y="14"/>
                        </a:lnTo>
                        <a:lnTo>
                          <a:pt x="14" y="11"/>
                        </a:lnTo>
                        <a:lnTo>
                          <a:pt x="9" y="11"/>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93" name="Freeform 1112"/>
                  <p:cNvSpPr>
                    <a:spLocks/>
                  </p:cNvSpPr>
                  <p:nvPr/>
                </p:nvSpPr>
                <p:spPr bwMode="black">
                  <a:xfrm>
                    <a:off x="2627" y="1539"/>
                    <a:ext cx="14" cy="14"/>
                  </a:xfrm>
                  <a:custGeom>
                    <a:avLst/>
                    <a:gdLst>
                      <a:gd name="T0" fmla="*/ 7 w 14"/>
                      <a:gd name="T1" fmla="*/ 0 h 14"/>
                      <a:gd name="T2" fmla="*/ 0 w 14"/>
                      <a:gd name="T3" fmla="*/ 7 h 14"/>
                      <a:gd name="T4" fmla="*/ 14 w 14"/>
                      <a:gd name="T5" fmla="*/ 14 h 14"/>
                      <a:gd name="T6" fmla="*/ 14 w 14"/>
                      <a:gd name="T7" fmla="*/ 11 h 14"/>
                      <a:gd name="T8" fmla="*/ 9 w 14"/>
                      <a:gd name="T9" fmla="*/ 11 h 14"/>
                      <a:gd name="T10" fmla="*/ 7 w 14"/>
                      <a:gd name="T11" fmla="*/ 0 h 14"/>
                    </a:gdLst>
                    <a:ahLst/>
                    <a:cxnLst>
                      <a:cxn ang="0">
                        <a:pos x="T0" y="T1"/>
                      </a:cxn>
                      <a:cxn ang="0">
                        <a:pos x="T2" y="T3"/>
                      </a:cxn>
                      <a:cxn ang="0">
                        <a:pos x="T4" y="T5"/>
                      </a:cxn>
                      <a:cxn ang="0">
                        <a:pos x="T6" y="T7"/>
                      </a:cxn>
                      <a:cxn ang="0">
                        <a:pos x="T8" y="T9"/>
                      </a:cxn>
                      <a:cxn ang="0">
                        <a:pos x="T10" y="T11"/>
                      </a:cxn>
                    </a:cxnLst>
                    <a:rect l="0" t="0" r="r" b="b"/>
                    <a:pathLst>
                      <a:path w="14" h="14">
                        <a:moveTo>
                          <a:pt x="7" y="0"/>
                        </a:moveTo>
                        <a:lnTo>
                          <a:pt x="0" y="7"/>
                        </a:lnTo>
                        <a:lnTo>
                          <a:pt x="14" y="14"/>
                        </a:lnTo>
                        <a:lnTo>
                          <a:pt x="14" y="11"/>
                        </a:lnTo>
                        <a:lnTo>
                          <a:pt x="9" y="11"/>
                        </a:lnTo>
                        <a:lnTo>
                          <a:pt x="7"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94" name="Freeform 1113"/>
                  <p:cNvSpPr>
                    <a:spLocks/>
                  </p:cNvSpPr>
                  <p:nvPr/>
                </p:nvSpPr>
                <p:spPr bwMode="black">
                  <a:xfrm>
                    <a:off x="2634" y="1567"/>
                    <a:ext cx="7" cy="5"/>
                  </a:xfrm>
                  <a:custGeom>
                    <a:avLst/>
                    <a:gdLst>
                      <a:gd name="T0" fmla="*/ 2 w 7"/>
                      <a:gd name="T1" fmla="*/ 0 h 5"/>
                      <a:gd name="T2" fmla="*/ 0 w 7"/>
                      <a:gd name="T3" fmla="*/ 0 h 5"/>
                      <a:gd name="T4" fmla="*/ 2 w 7"/>
                      <a:gd name="T5" fmla="*/ 5 h 5"/>
                      <a:gd name="T6" fmla="*/ 7 w 7"/>
                      <a:gd name="T7" fmla="*/ 5 h 5"/>
                      <a:gd name="T8" fmla="*/ 2 w 7"/>
                      <a:gd name="T9" fmla="*/ 0 h 5"/>
                    </a:gdLst>
                    <a:ahLst/>
                    <a:cxnLst>
                      <a:cxn ang="0">
                        <a:pos x="T0" y="T1"/>
                      </a:cxn>
                      <a:cxn ang="0">
                        <a:pos x="T2" y="T3"/>
                      </a:cxn>
                      <a:cxn ang="0">
                        <a:pos x="T4" y="T5"/>
                      </a:cxn>
                      <a:cxn ang="0">
                        <a:pos x="T6" y="T7"/>
                      </a:cxn>
                      <a:cxn ang="0">
                        <a:pos x="T8" y="T9"/>
                      </a:cxn>
                    </a:cxnLst>
                    <a:rect l="0" t="0" r="r" b="b"/>
                    <a:pathLst>
                      <a:path w="7" h="5">
                        <a:moveTo>
                          <a:pt x="2" y="0"/>
                        </a:moveTo>
                        <a:lnTo>
                          <a:pt x="0" y="0"/>
                        </a:lnTo>
                        <a:lnTo>
                          <a:pt x="2" y="5"/>
                        </a:lnTo>
                        <a:lnTo>
                          <a:pt x="7" y="5"/>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95" name="Freeform 1114"/>
                  <p:cNvSpPr>
                    <a:spLocks/>
                  </p:cNvSpPr>
                  <p:nvPr/>
                </p:nvSpPr>
                <p:spPr bwMode="black">
                  <a:xfrm>
                    <a:off x="2634" y="1567"/>
                    <a:ext cx="7" cy="5"/>
                  </a:xfrm>
                  <a:custGeom>
                    <a:avLst/>
                    <a:gdLst>
                      <a:gd name="T0" fmla="*/ 2 w 7"/>
                      <a:gd name="T1" fmla="*/ 0 h 5"/>
                      <a:gd name="T2" fmla="*/ 0 w 7"/>
                      <a:gd name="T3" fmla="*/ 0 h 5"/>
                      <a:gd name="T4" fmla="*/ 2 w 7"/>
                      <a:gd name="T5" fmla="*/ 5 h 5"/>
                      <a:gd name="T6" fmla="*/ 7 w 7"/>
                      <a:gd name="T7" fmla="*/ 5 h 5"/>
                      <a:gd name="T8" fmla="*/ 2 w 7"/>
                      <a:gd name="T9" fmla="*/ 0 h 5"/>
                    </a:gdLst>
                    <a:ahLst/>
                    <a:cxnLst>
                      <a:cxn ang="0">
                        <a:pos x="T0" y="T1"/>
                      </a:cxn>
                      <a:cxn ang="0">
                        <a:pos x="T2" y="T3"/>
                      </a:cxn>
                      <a:cxn ang="0">
                        <a:pos x="T4" y="T5"/>
                      </a:cxn>
                      <a:cxn ang="0">
                        <a:pos x="T6" y="T7"/>
                      </a:cxn>
                      <a:cxn ang="0">
                        <a:pos x="T8" y="T9"/>
                      </a:cxn>
                    </a:cxnLst>
                    <a:rect l="0" t="0" r="r" b="b"/>
                    <a:pathLst>
                      <a:path w="7" h="5">
                        <a:moveTo>
                          <a:pt x="2" y="0"/>
                        </a:moveTo>
                        <a:lnTo>
                          <a:pt x="0" y="0"/>
                        </a:lnTo>
                        <a:lnTo>
                          <a:pt x="2" y="5"/>
                        </a:lnTo>
                        <a:lnTo>
                          <a:pt x="7" y="5"/>
                        </a:lnTo>
                        <a:lnTo>
                          <a:pt x="2"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213" name="Freeform 1116"/>
                <p:cNvSpPr>
                  <a:spLocks/>
                </p:cNvSpPr>
                <p:nvPr/>
              </p:nvSpPr>
              <p:spPr bwMode="black">
                <a:xfrm>
                  <a:off x="4002680" y="2546223"/>
                  <a:ext cx="10865" cy="11327"/>
                </a:xfrm>
                <a:custGeom>
                  <a:avLst/>
                  <a:gdLst>
                    <a:gd name="T0" fmla="*/ 7 w 7"/>
                    <a:gd name="T1" fmla="*/ 0 h 7"/>
                    <a:gd name="T2" fmla="*/ 2 w 7"/>
                    <a:gd name="T3" fmla="*/ 0 h 7"/>
                    <a:gd name="T4" fmla="*/ 0 w 7"/>
                    <a:gd name="T5" fmla="*/ 7 h 7"/>
                    <a:gd name="T6" fmla="*/ 7 w 7"/>
                    <a:gd name="T7" fmla="*/ 0 h 7"/>
                  </a:gdLst>
                  <a:ahLst/>
                  <a:cxnLst>
                    <a:cxn ang="0">
                      <a:pos x="T0" y="T1"/>
                    </a:cxn>
                    <a:cxn ang="0">
                      <a:pos x="T2" y="T3"/>
                    </a:cxn>
                    <a:cxn ang="0">
                      <a:pos x="T4" y="T5"/>
                    </a:cxn>
                    <a:cxn ang="0">
                      <a:pos x="T6" y="T7"/>
                    </a:cxn>
                  </a:cxnLst>
                  <a:rect l="0" t="0" r="r" b="b"/>
                  <a:pathLst>
                    <a:path w="7" h="7">
                      <a:moveTo>
                        <a:pt x="7" y="0"/>
                      </a:moveTo>
                      <a:lnTo>
                        <a:pt x="2" y="0"/>
                      </a:lnTo>
                      <a:lnTo>
                        <a:pt x="0" y="7"/>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4" name="Freeform 1117"/>
                <p:cNvSpPr>
                  <a:spLocks/>
                </p:cNvSpPr>
                <p:nvPr/>
              </p:nvSpPr>
              <p:spPr bwMode="black">
                <a:xfrm>
                  <a:off x="4002680" y="2546223"/>
                  <a:ext cx="10865" cy="11327"/>
                </a:xfrm>
                <a:custGeom>
                  <a:avLst/>
                  <a:gdLst>
                    <a:gd name="T0" fmla="*/ 7 w 7"/>
                    <a:gd name="T1" fmla="*/ 0 h 7"/>
                    <a:gd name="T2" fmla="*/ 2 w 7"/>
                    <a:gd name="T3" fmla="*/ 0 h 7"/>
                    <a:gd name="T4" fmla="*/ 0 w 7"/>
                    <a:gd name="T5" fmla="*/ 7 h 7"/>
                    <a:gd name="T6" fmla="*/ 7 w 7"/>
                    <a:gd name="T7" fmla="*/ 0 h 7"/>
                  </a:gdLst>
                  <a:ahLst/>
                  <a:cxnLst>
                    <a:cxn ang="0">
                      <a:pos x="T0" y="T1"/>
                    </a:cxn>
                    <a:cxn ang="0">
                      <a:pos x="T2" y="T3"/>
                    </a:cxn>
                    <a:cxn ang="0">
                      <a:pos x="T4" y="T5"/>
                    </a:cxn>
                    <a:cxn ang="0">
                      <a:pos x="T6" y="T7"/>
                    </a:cxn>
                  </a:cxnLst>
                  <a:rect l="0" t="0" r="r" b="b"/>
                  <a:pathLst>
                    <a:path w="7" h="7">
                      <a:moveTo>
                        <a:pt x="7" y="0"/>
                      </a:moveTo>
                      <a:lnTo>
                        <a:pt x="2" y="0"/>
                      </a:lnTo>
                      <a:lnTo>
                        <a:pt x="0" y="7"/>
                      </a:lnTo>
                      <a:lnTo>
                        <a:pt x="7"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5" name="Freeform 1118"/>
                <p:cNvSpPr>
                  <a:spLocks/>
                </p:cNvSpPr>
                <p:nvPr/>
              </p:nvSpPr>
              <p:spPr bwMode="black">
                <a:xfrm>
                  <a:off x="3991815" y="2557550"/>
                  <a:ext cx="6209" cy="8090"/>
                </a:xfrm>
                <a:custGeom>
                  <a:avLst/>
                  <a:gdLst>
                    <a:gd name="T0" fmla="*/ 2 w 4"/>
                    <a:gd name="T1" fmla="*/ 0 h 5"/>
                    <a:gd name="T2" fmla="*/ 0 w 4"/>
                    <a:gd name="T3" fmla="*/ 2 h 5"/>
                    <a:gd name="T4" fmla="*/ 4 w 4"/>
                    <a:gd name="T5" fmla="*/ 5 h 5"/>
                    <a:gd name="T6" fmla="*/ 2 w 4"/>
                    <a:gd name="T7" fmla="*/ 0 h 5"/>
                  </a:gdLst>
                  <a:ahLst/>
                  <a:cxnLst>
                    <a:cxn ang="0">
                      <a:pos x="T0" y="T1"/>
                    </a:cxn>
                    <a:cxn ang="0">
                      <a:pos x="T2" y="T3"/>
                    </a:cxn>
                    <a:cxn ang="0">
                      <a:pos x="T4" y="T5"/>
                    </a:cxn>
                    <a:cxn ang="0">
                      <a:pos x="T6" y="T7"/>
                    </a:cxn>
                  </a:cxnLst>
                  <a:rect l="0" t="0" r="r" b="b"/>
                  <a:pathLst>
                    <a:path w="4" h="5">
                      <a:moveTo>
                        <a:pt x="2" y="0"/>
                      </a:moveTo>
                      <a:lnTo>
                        <a:pt x="0" y="2"/>
                      </a:lnTo>
                      <a:lnTo>
                        <a:pt x="4" y="5"/>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6" name="Freeform 1119"/>
                <p:cNvSpPr>
                  <a:spLocks/>
                </p:cNvSpPr>
                <p:nvPr/>
              </p:nvSpPr>
              <p:spPr bwMode="black">
                <a:xfrm>
                  <a:off x="3991815" y="2557550"/>
                  <a:ext cx="6209" cy="8090"/>
                </a:xfrm>
                <a:custGeom>
                  <a:avLst/>
                  <a:gdLst>
                    <a:gd name="T0" fmla="*/ 2 w 4"/>
                    <a:gd name="T1" fmla="*/ 0 h 5"/>
                    <a:gd name="T2" fmla="*/ 0 w 4"/>
                    <a:gd name="T3" fmla="*/ 2 h 5"/>
                    <a:gd name="T4" fmla="*/ 4 w 4"/>
                    <a:gd name="T5" fmla="*/ 5 h 5"/>
                    <a:gd name="T6" fmla="*/ 2 w 4"/>
                    <a:gd name="T7" fmla="*/ 0 h 5"/>
                  </a:gdLst>
                  <a:ahLst/>
                  <a:cxnLst>
                    <a:cxn ang="0">
                      <a:pos x="T0" y="T1"/>
                    </a:cxn>
                    <a:cxn ang="0">
                      <a:pos x="T2" y="T3"/>
                    </a:cxn>
                    <a:cxn ang="0">
                      <a:pos x="T4" y="T5"/>
                    </a:cxn>
                    <a:cxn ang="0">
                      <a:pos x="T6" y="T7"/>
                    </a:cxn>
                  </a:cxnLst>
                  <a:rect l="0" t="0" r="r" b="b"/>
                  <a:pathLst>
                    <a:path w="4" h="5">
                      <a:moveTo>
                        <a:pt x="2" y="0"/>
                      </a:moveTo>
                      <a:lnTo>
                        <a:pt x="0" y="2"/>
                      </a:lnTo>
                      <a:lnTo>
                        <a:pt x="4" y="5"/>
                      </a:lnTo>
                      <a:lnTo>
                        <a:pt x="2"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7" name="Freeform 1120"/>
                <p:cNvSpPr>
                  <a:spLocks/>
                </p:cNvSpPr>
                <p:nvPr/>
              </p:nvSpPr>
              <p:spPr bwMode="black">
                <a:xfrm>
                  <a:off x="4027515" y="2614182"/>
                  <a:ext cx="7761" cy="12945"/>
                </a:xfrm>
                <a:custGeom>
                  <a:avLst/>
                  <a:gdLst>
                    <a:gd name="T0" fmla="*/ 5 w 5"/>
                    <a:gd name="T1" fmla="*/ 0 h 8"/>
                    <a:gd name="T2" fmla="*/ 0 w 5"/>
                    <a:gd name="T3" fmla="*/ 8 h 8"/>
                    <a:gd name="T4" fmla="*/ 5 w 5"/>
                    <a:gd name="T5" fmla="*/ 5 h 8"/>
                    <a:gd name="T6" fmla="*/ 5 w 5"/>
                    <a:gd name="T7" fmla="*/ 0 h 8"/>
                  </a:gdLst>
                  <a:ahLst/>
                  <a:cxnLst>
                    <a:cxn ang="0">
                      <a:pos x="T0" y="T1"/>
                    </a:cxn>
                    <a:cxn ang="0">
                      <a:pos x="T2" y="T3"/>
                    </a:cxn>
                    <a:cxn ang="0">
                      <a:pos x="T4" y="T5"/>
                    </a:cxn>
                    <a:cxn ang="0">
                      <a:pos x="T6" y="T7"/>
                    </a:cxn>
                  </a:cxnLst>
                  <a:rect l="0" t="0" r="r" b="b"/>
                  <a:pathLst>
                    <a:path w="5" h="8">
                      <a:moveTo>
                        <a:pt x="5" y="0"/>
                      </a:moveTo>
                      <a:lnTo>
                        <a:pt x="0" y="8"/>
                      </a:lnTo>
                      <a:lnTo>
                        <a:pt x="5" y="5"/>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8" name="Freeform 1121"/>
                <p:cNvSpPr>
                  <a:spLocks/>
                </p:cNvSpPr>
                <p:nvPr/>
              </p:nvSpPr>
              <p:spPr bwMode="black">
                <a:xfrm>
                  <a:off x="4027515" y="2614182"/>
                  <a:ext cx="7761" cy="12945"/>
                </a:xfrm>
                <a:custGeom>
                  <a:avLst/>
                  <a:gdLst>
                    <a:gd name="T0" fmla="*/ 5 w 5"/>
                    <a:gd name="T1" fmla="*/ 0 h 8"/>
                    <a:gd name="T2" fmla="*/ 0 w 5"/>
                    <a:gd name="T3" fmla="*/ 8 h 8"/>
                    <a:gd name="T4" fmla="*/ 5 w 5"/>
                    <a:gd name="T5" fmla="*/ 5 h 8"/>
                    <a:gd name="T6" fmla="*/ 5 w 5"/>
                    <a:gd name="T7" fmla="*/ 0 h 8"/>
                  </a:gdLst>
                  <a:ahLst/>
                  <a:cxnLst>
                    <a:cxn ang="0">
                      <a:pos x="T0" y="T1"/>
                    </a:cxn>
                    <a:cxn ang="0">
                      <a:pos x="T2" y="T3"/>
                    </a:cxn>
                    <a:cxn ang="0">
                      <a:pos x="T4" y="T5"/>
                    </a:cxn>
                    <a:cxn ang="0">
                      <a:pos x="T6" y="T7"/>
                    </a:cxn>
                  </a:cxnLst>
                  <a:rect l="0" t="0" r="r" b="b"/>
                  <a:pathLst>
                    <a:path w="5" h="8">
                      <a:moveTo>
                        <a:pt x="5" y="0"/>
                      </a:moveTo>
                      <a:lnTo>
                        <a:pt x="0" y="8"/>
                      </a:lnTo>
                      <a:lnTo>
                        <a:pt x="5" y="5"/>
                      </a:lnTo>
                      <a:lnTo>
                        <a:pt x="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9" name="Freeform 1122"/>
                <p:cNvSpPr>
                  <a:spLocks/>
                </p:cNvSpPr>
                <p:nvPr/>
              </p:nvSpPr>
              <p:spPr bwMode="black">
                <a:xfrm>
                  <a:off x="4035275" y="2649780"/>
                  <a:ext cx="7761" cy="8090"/>
                </a:xfrm>
                <a:custGeom>
                  <a:avLst/>
                  <a:gdLst>
                    <a:gd name="T0" fmla="*/ 0 w 5"/>
                    <a:gd name="T1" fmla="*/ 0 h 5"/>
                    <a:gd name="T2" fmla="*/ 2 w 5"/>
                    <a:gd name="T3" fmla="*/ 5 h 5"/>
                    <a:gd name="T4" fmla="*/ 5 w 5"/>
                    <a:gd name="T5" fmla="*/ 5 h 5"/>
                    <a:gd name="T6" fmla="*/ 0 w 5"/>
                    <a:gd name="T7" fmla="*/ 0 h 5"/>
                  </a:gdLst>
                  <a:ahLst/>
                  <a:cxnLst>
                    <a:cxn ang="0">
                      <a:pos x="T0" y="T1"/>
                    </a:cxn>
                    <a:cxn ang="0">
                      <a:pos x="T2" y="T3"/>
                    </a:cxn>
                    <a:cxn ang="0">
                      <a:pos x="T4" y="T5"/>
                    </a:cxn>
                    <a:cxn ang="0">
                      <a:pos x="T6" y="T7"/>
                    </a:cxn>
                  </a:cxnLst>
                  <a:rect l="0" t="0" r="r" b="b"/>
                  <a:pathLst>
                    <a:path w="5" h="5">
                      <a:moveTo>
                        <a:pt x="0" y="0"/>
                      </a:moveTo>
                      <a:lnTo>
                        <a:pt x="2" y="5"/>
                      </a:lnTo>
                      <a:lnTo>
                        <a:pt x="5" y="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0" name="Freeform 1123"/>
                <p:cNvSpPr>
                  <a:spLocks/>
                </p:cNvSpPr>
                <p:nvPr/>
              </p:nvSpPr>
              <p:spPr bwMode="black">
                <a:xfrm>
                  <a:off x="4035275" y="2649780"/>
                  <a:ext cx="7761" cy="8090"/>
                </a:xfrm>
                <a:custGeom>
                  <a:avLst/>
                  <a:gdLst>
                    <a:gd name="T0" fmla="*/ 0 w 5"/>
                    <a:gd name="T1" fmla="*/ 0 h 5"/>
                    <a:gd name="T2" fmla="*/ 2 w 5"/>
                    <a:gd name="T3" fmla="*/ 5 h 5"/>
                    <a:gd name="T4" fmla="*/ 5 w 5"/>
                    <a:gd name="T5" fmla="*/ 5 h 5"/>
                    <a:gd name="T6" fmla="*/ 0 w 5"/>
                    <a:gd name="T7" fmla="*/ 0 h 5"/>
                  </a:gdLst>
                  <a:ahLst/>
                  <a:cxnLst>
                    <a:cxn ang="0">
                      <a:pos x="T0" y="T1"/>
                    </a:cxn>
                    <a:cxn ang="0">
                      <a:pos x="T2" y="T3"/>
                    </a:cxn>
                    <a:cxn ang="0">
                      <a:pos x="T4" y="T5"/>
                    </a:cxn>
                    <a:cxn ang="0">
                      <a:pos x="T6" y="T7"/>
                    </a:cxn>
                  </a:cxnLst>
                  <a:rect l="0" t="0" r="r" b="b"/>
                  <a:pathLst>
                    <a:path w="5" h="5">
                      <a:moveTo>
                        <a:pt x="0" y="0"/>
                      </a:moveTo>
                      <a:lnTo>
                        <a:pt x="2" y="5"/>
                      </a:lnTo>
                      <a:lnTo>
                        <a:pt x="5" y="5"/>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1" name="Freeform 1124"/>
                <p:cNvSpPr>
                  <a:spLocks/>
                </p:cNvSpPr>
                <p:nvPr/>
              </p:nvSpPr>
              <p:spPr bwMode="black">
                <a:xfrm>
                  <a:off x="3998024" y="2439430"/>
                  <a:ext cx="169184" cy="336560"/>
                </a:xfrm>
                <a:custGeom>
                  <a:avLst/>
                  <a:gdLst>
                    <a:gd name="T0" fmla="*/ 17 w 109"/>
                    <a:gd name="T1" fmla="*/ 2 h 208"/>
                    <a:gd name="T2" fmla="*/ 12 w 109"/>
                    <a:gd name="T3" fmla="*/ 11 h 208"/>
                    <a:gd name="T4" fmla="*/ 12 w 109"/>
                    <a:gd name="T5" fmla="*/ 19 h 208"/>
                    <a:gd name="T6" fmla="*/ 7 w 109"/>
                    <a:gd name="T7" fmla="*/ 30 h 208"/>
                    <a:gd name="T8" fmla="*/ 5 w 109"/>
                    <a:gd name="T9" fmla="*/ 33 h 208"/>
                    <a:gd name="T10" fmla="*/ 5 w 109"/>
                    <a:gd name="T11" fmla="*/ 49 h 208"/>
                    <a:gd name="T12" fmla="*/ 5 w 109"/>
                    <a:gd name="T13" fmla="*/ 56 h 208"/>
                    <a:gd name="T14" fmla="*/ 5 w 109"/>
                    <a:gd name="T15" fmla="*/ 85 h 208"/>
                    <a:gd name="T16" fmla="*/ 10 w 109"/>
                    <a:gd name="T17" fmla="*/ 68 h 208"/>
                    <a:gd name="T18" fmla="*/ 12 w 109"/>
                    <a:gd name="T19" fmla="*/ 73 h 208"/>
                    <a:gd name="T20" fmla="*/ 19 w 109"/>
                    <a:gd name="T21" fmla="*/ 71 h 208"/>
                    <a:gd name="T22" fmla="*/ 19 w 109"/>
                    <a:gd name="T23" fmla="*/ 82 h 208"/>
                    <a:gd name="T24" fmla="*/ 12 w 109"/>
                    <a:gd name="T25" fmla="*/ 94 h 208"/>
                    <a:gd name="T26" fmla="*/ 19 w 109"/>
                    <a:gd name="T27" fmla="*/ 97 h 208"/>
                    <a:gd name="T28" fmla="*/ 26 w 109"/>
                    <a:gd name="T29" fmla="*/ 97 h 208"/>
                    <a:gd name="T30" fmla="*/ 33 w 109"/>
                    <a:gd name="T31" fmla="*/ 106 h 208"/>
                    <a:gd name="T32" fmla="*/ 48 w 109"/>
                    <a:gd name="T33" fmla="*/ 113 h 208"/>
                    <a:gd name="T34" fmla="*/ 48 w 109"/>
                    <a:gd name="T35" fmla="*/ 123 h 208"/>
                    <a:gd name="T36" fmla="*/ 45 w 109"/>
                    <a:gd name="T37" fmla="*/ 132 h 208"/>
                    <a:gd name="T38" fmla="*/ 19 w 109"/>
                    <a:gd name="T39" fmla="*/ 144 h 208"/>
                    <a:gd name="T40" fmla="*/ 31 w 109"/>
                    <a:gd name="T41" fmla="*/ 151 h 208"/>
                    <a:gd name="T42" fmla="*/ 12 w 109"/>
                    <a:gd name="T43" fmla="*/ 168 h 208"/>
                    <a:gd name="T44" fmla="*/ 24 w 109"/>
                    <a:gd name="T45" fmla="*/ 170 h 208"/>
                    <a:gd name="T46" fmla="*/ 33 w 109"/>
                    <a:gd name="T47" fmla="*/ 172 h 208"/>
                    <a:gd name="T48" fmla="*/ 50 w 109"/>
                    <a:gd name="T49" fmla="*/ 172 h 208"/>
                    <a:gd name="T50" fmla="*/ 29 w 109"/>
                    <a:gd name="T51" fmla="*/ 184 h 208"/>
                    <a:gd name="T52" fmla="*/ 15 w 109"/>
                    <a:gd name="T53" fmla="*/ 208 h 208"/>
                    <a:gd name="T54" fmla="*/ 33 w 109"/>
                    <a:gd name="T55" fmla="*/ 203 h 208"/>
                    <a:gd name="T56" fmla="*/ 48 w 109"/>
                    <a:gd name="T57" fmla="*/ 194 h 208"/>
                    <a:gd name="T58" fmla="*/ 64 w 109"/>
                    <a:gd name="T59" fmla="*/ 194 h 208"/>
                    <a:gd name="T60" fmla="*/ 76 w 109"/>
                    <a:gd name="T61" fmla="*/ 194 h 208"/>
                    <a:gd name="T62" fmla="*/ 107 w 109"/>
                    <a:gd name="T63" fmla="*/ 180 h 208"/>
                    <a:gd name="T64" fmla="*/ 95 w 109"/>
                    <a:gd name="T65" fmla="*/ 175 h 208"/>
                    <a:gd name="T66" fmla="*/ 109 w 109"/>
                    <a:gd name="T67" fmla="*/ 149 h 208"/>
                    <a:gd name="T68" fmla="*/ 88 w 109"/>
                    <a:gd name="T69" fmla="*/ 144 h 208"/>
                    <a:gd name="T70" fmla="*/ 81 w 109"/>
                    <a:gd name="T71" fmla="*/ 125 h 208"/>
                    <a:gd name="T72" fmla="*/ 88 w 109"/>
                    <a:gd name="T73" fmla="*/ 123 h 208"/>
                    <a:gd name="T74" fmla="*/ 71 w 109"/>
                    <a:gd name="T75" fmla="*/ 101 h 208"/>
                    <a:gd name="T76" fmla="*/ 50 w 109"/>
                    <a:gd name="T77" fmla="*/ 68 h 208"/>
                    <a:gd name="T78" fmla="*/ 50 w 109"/>
                    <a:gd name="T79" fmla="*/ 64 h 208"/>
                    <a:gd name="T80" fmla="*/ 50 w 109"/>
                    <a:gd name="T81" fmla="*/ 56 h 208"/>
                    <a:gd name="T82" fmla="*/ 62 w 109"/>
                    <a:gd name="T83" fmla="*/ 33 h 208"/>
                    <a:gd name="T84" fmla="*/ 26 w 109"/>
                    <a:gd name="T85" fmla="*/ 30 h 208"/>
                    <a:gd name="T86" fmla="*/ 33 w 109"/>
                    <a:gd name="T87" fmla="*/ 23 h 208"/>
                    <a:gd name="T88" fmla="*/ 43 w 109"/>
                    <a:gd name="T89" fmla="*/ 7 h 208"/>
                    <a:gd name="T90" fmla="*/ 41 w 109"/>
                    <a:gd name="T91"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9" h="208">
                      <a:moveTo>
                        <a:pt x="41" y="0"/>
                      </a:moveTo>
                      <a:lnTo>
                        <a:pt x="17" y="2"/>
                      </a:lnTo>
                      <a:lnTo>
                        <a:pt x="15" y="11"/>
                      </a:lnTo>
                      <a:lnTo>
                        <a:pt x="12" y="11"/>
                      </a:lnTo>
                      <a:lnTo>
                        <a:pt x="10" y="16"/>
                      </a:lnTo>
                      <a:lnTo>
                        <a:pt x="12" y="19"/>
                      </a:lnTo>
                      <a:lnTo>
                        <a:pt x="5" y="23"/>
                      </a:lnTo>
                      <a:lnTo>
                        <a:pt x="7" y="30"/>
                      </a:lnTo>
                      <a:lnTo>
                        <a:pt x="5" y="30"/>
                      </a:lnTo>
                      <a:lnTo>
                        <a:pt x="5" y="33"/>
                      </a:lnTo>
                      <a:lnTo>
                        <a:pt x="10" y="35"/>
                      </a:lnTo>
                      <a:lnTo>
                        <a:pt x="5" y="49"/>
                      </a:lnTo>
                      <a:lnTo>
                        <a:pt x="0" y="52"/>
                      </a:lnTo>
                      <a:lnTo>
                        <a:pt x="5" y="56"/>
                      </a:lnTo>
                      <a:lnTo>
                        <a:pt x="12" y="54"/>
                      </a:lnTo>
                      <a:lnTo>
                        <a:pt x="5" y="85"/>
                      </a:lnTo>
                      <a:lnTo>
                        <a:pt x="12" y="75"/>
                      </a:lnTo>
                      <a:lnTo>
                        <a:pt x="10" y="68"/>
                      </a:lnTo>
                      <a:lnTo>
                        <a:pt x="15" y="64"/>
                      </a:lnTo>
                      <a:lnTo>
                        <a:pt x="12" y="73"/>
                      </a:lnTo>
                      <a:lnTo>
                        <a:pt x="17" y="68"/>
                      </a:lnTo>
                      <a:lnTo>
                        <a:pt x="19" y="71"/>
                      </a:lnTo>
                      <a:lnTo>
                        <a:pt x="19" y="75"/>
                      </a:lnTo>
                      <a:lnTo>
                        <a:pt x="19" y="82"/>
                      </a:lnTo>
                      <a:lnTo>
                        <a:pt x="17" y="94"/>
                      </a:lnTo>
                      <a:lnTo>
                        <a:pt x="12" y="94"/>
                      </a:lnTo>
                      <a:lnTo>
                        <a:pt x="17" y="101"/>
                      </a:lnTo>
                      <a:lnTo>
                        <a:pt x="19" y="97"/>
                      </a:lnTo>
                      <a:lnTo>
                        <a:pt x="24" y="101"/>
                      </a:lnTo>
                      <a:lnTo>
                        <a:pt x="26" y="97"/>
                      </a:lnTo>
                      <a:lnTo>
                        <a:pt x="43" y="94"/>
                      </a:lnTo>
                      <a:lnTo>
                        <a:pt x="33" y="106"/>
                      </a:lnTo>
                      <a:lnTo>
                        <a:pt x="41" y="116"/>
                      </a:lnTo>
                      <a:lnTo>
                        <a:pt x="48" y="113"/>
                      </a:lnTo>
                      <a:lnTo>
                        <a:pt x="43" y="123"/>
                      </a:lnTo>
                      <a:lnTo>
                        <a:pt x="48" y="123"/>
                      </a:lnTo>
                      <a:lnTo>
                        <a:pt x="43" y="130"/>
                      </a:lnTo>
                      <a:lnTo>
                        <a:pt x="45" y="132"/>
                      </a:lnTo>
                      <a:lnTo>
                        <a:pt x="33" y="135"/>
                      </a:lnTo>
                      <a:lnTo>
                        <a:pt x="19" y="144"/>
                      </a:lnTo>
                      <a:lnTo>
                        <a:pt x="29" y="142"/>
                      </a:lnTo>
                      <a:lnTo>
                        <a:pt x="31" y="151"/>
                      </a:lnTo>
                      <a:lnTo>
                        <a:pt x="29" y="158"/>
                      </a:lnTo>
                      <a:lnTo>
                        <a:pt x="12" y="168"/>
                      </a:lnTo>
                      <a:lnTo>
                        <a:pt x="17" y="172"/>
                      </a:lnTo>
                      <a:lnTo>
                        <a:pt x="24" y="170"/>
                      </a:lnTo>
                      <a:lnTo>
                        <a:pt x="26" y="172"/>
                      </a:lnTo>
                      <a:lnTo>
                        <a:pt x="33" y="172"/>
                      </a:lnTo>
                      <a:lnTo>
                        <a:pt x="38" y="180"/>
                      </a:lnTo>
                      <a:lnTo>
                        <a:pt x="50" y="172"/>
                      </a:lnTo>
                      <a:lnTo>
                        <a:pt x="43" y="182"/>
                      </a:lnTo>
                      <a:lnTo>
                        <a:pt x="29" y="184"/>
                      </a:lnTo>
                      <a:lnTo>
                        <a:pt x="7" y="208"/>
                      </a:lnTo>
                      <a:lnTo>
                        <a:pt x="15" y="208"/>
                      </a:lnTo>
                      <a:lnTo>
                        <a:pt x="19" y="201"/>
                      </a:lnTo>
                      <a:lnTo>
                        <a:pt x="33" y="203"/>
                      </a:lnTo>
                      <a:lnTo>
                        <a:pt x="38" y="196"/>
                      </a:lnTo>
                      <a:lnTo>
                        <a:pt x="48" y="194"/>
                      </a:lnTo>
                      <a:lnTo>
                        <a:pt x="52" y="196"/>
                      </a:lnTo>
                      <a:lnTo>
                        <a:pt x="64" y="194"/>
                      </a:lnTo>
                      <a:lnTo>
                        <a:pt x="67" y="189"/>
                      </a:lnTo>
                      <a:lnTo>
                        <a:pt x="76" y="194"/>
                      </a:lnTo>
                      <a:lnTo>
                        <a:pt x="100" y="187"/>
                      </a:lnTo>
                      <a:lnTo>
                        <a:pt x="107" y="180"/>
                      </a:lnTo>
                      <a:lnTo>
                        <a:pt x="97" y="180"/>
                      </a:lnTo>
                      <a:lnTo>
                        <a:pt x="95" y="175"/>
                      </a:lnTo>
                      <a:lnTo>
                        <a:pt x="109" y="161"/>
                      </a:lnTo>
                      <a:lnTo>
                        <a:pt x="109" y="149"/>
                      </a:lnTo>
                      <a:lnTo>
                        <a:pt x="104" y="142"/>
                      </a:lnTo>
                      <a:lnTo>
                        <a:pt x="88" y="144"/>
                      </a:lnTo>
                      <a:lnTo>
                        <a:pt x="90" y="135"/>
                      </a:lnTo>
                      <a:lnTo>
                        <a:pt x="81" y="125"/>
                      </a:lnTo>
                      <a:lnTo>
                        <a:pt x="88" y="127"/>
                      </a:lnTo>
                      <a:lnTo>
                        <a:pt x="88" y="123"/>
                      </a:lnTo>
                      <a:lnTo>
                        <a:pt x="78" y="106"/>
                      </a:lnTo>
                      <a:lnTo>
                        <a:pt x="71" y="101"/>
                      </a:lnTo>
                      <a:lnTo>
                        <a:pt x="64" y="80"/>
                      </a:lnTo>
                      <a:lnTo>
                        <a:pt x="50" y="68"/>
                      </a:lnTo>
                      <a:lnTo>
                        <a:pt x="41" y="68"/>
                      </a:lnTo>
                      <a:lnTo>
                        <a:pt x="50" y="64"/>
                      </a:lnTo>
                      <a:lnTo>
                        <a:pt x="45" y="56"/>
                      </a:lnTo>
                      <a:lnTo>
                        <a:pt x="50" y="56"/>
                      </a:lnTo>
                      <a:lnTo>
                        <a:pt x="55" y="47"/>
                      </a:lnTo>
                      <a:lnTo>
                        <a:pt x="62" y="33"/>
                      </a:lnTo>
                      <a:lnTo>
                        <a:pt x="59" y="26"/>
                      </a:lnTo>
                      <a:lnTo>
                        <a:pt x="26" y="30"/>
                      </a:lnTo>
                      <a:lnTo>
                        <a:pt x="26" y="26"/>
                      </a:lnTo>
                      <a:lnTo>
                        <a:pt x="33" y="23"/>
                      </a:lnTo>
                      <a:lnTo>
                        <a:pt x="29" y="19"/>
                      </a:lnTo>
                      <a:lnTo>
                        <a:pt x="43" y="7"/>
                      </a:lnTo>
                      <a:lnTo>
                        <a:pt x="43" y="0"/>
                      </a:lnTo>
                      <a:lnTo>
                        <a:pt x="4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2" name="Freeform 1125"/>
                <p:cNvSpPr>
                  <a:spLocks/>
                </p:cNvSpPr>
                <p:nvPr/>
              </p:nvSpPr>
              <p:spPr bwMode="black">
                <a:xfrm>
                  <a:off x="3998024" y="2439430"/>
                  <a:ext cx="169184" cy="336560"/>
                </a:xfrm>
                <a:custGeom>
                  <a:avLst/>
                  <a:gdLst>
                    <a:gd name="T0" fmla="*/ 17 w 109"/>
                    <a:gd name="T1" fmla="*/ 2 h 208"/>
                    <a:gd name="T2" fmla="*/ 12 w 109"/>
                    <a:gd name="T3" fmla="*/ 11 h 208"/>
                    <a:gd name="T4" fmla="*/ 12 w 109"/>
                    <a:gd name="T5" fmla="*/ 19 h 208"/>
                    <a:gd name="T6" fmla="*/ 7 w 109"/>
                    <a:gd name="T7" fmla="*/ 30 h 208"/>
                    <a:gd name="T8" fmla="*/ 5 w 109"/>
                    <a:gd name="T9" fmla="*/ 33 h 208"/>
                    <a:gd name="T10" fmla="*/ 5 w 109"/>
                    <a:gd name="T11" fmla="*/ 49 h 208"/>
                    <a:gd name="T12" fmla="*/ 5 w 109"/>
                    <a:gd name="T13" fmla="*/ 56 h 208"/>
                    <a:gd name="T14" fmla="*/ 5 w 109"/>
                    <a:gd name="T15" fmla="*/ 85 h 208"/>
                    <a:gd name="T16" fmla="*/ 10 w 109"/>
                    <a:gd name="T17" fmla="*/ 68 h 208"/>
                    <a:gd name="T18" fmla="*/ 12 w 109"/>
                    <a:gd name="T19" fmla="*/ 73 h 208"/>
                    <a:gd name="T20" fmla="*/ 19 w 109"/>
                    <a:gd name="T21" fmla="*/ 71 h 208"/>
                    <a:gd name="T22" fmla="*/ 19 w 109"/>
                    <a:gd name="T23" fmla="*/ 82 h 208"/>
                    <a:gd name="T24" fmla="*/ 12 w 109"/>
                    <a:gd name="T25" fmla="*/ 94 h 208"/>
                    <a:gd name="T26" fmla="*/ 19 w 109"/>
                    <a:gd name="T27" fmla="*/ 97 h 208"/>
                    <a:gd name="T28" fmla="*/ 26 w 109"/>
                    <a:gd name="T29" fmla="*/ 97 h 208"/>
                    <a:gd name="T30" fmla="*/ 33 w 109"/>
                    <a:gd name="T31" fmla="*/ 106 h 208"/>
                    <a:gd name="T32" fmla="*/ 48 w 109"/>
                    <a:gd name="T33" fmla="*/ 113 h 208"/>
                    <a:gd name="T34" fmla="*/ 48 w 109"/>
                    <a:gd name="T35" fmla="*/ 123 h 208"/>
                    <a:gd name="T36" fmla="*/ 45 w 109"/>
                    <a:gd name="T37" fmla="*/ 132 h 208"/>
                    <a:gd name="T38" fmla="*/ 19 w 109"/>
                    <a:gd name="T39" fmla="*/ 144 h 208"/>
                    <a:gd name="T40" fmla="*/ 31 w 109"/>
                    <a:gd name="T41" fmla="*/ 151 h 208"/>
                    <a:gd name="T42" fmla="*/ 12 w 109"/>
                    <a:gd name="T43" fmla="*/ 168 h 208"/>
                    <a:gd name="T44" fmla="*/ 24 w 109"/>
                    <a:gd name="T45" fmla="*/ 170 h 208"/>
                    <a:gd name="T46" fmla="*/ 33 w 109"/>
                    <a:gd name="T47" fmla="*/ 172 h 208"/>
                    <a:gd name="T48" fmla="*/ 50 w 109"/>
                    <a:gd name="T49" fmla="*/ 172 h 208"/>
                    <a:gd name="T50" fmla="*/ 29 w 109"/>
                    <a:gd name="T51" fmla="*/ 184 h 208"/>
                    <a:gd name="T52" fmla="*/ 15 w 109"/>
                    <a:gd name="T53" fmla="*/ 208 h 208"/>
                    <a:gd name="T54" fmla="*/ 33 w 109"/>
                    <a:gd name="T55" fmla="*/ 203 h 208"/>
                    <a:gd name="T56" fmla="*/ 48 w 109"/>
                    <a:gd name="T57" fmla="*/ 194 h 208"/>
                    <a:gd name="T58" fmla="*/ 64 w 109"/>
                    <a:gd name="T59" fmla="*/ 194 h 208"/>
                    <a:gd name="T60" fmla="*/ 76 w 109"/>
                    <a:gd name="T61" fmla="*/ 194 h 208"/>
                    <a:gd name="T62" fmla="*/ 107 w 109"/>
                    <a:gd name="T63" fmla="*/ 180 h 208"/>
                    <a:gd name="T64" fmla="*/ 95 w 109"/>
                    <a:gd name="T65" fmla="*/ 175 h 208"/>
                    <a:gd name="T66" fmla="*/ 109 w 109"/>
                    <a:gd name="T67" fmla="*/ 149 h 208"/>
                    <a:gd name="T68" fmla="*/ 88 w 109"/>
                    <a:gd name="T69" fmla="*/ 144 h 208"/>
                    <a:gd name="T70" fmla="*/ 81 w 109"/>
                    <a:gd name="T71" fmla="*/ 125 h 208"/>
                    <a:gd name="T72" fmla="*/ 88 w 109"/>
                    <a:gd name="T73" fmla="*/ 123 h 208"/>
                    <a:gd name="T74" fmla="*/ 71 w 109"/>
                    <a:gd name="T75" fmla="*/ 101 h 208"/>
                    <a:gd name="T76" fmla="*/ 50 w 109"/>
                    <a:gd name="T77" fmla="*/ 68 h 208"/>
                    <a:gd name="T78" fmla="*/ 50 w 109"/>
                    <a:gd name="T79" fmla="*/ 64 h 208"/>
                    <a:gd name="T80" fmla="*/ 50 w 109"/>
                    <a:gd name="T81" fmla="*/ 56 h 208"/>
                    <a:gd name="T82" fmla="*/ 62 w 109"/>
                    <a:gd name="T83" fmla="*/ 33 h 208"/>
                    <a:gd name="T84" fmla="*/ 26 w 109"/>
                    <a:gd name="T85" fmla="*/ 30 h 208"/>
                    <a:gd name="T86" fmla="*/ 33 w 109"/>
                    <a:gd name="T87" fmla="*/ 23 h 208"/>
                    <a:gd name="T88" fmla="*/ 43 w 109"/>
                    <a:gd name="T89" fmla="*/ 7 h 208"/>
                    <a:gd name="T90" fmla="*/ 41 w 109"/>
                    <a:gd name="T91"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9" h="208">
                      <a:moveTo>
                        <a:pt x="41" y="0"/>
                      </a:moveTo>
                      <a:lnTo>
                        <a:pt x="17" y="2"/>
                      </a:lnTo>
                      <a:lnTo>
                        <a:pt x="15" y="11"/>
                      </a:lnTo>
                      <a:lnTo>
                        <a:pt x="12" y="11"/>
                      </a:lnTo>
                      <a:lnTo>
                        <a:pt x="10" y="16"/>
                      </a:lnTo>
                      <a:lnTo>
                        <a:pt x="12" y="19"/>
                      </a:lnTo>
                      <a:lnTo>
                        <a:pt x="5" y="23"/>
                      </a:lnTo>
                      <a:lnTo>
                        <a:pt x="7" y="30"/>
                      </a:lnTo>
                      <a:lnTo>
                        <a:pt x="5" y="30"/>
                      </a:lnTo>
                      <a:lnTo>
                        <a:pt x="5" y="33"/>
                      </a:lnTo>
                      <a:lnTo>
                        <a:pt x="10" y="35"/>
                      </a:lnTo>
                      <a:lnTo>
                        <a:pt x="5" y="49"/>
                      </a:lnTo>
                      <a:lnTo>
                        <a:pt x="0" y="52"/>
                      </a:lnTo>
                      <a:lnTo>
                        <a:pt x="5" y="56"/>
                      </a:lnTo>
                      <a:lnTo>
                        <a:pt x="12" y="54"/>
                      </a:lnTo>
                      <a:lnTo>
                        <a:pt x="5" y="85"/>
                      </a:lnTo>
                      <a:lnTo>
                        <a:pt x="12" y="75"/>
                      </a:lnTo>
                      <a:lnTo>
                        <a:pt x="10" y="68"/>
                      </a:lnTo>
                      <a:lnTo>
                        <a:pt x="15" y="64"/>
                      </a:lnTo>
                      <a:lnTo>
                        <a:pt x="12" y="73"/>
                      </a:lnTo>
                      <a:lnTo>
                        <a:pt x="17" y="68"/>
                      </a:lnTo>
                      <a:lnTo>
                        <a:pt x="19" y="71"/>
                      </a:lnTo>
                      <a:lnTo>
                        <a:pt x="19" y="75"/>
                      </a:lnTo>
                      <a:lnTo>
                        <a:pt x="19" y="82"/>
                      </a:lnTo>
                      <a:lnTo>
                        <a:pt x="17" y="94"/>
                      </a:lnTo>
                      <a:lnTo>
                        <a:pt x="12" y="94"/>
                      </a:lnTo>
                      <a:lnTo>
                        <a:pt x="17" y="101"/>
                      </a:lnTo>
                      <a:lnTo>
                        <a:pt x="19" y="97"/>
                      </a:lnTo>
                      <a:lnTo>
                        <a:pt x="24" y="101"/>
                      </a:lnTo>
                      <a:lnTo>
                        <a:pt x="26" y="97"/>
                      </a:lnTo>
                      <a:lnTo>
                        <a:pt x="43" y="94"/>
                      </a:lnTo>
                      <a:lnTo>
                        <a:pt x="33" y="106"/>
                      </a:lnTo>
                      <a:lnTo>
                        <a:pt x="41" y="116"/>
                      </a:lnTo>
                      <a:lnTo>
                        <a:pt x="48" y="113"/>
                      </a:lnTo>
                      <a:lnTo>
                        <a:pt x="43" y="123"/>
                      </a:lnTo>
                      <a:lnTo>
                        <a:pt x="48" y="123"/>
                      </a:lnTo>
                      <a:lnTo>
                        <a:pt x="43" y="130"/>
                      </a:lnTo>
                      <a:lnTo>
                        <a:pt x="45" y="132"/>
                      </a:lnTo>
                      <a:lnTo>
                        <a:pt x="33" y="135"/>
                      </a:lnTo>
                      <a:lnTo>
                        <a:pt x="19" y="144"/>
                      </a:lnTo>
                      <a:lnTo>
                        <a:pt x="29" y="142"/>
                      </a:lnTo>
                      <a:lnTo>
                        <a:pt x="31" y="151"/>
                      </a:lnTo>
                      <a:lnTo>
                        <a:pt x="29" y="158"/>
                      </a:lnTo>
                      <a:lnTo>
                        <a:pt x="12" y="168"/>
                      </a:lnTo>
                      <a:lnTo>
                        <a:pt x="17" y="172"/>
                      </a:lnTo>
                      <a:lnTo>
                        <a:pt x="24" y="170"/>
                      </a:lnTo>
                      <a:lnTo>
                        <a:pt x="26" y="172"/>
                      </a:lnTo>
                      <a:lnTo>
                        <a:pt x="33" y="172"/>
                      </a:lnTo>
                      <a:lnTo>
                        <a:pt x="38" y="180"/>
                      </a:lnTo>
                      <a:lnTo>
                        <a:pt x="50" y="172"/>
                      </a:lnTo>
                      <a:lnTo>
                        <a:pt x="43" y="182"/>
                      </a:lnTo>
                      <a:lnTo>
                        <a:pt x="29" y="184"/>
                      </a:lnTo>
                      <a:lnTo>
                        <a:pt x="7" y="208"/>
                      </a:lnTo>
                      <a:lnTo>
                        <a:pt x="15" y="208"/>
                      </a:lnTo>
                      <a:lnTo>
                        <a:pt x="19" y="201"/>
                      </a:lnTo>
                      <a:lnTo>
                        <a:pt x="33" y="203"/>
                      </a:lnTo>
                      <a:lnTo>
                        <a:pt x="38" y="196"/>
                      </a:lnTo>
                      <a:lnTo>
                        <a:pt x="48" y="194"/>
                      </a:lnTo>
                      <a:lnTo>
                        <a:pt x="52" y="196"/>
                      </a:lnTo>
                      <a:lnTo>
                        <a:pt x="64" y="194"/>
                      </a:lnTo>
                      <a:lnTo>
                        <a:pt x="67" y="189"/>
                      </a:lnTo>
                      <a:lnTo>
                        <a:pt x="76" y="194"/>
                      </a:lnTo>
                      <a:lnTo>
                        <a:pt x="100" y="187"/>
                      </a:lnTo>
                      <a:lnTo>
                        <a:pt x="107" y="180"/>
                      </a:lnTo>
                      <a:lnTo>
                        <a:pt x="97" y="180"/>
                      </a:lnTo>
                      <a:lnTo>
                        <a:pt x="95" y="175"/>
                      </a:lnTo>
                      <a:lnTo>
                        <a:pt x="109" y="161"/>
                      </a:lnTo>
                      <a:lnTo>
                        <a:pt x="109" y="149"/>
                      </a:lnTo>
                      <a:lnTo>
                        <a:pt x="104" y="142"/>
                      </a:lnTo>
                      <a:lnTo>
                        <a:pt x="88" y="144"/>
                      </a:lnTo>
                      <a:lnTo>
                        <a:pt x="90" y="135"/>
                      </a:lnTo>
                      <a:lnTo>
                        <a:pt x="81" y="125"/>
                      </a:lnTo>
                      <a:lnTo>
                        <a:pt x="88" y="127"/>
                      </a:lnTo>
                      <a:lnTo>
                        <a:pt x="88" y="123"/>
                      </a:lnTo>
                      <a:lnTo>
                        <a:pt x="78" y="106"/>
                      </a:lnTo>
                      <a:lnTo>
                        <a:pt x="71" y="101"/>
                      </a:lnTo>
                      <a:lnTo>
                        <a:pt x="64" y="80"/>
                      </a:lnTo>
                      <a:lnTo>
                        <a:pt x="50" y="68"/>
                      </a:lnTo>
                      <a:lnTo>
                        <a:pt x="41" y="68"/>
                      </a:lnTo>
                      <a:lnTo>
                        <a:pt x="50" y="64"/>
                      </a:lnTo>
                      <a:lnTo>
                        <a:pt x="45" y="56"/>
                      </a:lnTo>
                      <a:lnTo>
                        <a:pt x="50" y="56"/>
                      </a:lnTo>
                      <a:lnTo>
                        <a:pt x="55" y="47"/>
                      </a:lnTo>
                      <a:lnTo>
                        <a:pt x="62" y="33"/>
                      </a:lnTo>
                      <a:lnTo>
                        <a:pt x="59" y="26"/>
                      </a:lnTo>
                      <a:lnTo>
                        <a:pt x="26" y="30"/>
                      </a:lnTo>
                      <a:lnTo>
                        <a:pt x="26" y="26"/>
                      </a:lnTo>
                      <a:lnTo>
                        <a:pt x="33" y="23"/>
                      </a:lnTo>
                      <a:lnTo>
                        <a:pt x="29" y="19"/>
                      </a:lnTo>
                      <a:lnTo>
                        <a:pt x="43" y="7"/>
                      </a:lnTo>
                      <a:lnTo>
                        <a:pt x="43" y="0"/>
                      </a:lnTo>
                      <a:lnTo>
                        <a:pt x="41"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3" name="Freeform 1126"/>
                <p:cNvSpPr>
                  <a:spLocks/>
                </p:cNvSpPr>
                <p:nvPr/>
              </p:nvSpPr>
              <p:spPr bwMode="black">
                <a:xfrm>
                  <a:off x="3979398" y="2445902"/>
                  <a:ext cx="15521" cy="30743"/>
                </a:xfrm>
                <a:custGeom>
                  <a:avLst/>
                  <a:gdLst>
                    <a:gd name="T0" fmla="*/ 10 w 10"/>
                    <a:gd name="T1" fmla="*/ 0 h 19"/>
                    <a:gd name="T2" fmla="*/ 0 w 10"/>
                    <a:gd name="T3" fmla="*/ 7 h 19"/>
                    <a:gd name="T4" fmla="*/ 0 w 10"/>
                    <a:gd name="T5" fmla="*/ 19 h 19"/>
                    <a:gd name="T6" fmla="*/ 10 w 10"/>
                    <a:gd name="T7" fmla="*/ 12 h 19"/>
                    <a:gd name="T8" fmla="*/ 8 w 10"/>
                    <a:gd name="T9" fmla="*/ 10 h 19"/>
                    <a:gd name="T10" fmla="*/ 10 w 10"/>
                    <a:gd name="T11" fmla="*/ 7 h 19"/>
                    <a:gd name="T12" fmla="*/ 10 w 10"/>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10" h="19">
                      <a:moveTo>
                        <a:pt x="10" y="0"/>
                      </a:moveTo>
                      <a:lnTo>
                        <a:pt x="0" y="7"/>
                      </a:lnTo>
                      <a:lnTo>
                        <a:pt x="0" y="19"/>
                      </a:lnTo>
                      <a:lnTo>
                        <a:pt x="10" y="12"/>
                      </a:lnTo>
                      <a:lnTo>
                        <a:pt x="8" y="10"/>
                      </a:lnTo>
                      <a:lnTo>
                        <a:pt x="10" y="7"/>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4" name="Freeform 1127"/>
                <p:cNvSpPr>
                  <a:spLocks/>
                </p:cNvSpPr>
                <p:nvPr/>
              </p:nvSpPr>
              <p:spPr bwMode="black">
                <a:xfrm>
                  <a:off x="3979398" y="2445902"/>
                  <a:ext cx="15521" cy="30743"/>
                </a:xfrm>
                <a:custGeom>
                  <a:avLst/>
                  <a:gdLst>
                    <a:gd name="T0" fmla="*/ 10 w 10"/>
                    <a:gd name="T1" fmla="*/ 0 h 19"/>
                    <a:gd name="T2" fmla="*/ 0 w 10"/>
                    <a:gd name="T3" fmla="*/ 7 h 19"/>
                    <a:gd name="T4" fmla="*/ 0 w 10"/>
                    <a:gd name="T5" fmla="*/ 19 h 19"/>
                    <a:gd name="T6" fmla="*/ 10 w 10"/>
                    <a:gd name="T7" fmla="*/ 12 h 19"/>
                    <a:gd name="T8" fmla="*/ 8 w 10"/>
                    <a:gd name="T9" fmla="*/ 10 h 19"/>
                    <a:gd name="T10" fmla="*/ 10 w 10"/>
                    <a:gd name="T11" fmla="*/ 7 h 19"/>
                    <a:gd name="T12" fmla="*/ 10 w 10"/>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10" h="19">
                      <a:moveTo>
                        <a:pt x="10" y="0"/>
                      </a:moveTo>
                      <a:lnTo>
                        <a:pt x="0" y="7"/>
                      </a:lnTo>
                      <a:lnTo>
                        <a:pt x="0" y="19"/>
                      </a:lnTo>
                      <a:lnTo>
                        <a:pt x="10" y="12"/>
                      </a:lnTo>
                      <a:lnTo>
                        <a:pt x="8" y="10"/>
                      </a:lnTo>
                      <a:lnTo>
                        <a:pt x="10" y="7"/>
                      </a:lnTo>
                      <a:lnTo>
                        <a:pt x="1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5" name="Freeform 1128"/>
                <p:cNvSpPr>
                  <a:spLocks/>
                </p:cNvSpPr>
                <p:nvPr/>
              </p:nvSpPr>
              <p:spPr bwMode="black">
                <a:xfrm>
                  <a:off x="5748848" y="1619064"/>
                  <a:ext cx="15521" cy="11327"/>
                </a:xfrm>
                <a:custGeom>
                  <a:avLst/>
                  <a:gdLst>
                    <a:gd name="T0" fmla="*/ 10 w 10"/>
                    <a:gd name="T1" fmla="*/ 0 h 7"/>
                    <a:gd name="T2" fmla="*/ 0 w 10"/>
                    <a:gd name="T3" fmla="*/ 0 h 7"/>
                    <a:gd name="T4" fmla="*/ 8 w 10"/>
                    <a:gd name="T5" fmla="*/ 7 h 7"/>
                    <a:gd name="T6" fmla="*/ 10 w 10"/>
                    <a:gd name="T7" fmla="*/ 0 h 7"/>
                  </a:gdLst>
                  <a:ahLst/>
                  <a:cxnLst>
                    <a:cxn ang="0">
                      <a:pos x="T0" y="T1"/>
                    </a:cxn>
                    <a:cxn ang="0">
                      <a:pos x="T2" y="T3"/>
                    </a:cxn>
                    <a:cxn ang="0">
                      <a:pos x="T4" y="T5"/>
                    </a:cxn>
                    <a:cxn ang="0">
                      <a:pos x="T6" y="T7"/>
                    </a:cxn>
                  </a:cxnLst>
                  <a:rect l="0" t="0" r="r" b="b"/>
                  <a:pathLst>
                    <a:path w="10" h="7">
                      <a:moveTo>
                        <a:pt x="10" y="0"/>
                      </a:moveTo>
                      <a:lnTo>
                        <a:pt x="0" y="0"/>
                      </a:lnTo>
                      <a:lnTo>
                        <a:pt x="8" y="7"/>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6" name="Freeform 1129"/>
                <p:cNvSpPr>
                  <a:spLocks/>
                </p:cNvSpPr>
                <p:nvPr/>
              </p:nvSpPr>
              <p:spPr bwMode="black">
                <a:xfrm>
                  <a:off x="5748848" y="1619064"/>
                  <a:ext cx="15521" cy="11327"/>
                </a:xfrm>
                <a:custGeom>
                  <a:avLst/>
                  <a:gdLst>
                    <a:gd name="T0" fmla="*/ 10 w 10"/>
                    <a:gd name="T1" fmla="*/ 0 h 7"/>
                    <a:gd name="T2" fmla="*/ 0 w 10"/>
                    <a:gd name="T3" fmla="*/ 0 h 7"/>
                    <a:gd name="T4" fmla="*/ 8 w 10"/>
                    <a:gd name="T5" fmla="*/ 7 h 7"/>
                    <a:gd name="T6" fmla="*/ 10 w 10"/>
                    <a:gd name="T7" fmla="*/ 0 h 7"/>
                  </a:gdLst>
                  <a:ahLst/>
                  <a:cxnLst>
                    <a:cxn ang="0">
                      <a:pos x="T0" y="T1"/>
                    </a:cxn>
                    <a:cxn ang="0">
                      <a:pos x="T2" y="T3"/>
                    </a:cxn>
                    <a:cxn ang="0">
                      <a:pos x="T4" y="T5"/>
                    </a:cxn>
                    <a:cxn ang="0">
                      <a:pos x="T6" y="T7"/>
                    </a:cxn>
                  </a:cxnLst>
                  <a:rect l="0" t="0" r="r" b="b"/>
                  <a:pathLst>
                    <a:path w="10" h="7">
                      <a:moveTo>
                        <a:pt x="10" y="0"/>
                      </a:moveTo>
                      <a:lnTo>
                        <a:pt x="0" y="0"/>
                      </a:lnTo>
                      <a:lnTo>
                        <a:pt x="8" y="7"/>
                      </a:lnTo>
                      <a:lnTo>
                        <a:pt x="1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7" name="Freeform 1130"/>
                <p:cNvSpPr>
                  <a:spLocks/>
                </p:cNvSpPr>
                <p:nvPr/>
              </p:nvSpPr>
              <p:spPr bwMode="black">
                <a:xfrm>
                  <a:off x="7751120" y="2580203"/>
                  <a:ext cx="17074" cy="22653"/>
                </a:xfrm>
                <a:custGeom>
                  <a:avLst/>
                  <a:gdLst>
                    <a:gd name="T0" fmla="*/ 2 w 11"/>
                    <a:gd name="T1" fmla="*/ 0 h 14"/>
                    <a:gd name="T2" fmla="*/ 0 w 11"/>
                    <a:gd name="T3" fmla="*/ 0 h 14"/>
                    <a:gd name="T4" fmla="*/ 4 w 11"/>
                    <a:gd name="T5" fmla="*/ 10 h 14"/>
                    <a:gd name="T6" fmla="*/ 11 w 11"/>
                    <a:gd name="T7" fmla="*/ 14 h 14"/>
                    <a:gd name="T8" fmla="*/ 4 w 11"/>
                    <a:gd name="T9" fmla="*/ 0 h 14"/>
                    <a:gd name="T10" fmla="*/ 2 w 11"/>
                    <a:gd name="T11" fmla="*/ 0 h 14"/>
                  </a:gdLst>
                  <a:ahLst/>
                  <a:cxnLst>
                    <a:cxn ang="0">
                      <a:pos x="T0" y="T1"/>
                    </a:cxn>
                    <a:cxn ang="0">
                      <a:pos x="T2" y="T3"/>
                    </a:cxn>
                    <a:cxn ang="0">
                      <a:pos x="T4" y="T5"/>
                    </a:cxn>
                    <a:cxn ang="0">
                      <a:pos x="T6" y="T7"/>
                    </a:cxn>
                    <a:cxn ang="0">
                      <a:pos x="T8" y="T9"/>
                    </a:cxn>
                    <a:cxn ang="0">
                      <a:pos x="T10" y="T11"/>
                    </a:cxn>
                  </a:cxnLst>
                  <a:rect l="0" t="0" r="r" b="b"/>
                  <a:pathLst>
                    <a:path w="11" h="14">
                      <a:moveTo>
                        <a:pt x="2" y="0"/>
                      </a:moveTo>
                      <a:lnTo>
                        <a:pt x="0" y="0"/>
                      </a:lnTo>
                      <a:lnTo>
                        <a:pt x="4" y="10"/>
                      </a:lnTo>
                      <a:lnTo>
                        <a:pt x="11" y="14"/>
                      </a:lnTo>
                      <a:lnTo>
                        <a:pt x="4" y="0"/>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8" name="Freeform 1131"/>
                <p:cNvSpPr>
                  <a:spLocks/>
                </p:cNvSpPr>
                <p:nvPr/>
              </p:nvSpPr>
              <p:spPr bwMode="black">
                <a:xfrm>
                  <a:off x="7751120" y="2580203"/>
                  <a:ext cx="17074" cy="22653"/>
                </a:xfrm>
                <a:custGeom>
                  <a:avLst/>
                  <a:gdLst>
                    <a:gd name="T0" fmla="*/ 2 w 11"/>
                    <a:gd name="T1" fmla="*/ 0 h 14"/>
                    <a:gd name="T2" fmla="*/ 0 w 11"/>
                    <a:gd name="T3" fmla="*/ 0 h 14"/>
                    <a:gd name="T4" fmla="*/ 4 w 11"/>
                    <a:gd name="T5" fmla="*/ 10 h 14"/>
                    <a:gd name="T6" fmla="*/ 11 w 11"/>
                    <a:gd name="T7" fmla="*/ 14 h 14"/>
                    <a:gd name="T8" fmla="*/ 4 w 11"/>
                    <a:gd name="T9" fmla="*/ 0 h 14"/>
                    <a:gd name="T10" fmla="*/ 2 w 11"/>
                    <a:gd name="T11" fmla="*/ 0 h 14"/>
                  </a:gdLst>
                  <a:ahLst/>
                  <a:cxnLst>
                    <a:cxn ang="0">
                      <a:pos x="T0" y="T1"/>
                    </a:cxn>
                    <a:cxn ang="0">
                      <a:pos x="T2" y="T3"/>
                    </a:cxn>
                    <a:cxn ang="0">
                      <a:pos x="T4" y="T5"/>
                    </a:cxn>
                    <a:cxn ang="0">
                      <a:pos x="T6" y="T7"/>
                    </a:cxn>
                    <a:cxn ang="0">
                      <a:pos x="T8" y="T9"/>
                    </a:cxn>
                    <a:cxn ang="0">
                      <a:pos x="T10" y="T11"/>
                    </a:cxn>
                  </a:cxnLst>
                  <a:rect l="0" t="0" r="r" b="b"/>
                  <a:pathLst>
                    <a:path w="11" h="14">
                      <a:moveTo>
                        <a:pt x="2" y="0"/>
                      </a:moveTo>
                      <a:lnTo>
                        <a:pt x="0" y="0"/>
                      </a:lnTo>
                      <a:lnTo>
                        <a:pt x="4" y="10"/>
                      </a:lnTo>
                      <a:lnTo>
                        <a:pt x="11" y="14"/>
                      </a:lnTo>
                      <a:lnTo>
                        <a:pt x="4" y="0"/>
                      </a:lnTo>
                      <a:lnTo>
                        <a:pt x="2"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9" name="Freeform 1132"/>
                <p:cNvSpPr>
                  <a:spLocks/>
                </p:cNvSpPr>
                <p:nvPr/>
              </p:nvSpPr>
              <p:spPr bwMode="black">
                <a:xfrm>
                  <a:off x="7339800" y="2929708"/>
                  <a:ext cx="43460" cy="33980"/>
                </a:xfrm>
                <a:custGeom>
                  <a:avLst/>
                  <a:gdLst>
                    <a:gd name="T0" fmla="*/ 26 w 28"/>
                    <a:gd name="T1" fmla="*/ 0 h 21"/>
                    <a:gd name="T2" fmla="*/ 19 w 28"/>
                    <a:gd name="T3" fmla="*/ 4 h 21"/>
                    <a:gd name="T4" fmla="*/ 14 w 28"/>
                    <a:gd name="T5" fmla="*/ 4 h 21"/>
                    <a:gd name="T6" fmla="*/ 0 w 28"/>
                    <a:gd name="T7" fmla="*/ 21 h 21"/>
                    <a:gd name="T8" fmla="*/ 28 w 28"/>
                    <a:gd name="T9" fmla="*/ 4 h 21"/>
                    <a:gd name="T10" fmla="*/ 26 w 28"/>
                    <a:gd name="T11" fmla="*/ 0 h 21"/>
                  </a:gdLst>
                  <a:ahLst/>
                  <a:cxnLst>
                    <a:cxn ang="0">
                      <a:pos x="T0" y="T1"/>
                    </a:cxn>
                    <a:cxn ang="0">
                      <a:pos x="T2" y="T3"/>
                    </a:cxn>
                    <a:cxn ang="0">
                      <a:pos x="T4" y="T5"/>
                    </a:cxn>
                    <a:cxn ang="0">
                      <a:pos x="T6" y="T7"/>
                    </a:cxn>
                    <a:cxn ang="0">
                      <a:pos x="T8" y="T9"/>
                    </a:cxn>
                    <a:cxn ang="0">
                      <a:pos x="T10" y="T11"/>
                    </a:cxn>
                  </a:cxnLst>
                  <a:rect l="0" t="0" r="r" b="b"/>
                  <a:pathLst>
                    <a:path w="28" h="21">
                      <a:moveTo>
                        <a:pt x="26" y="0"/>
                      </a:moveTo>
                      <a:lnTo>
                        <a:pt x="19" y="4"/>
                      </a:lnTo>
                      <a:lnTo>
                        <a:pt x="14" y="4"/>
                      </a:lnTo>
                      <a:lnTo>
                        <a:pt x="0" y="21"/>
                      </a:lnTo>
                      <a:lnTo>
                        <a:pt x="28" y="4"/>
                      </a:ln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0" name="Freeform 1133"/>
                <p:cNvSpPr>
                  <a:spLocks/>
                </p:cNvSpPr>
                <p:nvPr/>
              </p:nvSpPr>
              <p:spPr bwMode="black">
                <a:xfrm>
                  <a:off x="7339800" y="2929708"/>
                  <a:ext cx="43460" cy="33980"/>
                </a:xfrm>
                <a:custGeom>
                  <a:avLst/>
                  <a:gdLst>
                    <a:gd name="T0" fmla="*/ 26 w 28"/>
                    <a:gd name="T1" fmla="*/ 0 h 21"/>
                    <a:gd name="T2" fmla="*/ 19 w 28"/>
                    <a:gd name="T3" fmla="*/ 4 h 21"/>
                    <a:gd name="T4" fmla="*/ 14 w 28"/>
                    <a:gd name="T5" fmla="*/ 4 h 21"/>
                    <a:gd name="T6" fmla="*/ 0 w 28"/>
                    <a:gd name="T7" fmla="*/ 21 h 21"/>
                    <a:gd name="T8" fmla="*/ 28 w 28"/>
                    <a:gd name="T9" fmla="*/ 4 h 21"/>
                    <a:gd name="T10" fmla="*/ 26 w 28"/>
                    <a:gd name="T11" fmla="*/ 0 h 21"/>
                  </a:gdLst>
                  <a:ahLst/>
                  <a:cxnLst>
                    <a:cxn ang="0">
                      <a:pos x="T0" y="T1"/>
                    </a:cxn>
                    <a:cxn ang="0">
                      <a:pos x="T2" y="T3"/>
                    </a:cxn>
                    <a:cxn ang="0">
                      <a:pos x="T4" y="T5"/>
                    </a:cxn>
                    <a:cxn ang="0">
                      <a:pos x="T6" y="T7"/>
                    </a:cxn>
                    <a:cxn ang="0">
                      <a:pos x="T8" y="T9"/>
                    </a:cxn>
                    <a:cxn ang="0">
                      <a:pos x="T10" y="T11"/>
                    </a:cxn>
                  </a:cxnLst>
                  <a:rect l="0" t="0" r="r" b="b"/>
                  <a:pathLst>
                    <a:path w="28" h="21">
                      <a:moveTo>
                        <a:pt x="26" y="0"/>
                      </a:moveTo>
                      <a:lnTo>
                        <a:pt x="19" y="4"/>
                      </a:lnTo>
                      <a:lnTo>
                        <a:pt x="14" y="4"/>
                      </a:lnTo>
                      <a:lnTo>
                        <a:pt x="0" y="21"/>
                      </a:lnTo>
                      <a:lnTo>
                        <a:pt x="28" y="4"/>
                      </a:lnTo>
                      <a:lnTo>
                        <a:pt x="2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1" name="Freeform 1134"/>
                <p:cNvSpPr>
                  <a:spLocks/>
                </p:cNvSpPr>
                <p:nvPr/>
              </p:nvSpPr>
              <p:spPr bwMode="black">
                <a:xfrm>
                  <a:off x="7305653" y="2963687"/>
                  <a:ext cx="23282" cy="27507"/>
                </a:xfrm>
                <a:custGeom>
                  <a:avLst/>
                  <a:gdLst>
                    <a:gd name="T0" fmla="*/ 12 w 15"/>
                    <a:gd name="T1" fmla="*/ 0 h 17"/>
                    <a:gd name="T2" fmla="*/ 0 w 15"/>
                    <a:gd name="T3" fmla="*/ 14 h 17"/>
                    <a:gd name="T4" fmla="*/ 3 w 15"/>
                    <a:gd name="T5" fmla="*/ 17 h 17"/>
                    <a:gd name="T6" fmla="*/ 15 w 15"/>
                    <a:gd name="T7" fmla="*/ 5 h 17"/>
                    <a:gd name="T8" fmla="*/ 12 w 15"/>
                    <a:gd name="T9" fmla="*/ 0 h 17"/>
                  </a:gdLst>
                  <a:ahLst/>
                  <a:cxnLst>
                    <a:cxn ang="0">
                      <a:pos x="T0" y="T1"/>
                    </a:cxn>
                    <a:cxn ang="0">
                      <a:pos x="T2" y="T3"/>
                    </a:cxn>
                    <a:cxn ang="0">
                      <a:pos x="T4" y="T5"/>
                    </a:cxn>
                    <a:cxn ang="0">
                      <a:pos x="T6" y="T7"/>
                    </a:cxn>
                    <a:cxn ang="0">
                      <a:pos x="T8" y="T9"/>
                    </a:cxn>
                  </a:cxnLst>
                  <a:rect l="0" t="0" r="r" b="b"/>
                  <a:pathLst>
                    <a:path w="15" h="17">
                      <a:moveTo>
                        <a:pt x="12" y="0"/>
                      </a:moveTo>
                      <a:lnTo>
                        <a:pt x="0" y="14"/>
                      </a:lnTo>
                      <a:lnTo>
                        <a:pt x="3" y="17"/>
                      </a:lnTo>
                      <a:lnTo>
                        <a:pt x="15" y="5"/>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2" name="Freeform 1135"/>
                <p:cNvSpPr>
                  <a:spLocks/>
                </p:cNvSpPr>
                <p:nvPr/>
              </p:nvSpPr>
              <p:spPr bwMode="black">
                <a:xfrm>
                  <a:off x="7305653" y="2963687"/>
                  <a:ext cx="23282" cy="27507"/>
                </a:xfrm>
                <a:custGeom>
                  <a:avLst/>
                  <a:gdLst>
                    <a:gd name="T0" fmla="*/ 12 w 15"/>
                    <a:gd name="T1" fmla="*/ 0 h 17"/>
                    <a:gd name="T2" fmla="*/ 0 w 15"/>
                    <a:gd name="T3" fmla="*/ 14 h 17"/>
                    <a:gd name="T4" fmla="*/ 3 w 15"/>
                    <a:gd name="T5" fmla="*/ 17 h 17"/>
                    <a:gd name="T6" fmla="*/ 15 w 15"/>
                    <a:gd name="T7" fmla="*/ 5 h 17"/>
                    <a:gd name="T8" fmla="*/ 12 w 15"/>
                    <a:gd name="T9" fmla="*/ 0 h 17"/>
                  </a:gdLst>
                  <a:ahLst/>
                  <a:cxnLst>
                    <a:cxn ang="0">
                      <a:pos x="T0" y="T1"/>
                    </a:cxn>
                    <a:cxn ang="0">
                      <a:pos x="T2" y="T3"/>
                    </a:cxn>
                    <a:cxn ang="0">
                      <a:pos x="T4" y="T5"/>
                    </a:cxn>
                    <a:cxn ang="0">
                      <a:pos x="T6" y="T7"/>
                    </a:cxn>
                    <a:cxn ang="0">
                      <a:pos x="T8" y="T9"/>
                    </a:cxn>
                  </a:cxnLst>
                  <a:rect l="0" t="0" r="r" b="b"/>
                  <a:pathLst>
                    <a:path w="15" h="17">
                      <a:moveTo>
                        <a:pt x="12" y="0"/>
                      </a:moveTo>
                      <a:lnTo>
                        <a:pt x="0" y="14"/>
                      </a:lnTo>
                      <a:lnTo>
                        <a:pt x="3" y="17"/>
                      </a:lnTo>
                      <a:lnTo>
                        <a:pt x="15" y="5"/>
                      </a:lnTo>
                      <a:lnTo>
                        <a:pt x="12"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3" name="Freeform 1136"/>
                <p:cNvSpPr>
                  <a:spLocks/>
                </p:cNvSpPr>
                <p:nvPr/>
              </p:nvSpPr>
              <p:spPr bwMode="black">
                <a:xfrm>
                  <a:off x="5928897" y="1798671"/>
                  <a:ext cx="10865" cy="19417"/>
                </a:xfrm>
                <a:custGeom>
                  <a:avLst/>
                  <a:gdLst>
                    <a:gd name="T0" fmla="*/ 5 w 7"/>
                    <a:gd name="T1" fmla="*/ 0 h 12"/>
                    <a:gd name="T2" fmla="*/ 0 w 7"/>
                    <a:gd name="T3" fmla="*/ 5 h 12"/>
                    <a:gd name="T4" fmla="*/ 3 w 7"/>
                    <a:gd name="T5" fmla="*/ 12 h 12"/>
                    <a:gd name="T6" fmla="*/ 7 w 7"/>
                    <a:gd name="T7" fmla="*/ 12 h 12"/>
                    <a:gd name="T8" fmla="*/ 5 w 7"/>
                    <a:gd name="T9" fmla="*/ 0 h 12"/>
                  </a:gdLst>
                  <a:ahLst/>
                  <a:cxnLst>
                    <a:cxn ang="0">
                      <a:pos x="T0" y="T1"/>
                    </a:cxn>
                    <a:cxn ang="0">
                      <a:pos x="T2" y="T3"/>
                    </a:cxn>
                    <a:cxn ang="0">
                      <a:pos x="T4" y="T5"/>
                    </a:cxn>
                    <a:cxn ang="0">
                      <a:pos x="T6" y="T7"/>
                    </a:cxn>
                    <a:cxn ang="0">
                      <a:pos x="T8" y="T9"/>
                    </a:cxn>
                  </a:cxnLst>
                  <a:rect l="0" t="0" r="r" b="b"/>
                  <a:pathLst>
                    <a:path w="7" h="12">
                      <a:moveTo>
                        <a:pt x="5" y="0"/>
                      </a:moveTo>
                      <a:lnTo>
                        <a:pt x="0" y="5"/>
                      </a:lnTo>
                      <a:lnTo>
                        <a:pt x="3" y="12"/>
                      </a:lnTo>
                      <a:lnTo>
                        <a:pt x="7" y="12"/>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4" name="Freeform 1137"/>
                <p:cNvSpPr>
                  <a:spLocks/>
                </p:cNvSpPr>
                <p:nvPr/>
              </p:nvSpPr>
              <p:spPr bwMode="black">
                <a:xfrm>
                  <a:off x="5928897" y="1798671"/>
                  <a:ext cx="10865" cy="19417"/>
                </a:xfrm>
                <a:custGeom>
                  <a:avLst/>
                  <a:gdLst>
                    <a:gd name="T0" fmla="*/ 5 w 7"/>
                    <a:gd name="T1" fmla="*/ 0 h 12"/>
                    <a:gd name="T2" fmla="*/ 0 w 7"/>
                    <a:gd name="T3" fmla="*/ 5 h 12"/>
                    <a:gd name="T4" fmla="*/ 3 w 7"/>
                    <a:gd name="T5" fmla="*/ 12 h 12"/>
                    <a:gd name="T6" fmla="*/ 7 w 7"/>
                    <a:gd name="T7" fmla="*/ 12 h 12"/>
                    <a:gd name="T8" fmla="*/ 5 w 7"/>
                    <a:gd name="T9" fmla="*/ 0 h 12"/>
                  </a:gdLst>
                  <a:ahLst/>
                  <a:cxnLst>
                    <a:cxn ang="0">
                      <a:pos x="T0" y="T1"/>
                    </a:cxn>
                    <a:cxn ang="0">
                      <a:pos x="T2" y="T3"/>
                    </a:cxn>
                    <a:cxn ang="0">
                      <a:pos x="T4" y="T5"/>
                    </a:cxn>
                    <a:cxn ang="0">
                      <a:pos x="T6" y="T7"/>
                    </a:cxn>
                    <a:cxn ang="0">
                      <a:pos x="T8" y="T9"/>
                    </a:cxn>
                  </a:cxnLst>
                  <a:rect l="0" t="0" r="r" b="b"/>
                  <a:pathLst>
                    <a:path w="7" h="12">
                      <a:moveTo>
                        <a:pt x="5" y="0"/>
                      </a:moveTo>
                      <a:lnTo>
                        <a:pt x="0" y="5"/>
                      </a:lnTo>
                      <a:lnTo>
                        <a:pt x="3" y="12"/>
                      </a:lnTo>
                      <a:lnTo>
                        <a:pt x="7" y="12"/>
                      </a:lnTo>
                      <a:lnTo>
                        <a:pt x="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5" name="Freeform 1138"/>
                <p:cNvSpPr>
                  <a:spLocks/>
                </p:cNvSpPr>
                <p:nvPr/>
              </p:nvSpPr>
              <p:spPr bwMode="black">
                <a:xfrm>
                  <a:off x="5665032" y="2033292"/>
                  <a:ext cx="29491" cy="17799"/>
                </a:xfrm>
                <a:custGeom>
                  <a:avLst/>
                  <a:gdLst>
                    <a:gd name="T0" fmla="*/ 17 w 19"/>
                    <a:gd name="T1" fmla="*/ 0 h 11"/>
                    <a:gd name="T2" fmla="*/ 0 w 19"/>
                    <a:gd name="T3" fmla="*/ 7 h 11"/>
                    <a:gd name="T4" fmla="*/ 7 w 19"/>
                    <a:gd name="T5" fmla="*/ 11 h 11"/>
                    <a:gd name="T6" fmla="*/ 19 w 19"/>
                    <a:gd name="T7" fmla="*/ 7 h 11"/>
                    <a:gd name="T8" fmla="*/ 17 w 19"/>
                    <a:gd name="T9" fmla="*/ 0 h 11"/>
                  </a:gdLst>
                  <a:ahLst/>
                  <a:cxnLst>
                    <a:cxn ang="0">
                      <a:pos x="T0" y="T1"/>
                    </a:cxn>
                    <a:cxn ang="0">
                      <a:pos x="T2" y="T3"/>
                    </a:cxn>
                    <a:cxn ang="0">
                      <a:pos x="T4" y="T5"/>
                    </a:cxn>
                    <a:cxn ang="0">
                      <a:pos x="T6" y="T7"/>
                    </a:cxn>
                    <a:cxn ang="0">
                      <a:pos x="T8" y="T9"/>
                    </a:cxn>
                  </a:cxnLst>
                  <a:rect l="0" t="0" r="r" b="b"/>
                  <a:pathLst>
                    <a:path w="19" h="11">
                      <a:moveTo>
                        <a:pt x="17" y="0"/>
                      </a:moveTo>
                      <a:lnTo>
                        <a:pt x="0" y="7"/>
                      </a:lnTo>
                      <a:lnTo>
                        <a:pt x="7" y="11"/>
                      </a:lnTo>
                      <a:lnTo>
                        <a:pt x="19" y="7"/>
                      </a:lnTo>
                      <a:lnTo>
                        <a:pt x="1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6" name="Freeform 1139"/>
                <p:cNvSpPr>
                  <a:spLocks/>
                </p:cNvSpPr>
                <p:nvPr/>
              </p:nvSpPr>
              <p:spPr bwMode="black">
                <a:xfrm>
                  <a:off x="5665032" y="2033292"/>
                  <a:ext cx="29491" cy="17799"/>
                </a:xfrm>
                <a:custGeom>
                  <a:avLst/>
                  <a:gdLst>
                    <a:gd name="T0" fmla="*/ 17 w 19"/>
                    <a:gd name="T1" fmla="*/ 0 h 11"/>
                    <a:gd name="T2" fmla="*/ 0 w 19"/>
                    <a:gd name="T3" fmla="*/ 7 h 11"/>
                    <a:gd name="T4" fmla="*/ 7 w 19"/>
                    <a:gd name="T5" fmla="*/ 11 h 11"/>
                    <a:gd name="T6" fmla="*/ 19 w 19"/>
                    <a:gd name="T7" fmla="*/ 7 h 11"/>
                    <a:gd name="T8" fmla="*/ 17 w 19"/>
                    <a:gd name="T9" fmla="*/ 0 h 11"/>
                  </a:gdLst>
                  <a:ahLst/>
                  <a:cxnLst>
                    <a:cxn ang="0">
                      <a:pos x="T0" y="T1"/>
                    </a:cxn>
                    <a:cxn ang="0">
                      <a:pos x="T2" y="T3"/>
                    </a:cxn>
                    <a:cxn ang="0">
                      <a:pos x="T4" y="T5"/>
                    </a:cxn>
                    <a:cxn ang="0">
                      <a:pos x="T6" y="T7"/>
                    </a:cxn>
                    <a:cxn ang="0">
                      <a:pos x="T8" y="T9"/>
                    </a:cxn>
                  </a:cxnLst>
                  <a:rect l="0" t="0" r="r" b="b"/>
                  <a:pathLst>
                    <a:path w="19" h="11">
                      <a:moveTo>
                        <a:pt x="17" y="0"/>
                      </a:moveTo>
                      <a:lnTo>
                        <a:pt x="0" y="7"/>
                      </a:lnTo>
                      <a:lnTo>
                        <a:pt x="7" y="11"/>
                      </a:lnTo>
                      <a:lnTo>
                        <a:pt x="19" y="7"/>
                      </a:lnTo>
                      <a:lnTo>
                        <a:pt x="17"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7" name="Freeform 1140"/>
                <p:cNvSpPr>
                  <a:spLocks/>
                </p:cNvSpPr>
                <p:nvPr/>
              </p:nvSpPr>
              <p:spPr bwMode="black">
                <a:xfrm>
                  <a:off x="5911823" y="1408714"/>
                  <a:ext cx="13969" cy="25889"/>
                </a:xfrm>
                <a:custGeom>
                  <a:avLst/>
                  <a:gdLst>
                    <a:gd name="T0" fmla="*/ 2 w 9"/>
                    <a:gd name="T1" fmla="*/ 0 h 16"/>
                    <a:gd name="T2" fmla="*/ 0 w 9"/>
                    <a:gd name="T3" fmla="*/ 7 h 16"/>
                    <a:gd name="T4" fmla="*/ 7 w 9"/>
                    <a:gd name="T5" fmla="*/ 16 h 16"/>
                    <a:gd name="T6" fmla="*/ 9 w 9"/>
                    <a:gd name="T7" fmla="*/ 4 h 16"/>
                    <a:gd name="T8" fmla="*/ 2 w 9"/>
                    <a:gd name="T9" fmla="*/ 0 h 16"/>
                  </a:gdLst>
                  <a:ahLst/>
                  <a:cxnLst>
                    <a:cxn ang="0">
                      <a:pos x="T0" y="T1"/>
                    </a:cxn>
                    <a:cxn ang="0">
                      <a:pos x="T2" y="T3"/>
                    </a:cxn>
                    <a:cxn ang="0">
                      <a:pos x="T4" y="T5"/>
                    </a:cxn>
                    <a:cxn ang="0">
                      <a:pos x="T6" y="T7"/>
                    </a:cxn>
                    <a:cxn ang="0">
                      <a:pos x="T8" y="T9"/>
                    </a:cxn>
                  </a:cxnLst>
                  <a:rect l="0" t="0" r="r" b="b"/>
                  <a:pathLst>
                    <a:path w="9" h="16">
                      <a:moveTo>
                        <a:pt x="2" y="0"/>
                      </a:moveTo>
                      <a:lnTo>
                        <a:pt x="0" y="7"/>
                      </a:lnTo>
                      <a:lnTo>
                        <a:pt x="7" y="16"/>
                      </a:lnTo>
                      <a:lnTo>
                        <a:pt x="9" y="4"/>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8" name="Freeform 1141"/>
                <p:cNvSpPr>
                  <a:spLocks/>
                </p:cNvSpPr>
                <p:nvPr/>
              </p:nvSpPr>
              <p:spPr bwMode="black">
                <a:xfrm>
                  <a:off x="5911823" y="1408714"/>
                  <a:ext cx="13969" cy="25889"/>
                </a:xfrm>
                <a:custGeom>
                  <a:avLst/>
                  <a:gdLst>
                    <a:gd name="T0" fmla="*/ 2 w 9"/>
                    <a:gd name="T1" fmla="*/ 0 h 16"/>
                    <a:gd name="T2" fmla="*/ 0 w 9"/>
                    <a:gd name="T3" fmla="*/ 7 h 16"/>
                    <a:gd name="T4" fmla="*/ 7 w 9"/>
                    <a:gd name="T5" fmla="*/ 16 h 16"/>
                    <a:gd name="T6" fmla="*/ 9 w 9"/>
                    <a:gd name="T7" fmla="*/ 4 h 16"/>
                    <a:gd name="T8" fmla="*/ 2 w 9"/>
                    <a:gd name="T9" fmla="*/ 0 h 16"/>
                  </a:gdLst>
                  <a:ahLst/>
                  <a:cxnLst>
                    <a:cxn ang="0">
                      <a:pos x="T0" y="T1"/>
                    </a:cxn>
                    <a:cxn ang="0">
                      <a:pos x="T2" y="T3"/>
                    </a:cxn>
                    <a:cxn ang="0">
                      <a:pos x="T4" y="T5"/>
                    </a:cxn>
                    <a:cxn ang="0">
                      <a:pos x="T6" y="T7"/>
                    </a:cxn>
                    <a:cxn ang="0">
                      <a:pos x="T8" y="T9"/>
                    </a:cxn>
                  </a:cxnLst>
                  <a:rect l="0" t="0" r="r" b="b"/>
                  <a:pathLst>
                    <a:path w="9" h="16">
                      <a:moveTo>
                        <a:pt x="2" y="0"/>
                      </a:moveTo>
                      <a:lnTo>
                        <a:pt x="0" y="7"/>
                      </a:lnTo>
                      <a:lnTo>
                        <a:pt x="7" y="16"/>
                      </a:lnTo>
                      <a:lnTo>
                        <a:pt x="9" y="4"/>
                      </a:lnTo>
                      <a:lnTo>
                        <a:pt x="2"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9" name="Freeform 1142"/>
                <p:cNvSpPr>
                  <a:spLocks/>
                </p:cNvSpPr>
                <p:nvPr/>
              </p:nvSpPr>
              <p:spPr bwMode="black">
                <a:xfrm>
                  <a:off x="5812486" y="1657898"/>
                  <a:ext cx="29491" cy="17799"/>
                </a:xfrm>
                <a:custGeom>
                  <a:avLst/>
                  <a:gdLst>
                    <a:gd name="T0" fmla="*/ 4 w 19"/>
                    <a:gd name="T1" fmla="*/ 0 h 11"/>
                    <a:gd name="T2" fmla="*/ 0 w 19"/>
                    <a:gd name="T3" fmla="*/ 11 h 11"/>
                    <a:gd name="T4" fmla="*/ 19 w 19"/>
                    <a:gd name="T5" fmla="*/ 2 h 11"/>
                    <a:gd name="T6" fmla="*/ 4 w 19"/>
                    <a:gd name="T7" fmla="*/ 0 h 11"/>
                  </a:gdLst>
                  <a:ahLst/>
                  <a:cxnLst>
                    <a:cxn ang="0">
                      <a:pos x="T0" y="T1"/>
                    </a:cxn>
                    <a:cxn ang="0">
                      <a:pos x="T2" y="T3"/>
                    </a:cxn>
                    <a:cxn ang="0">
                      <a:pos x="T4" y="T5"/>
                    </a:cxn>
                    <a:cxn ang="0">
                      <a:pos x="T6" y="T7"/>
                    </a:cxn>
                  </a:cxnLst>
                  <a:rect l="0" t="0" r="r" b="b"/>
                  <a:pathLst>
                    <a:path w="19" h="11">
                      <a:moveTo>
                        <a:pt x="4" y="0"/>
                      </a:moveTo>
                      <a:lnTo>
                        <a:pt x="0" y="11"/>
                      </a:lnTo>
                      <a:lnTo>
                        <a:pt x="19" y="2"/>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0" name="Freeform 1143"/>
                <p:cNvSpPr>
                  <a:spLocks/>
                </p:cNvSpPr>
                <p:nvPr/>
              </p:nvSpPr>
              <p:spPr bwMode="black">
                <a:xfrm>
                  <a:off x="5812486" y="1657898"/>
                  <a:ext cx="29491" cy="17799"/>
                </a:xfrm>
                <a:custGeom>
                  <a:avLst/>
                  <a:gdLst>
                    <a:gd name="T0" fmla="*/ 4 w 19"/>
                    <a:gd name="T1" fmla="*/ 0 h 11"/>
                    <a:gd name="T2" fmla="*/ 0 w 19"/>
                    <a:gd name="T3" fmla="*/ 11 h 11"/>
                    <a:gd name="T4" fmla="*/ 19 w 19"/>
                    <a:gd name="T5" fmla="*/ 2 h 11"/>
                    <a:gd name="T6" fmla="*/ 4 w 19"/>
                    <a:gd name="T7" fmla="*/ 0 h 11"/>
                  </a:gdLst>
                  <a:ahLst/>
                  <a:cxnLst>
                    <a:cxn ang="0">
                      <a:pos x="T0" y="T1"/>
                    </a:cxn>
                    <a:cxn ang="0">
                      <a:pos x="T2" y="T3"/>
                    </a:cxn>
                    <a:cxn ang="0">
                      <a:pos x="T4" y="T5"/>
                    </a:cxn>
                    <a:cxn ang="0">
                      <a:pos x="T6" y="T7"/>
                    </a:cxn>
                  </a:cxnLst>
                  <a:rect l="0" t="0" r="r" b="b"/>
                  <a:pathLst>
                    <a:path w="19" h="11">
                      <a:moveTo>
                        <a:pt x="4" y="0"/>
                      </a:moveTo>
                      <a:lnTo>
                        <a:pt x="0" y="11"/>
                      </a:lnTo>
                      <a:lnTo>
                        <a:pt x="19" y="2"/>
                      </a:lnTo>
                      <a:lnTo>
                        <a:pt x="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1" name="Freeform 1144"/>
                <p:cNvSpPr>
                  <a:spLocks/>
                </p:cNvSpPr>
                <p:nvPr/>
              </p:nvSpPr>
              <p:spPr bwMode="black">
                <a:xfrm>
                  <a:off x="5848185" y="1619064"/>
                  <a:ext cx="18626" cy="22653"/>
                </a:xfrm>
                <a:custGeom>
                  <a:avLst/>
                  <a:gdLst>
                    <a:gd name="T0" fmla="*/ 7 w 12"/>
                    <a:gd name="T1" fmla="*/ 0 h 14"/>
                    <a:gd name="T2" fmla="*/ 0 w 12"/>
                    <a:gd name="T3" fmla="*/ 9 h 14"/>
                    <a:gd name="T4" fmla="*/ 12 w 12"/>
                    <a:gd name="T5" fmla="*/ 14 h 14"/>
                    <a:gd name="T6" fmla="*/ 7 w 12"/>
                    <a:gd name="T7" fmla="*/ 0 h 14"/>
                  </a:gdLst>
                  <a:ahLst/>
                  <a:cxnLst>
                    <a:cxn ang="0">
                      <a:pos x="T0" y="T1"/>
                    </a:cxn>
                    <a:cxn ang="0">
                      <a:pos x="T2" y="T3"/>
                    </a:cxn>
                    <a:cxn ang="0">
                      <a:pos x="T4" y="T5"/>
                    </a:cxn>
                    <a:cxn ang="0">
                      <a:pos x="T6" y="T7"/>
                    </a:cxn>
                  </a:cxnLst>
                  <a:rect l="0" t="0" r="r" b="b"/>
                  <a:pathLst>
                    <a:path w="12" h="14">
                      <a:moveTo>
                        <a:pt x="7" y="0"/>
                      </a:moveTo>
                      <a:lnTo>
                        <a:pt x="0" y="9"/>
                      </a:lnTo>
                      <a:lnTo>
                        <a:pt x="12" y="14"/>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2" name="Freeform 1145"/>
                <p:cNvSpPr>
                  <a:spLocks/>
                </p:cNvSpPr>
                <p:nvPr/>
              </p:nvSpPr>
              <p:spPr bwMode="black">
                <a:xfrm>
                  <a:off x="5848185" y="1619064"/>
                  <a:ext cx="18626" cy="22653"/>
                </a:xfrm>
                <a:custGeom>
                  <a:avLst/>
                  <a:gdLst>
                    <a:gd name="T0" fmla="*/ 7 w 12"/>
                    <a:gd name="T1" fmla="*/ 0 h 14"/>
                    <a:gd name="T2" fmla="*/ 0 w 12"/>
                    <a:gd name="T3" fmla="*/ 9 h 14"/>
                    <a:gd name="T4" fmla="*/ 12 w 12"/>
                    <a:gd name="T5" fmla="*/ 14 h 14"/>
                    <a:gd name="T6" fmla="*/ 7 w 12"/>
                    <a:gd name="T7" fmla="*/ 0 h 14"/>
                  </a:gdLst>
                  <a:ahLst/>
                  <a:cxnLst>
                    <a:cxn ang="0">
                      <a:pos x="T0" y="T1"/>
                    </a:cxn>
                    <a:cxn ang="0">
                      <a:pos x="T2" y="T3"/>
                    </a:cxn>
                    <a:cxn ang="0">
                      <a:pos x="T4" y="T5"/>
                    </a:cxn>
                    <a:cxn ang="0">
                      <a:pos x="T6" y="T7"/>
                    </a:cxn>
                  </a:cxnLst>
                  <a:rect l="0" t="0" r="r" b="b"/>
                  <a:pathLst>
                    <a:path w="12" h="14">
                      <a:moveTo>
                        <a:pt x="7" y="0"/>
                      </a:moveTo>
                      <a:lnTo>
                        <a:pt x="0" y="9"/>
                      </a:lnTo>
                      <a:lnTo>
                        <a:pt x="12" y="14"/>
                      </a:lnTo>
                      <a:lnTo>
                        <a:pt x="7"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3" name="Freeform 1146"/>
                <p:cNvSpPr>
                  <a:spLocks/>
                </p:cNvSpPr>
                <p:nvPr/>
              </p:nvSpPr>
              <p:spPr bwMode="black">
                <a:xfrm>
                  <a:off x="5661927" y="1585084"/>
                  <a:ext cx="32595" cy="33980"/>
                </a:xfrm>
                <a:custGeom>
                  <a:avLst/>
                  <a:gdLst>
                    <a:gd name="T0" fmla="*/ 14 w 21"/>
                    <a:gd name="T1" fmla="*/ 0 h 21"/>
                    <a:gd name="T2" fmla="*/ 4 w 21"/>
                    <a:gd name="T3" fmla="*/ 0 h 21"/>
                    <a:gd name="T4" fmla="*/ 0 w 21"/>
                    <a:gd name="T5" fmla="*/ 7 h 21"/>
                    <a:gd name="T6" fmla="*/ 0 w 21"/>
                    <a:gd name="T7" fmla="*/ 21 h 21"/>
                    <a:gd name="T8" fmla="*/ 21 w 21"/>
                    <a:gd name="T9" fmla="*/ 11 h 21"/>
                    <a:gd name="T10" fmla="*/ 12 w 21"/>
                    <a:gd name="T11" fmla="*/ 9 h 21"/>
                    <a:gd name="T12" fmla="*/ 14 w 21"/>
                    <a:gd name="T13" fmla="*/ 2 h 21"/>
                    <a:gd name="T14" fmla="*/ 14 w 21"/>
                    <a:gd name="T15" fmla="*/ 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21">
                      <a:moveTo>
                        <a:pt x="14" y="0"/>
                      </a:moveTo>
                      <a:lnTo>
                        <a:pt x="4" y="0"/>
                      </a:lnTo>
                      <a:lnTo>
                        <a:pt x="0" y="7"/>
                      </a:lnTo>
                      <a:lnTo>
                        <a:pt x="0" y="21"/>
                      </a:lnTo>
                      <a:lnTo>
                        <a:pt x="21" y="11"/>
                      </a:lnTo>
                      <a:lnTo>
                        <a:pt x="12" y="9"/>
                      </a:lnTo>
                      <a:lnTo>
                        <a:pt x="14" y="2"/>
                      </a:lnTo>
                      <a:lnTo>
                        <a:pt x="1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4" name="Freeform 1147"/>
                <p:cNvSpPr>
                  <a:spLocks/>
                </p:cNvSpPr>
                <p:nvPr/>
              </p:nvSpPr>
              <p:spPr bwMode="black">
                <a:xfrm>
                  <a:off x="5661927" y="1585084"/>
                  <a:ext cx="32595" cy="33980"/>
                </a:xfrm>
                <a:custGeom>
                  <a:avLst/>
                  <a:gdLst>
                    <a:gd name="T0" fmla="*/ 14 w 21"/>
                    <a:gd name="T1" fmla="*/ 0 h 21"/>
                    <a:gd name="T2" fmla="*/ 4 w 21"/>
                    <a:gd name="T3" fmla="*/ 0 h 21"/>
                    <a:gd name="T4" fmla="*/ 0 w 21"/>
                    <a:gd name="T5" fmla="*/ 7 h 21"/>
                    <a:gd name="T6" fmla="*/ 0 w 21"/>
                    <a:gd name="T7" fmla="*/ 21 h 21"/>
                    <a:gd name="T8" fmla="*/ 21 w 21"/>
                    <a:gd name="T9" fmla="*/ 11 h 21"/>
                    <a:gd name="T10" fmla="*/ 12 w 21"/>
                    <a:gd name="T11" fmla="*/ 9 h 21"/>
                    <a:gd name="T12" fmla="*/ 14 w 21"/>
                    <a:gd name="T13" fmla="*/ 2 h 21"/>
                    <a:gd name="T14" fmla="*/ 14 w 21"/>
                    <a:gd name="T15" fmla="*/ 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21">
                      <a:moveTo>
                        <a:pt x="14" y="0"/>
                      </a:moveTo>
                      <a:lnTo>
                        <a:pt x="4" y="0"/>
                      </a:lnTo>
                      <a:lnTo>
                        <a:pt x="0" y="7"/>
                      </a:lnTo>
                      <a:lnTo>
                        <a:pt x="0" y="21"/>
                      </a:lnTo>
                      <a:lnTo>
                        <a:pt x="21" y="11"/>
                      </a:lnTo>
                      <a:lnTo>
                        <a:pt x="12" y="9"/>
                      </a:lnTo>
                      <a:lnTo>
                        <a:pt x="14" y="2"/>
                      </a:lnTo>
                      <a:lnTo>
                        <a:pt x="1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5" name="Freeform 1148"/>
                <p:cNvSpPr>
                  <a:spLocks/>
                </p:cNvSpPr>
                <p:nvPr/>
              </p:nvSpPr>
              <p:spPr bwMode="black">
                <a:xfrm>
                  <a:off x="5408927" y="1806761"/>
                  <a:ext cx="43460" cy="50160"/>
                </a:xfrm>
                <a:custGeom>
                  <a:avLst/>
                  <a:gdLst>
                    <a:gd name="T0" fmla="*/ 7 w 28"/>
                    <a:gd name="T1" fmla="*/ 0 h 31"/>
                    <a:gd name="T2" fmla="*/ 2 w 28"/>
                    <a:gd name="T3" fmla="*/ 7 h 31"/>
                    <a:gd name="T4" fmla="*/ 4 w 28"/>
                    <a:gd name="T5" fmla="*/ 9 h 31"/>
                    <a:gd name="T6" fmla="*/ 0 w 28"/>
                    <a:gd name="T7" fmla="*/ 9 h 31"/>
                    <a:gd name="T8" fmla="*/ 2 w 28"/>
                    <a:gd name="T9" fmla="*/ 19 h 31"/>
                    <a:gd name="T10" fmla="*/ 7 w 28"/>
                    <a:gd name="T11" fmla="*/ 26 h 31"/>
                    <a:gd name="T12" fmla="*/ 7 w 28"/>
                    <a:gd name="T13" fmla="*/ 21 h 31"/>
                    <a:gd name="T14" fmla="*/ 18 w 28"/>
                    <a:gd name="T15" fmla="*/ 31 h 31"/>
                    <a:gd name="T16" fmla="*/ 28 w 28"/>
                    <a:gd name="T17" fmla="*/ 26 h 31"/>
                    <a:gd name="T18" fmla="*/ 7 w 28"/>
                    <a:gd name="T1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31">
                      <a:moveTo>
                        <a:pt x="7" y="0"/>
                      </a:moveTo>
                      <a:lnTo>
                        <a:pt x="2" y="7"/>
                      </a:lnTo>
                      <a:lnTo>
                        <a:pt x="4" y="9"/>
                      </a:lnTo>
                      <a:lnTo>
                        <a:pt x="0" y="9"/>
                      </a:lnTo>
                      <a:lnTo>
                        <a:pt x="2" y="19"/>
                      </a:lnTo>
                      <a:lnTo>
                        <a:pt x="7" y="26"/>
                      </a:lnTo>
                      <a:lnTo>
                        <a:pt x="7" y="21"/>
                      </a:lnTo>
                      <a:lnTo>
                        <a:pt x="18" y="31"/>
                      </a:lnTo>
                      <a:lnTo>
                        <a:pt x="28" y="26"/>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6" name="Freeform 1149"/>
                <p:cNvSpPr>
                  <a:spLocks/>
                </p:cNvSpPr>
                <p:nvPr/>
              </p:nvSpPr>
              <p:spPr bwMode="black">
                <a:xfrm>
                  <a:off x="5408927" y="1806761"/>
                  <a:ext cx="43460" cy="50160"/>
                </a:xfrm>
                <a:custGeom>
                  <a:avLst/>
                  <a:gdLst>
                    <a:gd name="T0" fmla="*/ 7 w 28"/>
                    <a:gd name="T1" fmla="*/ 0 h 31"/>
                    <a:gd name="T2" fmla="*/ 2 w 28"/>
                    <a:gd name="T3" fmla="*/ 7 h 31"/>
                    <a:gd name="T4" fmla="*/ 4 w 28"/>
                    <a:gd name="T5" fmla="*/ 9 h 31"/>
                    <a:gd name="T6" fmla="*/ 0 w 28"/>
                    <a:gd name="T7" fmla="*/ 9 h 31"/>
                    <a:gd name="T8" fmla="*/ 2 w 28"/>
                    <a:gd name="T9" fmla="*/ 19 h 31"/>
                    <a:gd name="T10" fmla="*/ 7 w 28"/>
                    <a:gd name="T11" fmla="*/ 26 h 31"/>
                    <a:gd name="T12" fmla="*/ 7 w 28"/>
                    <a:gd name="T13" fmla="*/ 21 h 31"/>
                    <a:gd name="T14" fmla="*/ 18 w 28"/>
                    <a:gd name="T15" fmla="*/ 31 h 31"/>
                    <a:gd name="T16" fmla="*/ 28 w 28"/>
                    <a:gd name="T17" fmla="*/ 26 h 31"/>
                    <a:gd name="T18" fmla="*/ 7 w 28"/>
                    <a:gd name="T1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31">
                      <a:moveTo>
                        <a:pt x="7" y="0"/>
                      </a:moveTo>
                      <a:lnTo>
                        <a:pt x="2" y="7"/>
                      </a:lnTo>
                      <a:lnTo>
                        <a:pt x="4" y="9"/>
                      </a:lnTo>
                      <a:lnTo>
                        <a:pt x="0" y="9"/>
                      </a:lnTo>
                      <a:lnTo>
                        <a:pt x="2" y="19"/>
                      </a:lnTo>
                      <a:lnTo>
                        <a:pt x="7" y="26"/>
                      </a:lnTo>
                      <a:lnTo>
                        <a:pt x="7" y="21"/>
                      </a:lnTo>
                      <a:lnTo>
                        <a:pt x="18" y="31"/>
                      </a:lnTo>
                      <a:lnTo>
                        <a:pt x="28" y="26"/>
                      </a:lnTo>
                      <a:lnTo>
                        <a:pt x="7"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7" name="Freeform 1150"/>
                <p:cNvSpPr>
                  <a:spLocks/>
                </p:cNvSpPr>
                <p:nvPr/>
              </p:nvSpPr>
              <p:spPr bwMode="black">
                <a:xfrm>
                  <a:off x="5272338" y="1745274"/>
                  <a:ext cx="18626" cy="27507"/>
                </a:xfrm>
                <a:custGeom>
                  <a:avLst/>
                  <a:gdLst>
                    <a:gd name="T0" fmla="*/ 9 w 12"/>
                    <a:gd name="T1" fmla="*/ 0 h 17"/>
                    <a:gd name="T2" fmla="*/ 0 w 12"/>
                    <a:gd name="T3" fmla="*/ 0 h 17"/>
                    <a:gd name="T4" fmla="*/ 12 w 12"/>
                    <a:gd name="T5" fmla="*/ 17 h 17"/>
                    <a:gd name="T6" fmla="*/ 12 w 12"/>
                    <a:gd name="T7" fmla="*/ 5 h 17"/>
                    <a:gd name="T8" fmla="*/ 9 w 12"/>
                    <a:gd name="T9" fmla="*/ 0 h 17"/>
                  </a:gdLst>
                  <a:ahLst/>
                  <a:cxnLst>
                    <a:cxn ang="0">
                      <a:pos x="T0" y="T1"/>
                    </a:cxn>
                    <a:cxn ang="0">
                      <a:pos x="T2" y="T3"/>
                    </a:cxn>
                    <a:cxn ang="0">
                      <a:pos x="T4" y="T5"/>
                    </a:cxn>
                    <a:cxn ang="0">
                      <a:pos x="T6" y="T7"/>
                    </a:cxn>
                    <a:cxn ang="0">
                      <a:pos x="T8" y="T9"/>
                    </a:cxn>
                  </a:cxnLst>
                  <a:rect l="0" t="0" r="r" b="b"/>
                  <a:pathLst>
                    <a:path w="12" h="17">
                      <a:moveTo>
                        <a:pt x="9" y="0"/>
                      </a:moveTo>
                      <a:lnTo>
                        <a:pt x="0" y="0"/>
                      </a:lnTo>
                      <a:lnTo>
                        <a:pt x="12" y="17"/>
                      </a:lnTo>
                      <a:lnTo>
                        <a:pt x="12" y="5"/>
                      </a:lnTo>
                      <a:lnTo>
                        <a:pt x="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8" name="Freeform 1151"/>
                <p:cNvSpPr>
                  <a:spLocks/>
                </p:cNvSpPr>
                <p:nvPr/>
              </p:nvSpPr>
              <p:spPr bwMode="black">
                <a:xfrm>
                  <a:off x="5272338" y="1745274"/>
                  <a:ext cx="18626" cy="27507"/>
                </a:xfrm>
                <a:custGeom>
                  <a:avLst/>
                  <a:gdLst>
                    <a:gd name="T0" fmla="*/ 9 w 12"/>
                    <a:gd name="T1" fmla="*/ 0 h 17"/>
                    <a:gd name="T2" fmla="*/ 0 w 12"/>
                    <a:gd name="T3" fmla="*/ 0 h 17"/>
                    <a:gd name="T4" fmla="*/ 12 w 12"/>
                    <a:gd name="T5" fmla="*/ 17 h 17"/>
                    <a:gd name="T6" fmla="*/ 12 w 12"/>
                    <a:gd name="T7" fmla="*/ 5 h 17"/>
                    <a:gd name="T8" fmla="*/ 9 w 12"/>
                    <a:gd name="T9" fmla="*/ 0 h 17"/>
                  </a:gdLst>
                  <a:ahLst/>
                  <a:cxnLst>
                    <a:cxn ang="0">
                      <a:pos x="T0" y="T1"/>
                    </a:cxn>
                    <a:cxn ang="0">
                      <a:pos x="T2" y="T3"/>
                    </a:cxn>
                    <a:cxn ang="0">
                      <a:pos x="T4" y="T5"/>
                    </a:cxn>
                    <a:cxn ang="0">
                      <a:pos x="T6" y="T7"/>
                    </a:cxn>
                    <a:cxn ang="0">
                      <a:pos x="T8" y="T9"/>
                    </a:cxn>
                  </a:cxnLst>
                  <a:rect l="0" t="0" r="r" b="b"/>
                  <a:pathLst>
                    <a:path w="12" h="17">
                      <a:moveTo>
                        <a:pt x="9" y="0"/>
                      </a:moveTo>
                      <a:lnTo>
                        <a:pt x="0" y="0"/>
                      </a:lnTo>
                      <a:lnTo>
                        <a:pt x="12" y="17"/>
                      </a:lnTo>
                      <a:lnTo>
                        <a:pt x="12" y="5"/>
                      </a:lnTo>
                      <a:lnTo>
                        <a:pt x="9"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9" name="Freeform 1152"/>
                <p:cNvSpPr>
                  <a:spLocks/>
                </p:cNvSpPr>
                <p:nvPr/>
              </p:nvSpPr>
              <p:spPr bwMode="black">
                <a:xfrm>
                  <a:off x="5301829" y="1269559"/>
                  <a:ext cx="333712" cy="330088"/>
                </a:xfrm>
                <a:custGeom>
                  <a:avLst/>
                  <a:gdLst>
                    <a:gd name="T0" fmla="*/ 192 w 215"/>
                    <a:gd name="T1" fmla="*/ 0 h 204"/>
                    <a:gd name="T2" fmla="*/ 149 w 215"/>
                    <a:gd name="T3" fmla="*/ 41 h 204"/>
                    <a:gd name="T4" fmla="*/ 123 w 215"/>
                    <a:gd name="T5" fmla="*/ 48 h 204"/>
                    <a:gd name="T6" fmla="*/ 104 w 215"/>
                    <a:gd name="T7" fmla="*/ 41 h 204"/>
                    <a:gd name="T8" fmla="*/ 104 w 215"/>
                    <a:gd name="T9" fmla="*/ 55 h 204"/>
                    <a:gd name="T10" fmla="*/ 95 w 215"/>
                    <a:gd name="T11" fmla="*/ 60 h 204"/>
                    <a:gd name="T12" fmla="*/ 99 w 215"/>
                    <a:gd name="T13" fmla="*/ 53 h 204"/>
                    <a:gd name="T14" fmla="*/ 95 w 215"/>
                    <a:gd name="T15" fmla="*/ 50 h 204"/>
                    <a:gd name="T16" fmla="*/ 71 w 215"/>
                    <a:gd name="T17" fmla="*/ 69 h 204"/>
                    <a:gd name="T18" fmla="*/ 54 w 215"/>
                    <a:gd name="T19" fmla="*/ 100 h 204"/>
                    <a:gd name="T20" fmla="*/ 35 w 215"/>
                    <a:gd name="T21" fmla="*/ 112 h 204"/>
                    <a:gd name="T22" fmla="*/ 26 w 215"/>
                    <a:gd name="T23" fmla="*/ 105 h 204"/>
                    <a:gd name="T24" fmla="*/ 26 w 215"/>
                    <a:gd name="T25" fmla="*/ 112 h 204"/>
                    <a:gd name="T26" fmla="*/ 26 w 215"/>
                    <a:gd name="T27" fmla="*/ 116 h 204"/>
                    <a:gd name="T28" fmla="*/ 31 w 215"/>
                    <a:gd name="T29" fmla="*/ 116 h 204"/>
                    <a:gd name="T30" fmla="*/ 28 w 215"/>
                    <a:gd name="T31" fmla="*/ 128 h 204"/>
                    <a:gd name="T32" fmla="*/ 43 w 215"/>
                    <a:gd name="T33" fmla="*/ 131 h 204"/>
                    <a:gd name="T34" fmla="*/ 26 w 215"/>
                    <a:gd name="T35" fmla="*/ 133 h 204"/>
                    <a:gd name="T36" fmla="*/ 33 w 215"/>
                    <a:gd name="T37" fmla="*/ 145 h 204"/>
                    <a:gd name="T38" fmla="*/ 21 w 215"/>
                    <a:gd name="T39" fmla="*/ 147 h 204"/>
                    <a:gd name="T40" fmla="*/ 28 w 215"/>
                    <a:gd name="T41" fmla="*/ 152 h 204"/>
                    <a:gd name="T42" fmla="*/ 19 w 215"/>
                    <a:gd name="T43" fmla="*/ 154 h 204"/>
                    <a:gd name="T44" fmla="*/ 35 w 215"/>
                    <a:gd name="T45" fmla="*/ 166 h 204"/>
                    <a:gd name="T46" fmla="*/ 19 w 215"/>
                    <a:gd name="T47" fmla="*/ 159 h 204"/>
                    <a:gd name="T48" fmla="*/ 0 w 215"/>
                    <a:gd name="T49" fmla="*/ 178 h 204"/>
                    <a:gd name="T50" fmla="*/ 5 w 215"/>
                    <a:gd name="T51" fmla="*/ 188 h 204"/>
                    <a:gd name="T52" fmla="*/ 19 w 215"/>
                    <a:gd name="T53" fmla="*/ 183 h 204"/>
                    <a:gd name="T54" fmla="*/ 7 w 215"/>
                    <a:gd name="T55" fmla="*/ 199 h 204"/>
                    <a:gd name="T56" fmla="*/ 21 w 215"/>
                    <a:gd name="T57" fmla="*/ 197 h 204"/>
                    <a:gd name="T58" fmla="*/ 43 w 215"/>
                    <a:gd name="T59" fmla="*/ 204 h 204"/>
                    <a:gd name="T60" fmla="*/ 50 w 215"/>
                    <a:gd name="T61" fmla="*/ 195 h 204"/>
                    <a:gd name="T62" fmla="*/ 45 w 215"/>
                    <a:gd name="T63" fmla="*/ 183 h 204"/>
                    <a:gd name="T64" fmla="*/ 54 w 215"/>
                    <a:gd name="T65" fmla="*/ 188 h 204"/>
                    <a:gd name="T66" fmla="*/ 43 w 215"/>
                    <a:gd name="T67" fmla="*/ 176 h 204"/>
                    <a:gd name="T68" fmla="*/ 57 w 215"/>
                    <a:gd name="T69" fmla="*/ 180 h 204"/>
                    <a:gd name="T70" fmla="*/ 59 w 215"/>
                    <a:gd name="T71" fmla="*/ 173 h 204"/>
                    <a:gd name="T72" fmla="*/ 50 w 215"/>
                    <a:gd name="T73" fmla="*/ 166 h 204"/>
                    <a:gd name="T74" fmla="*/ 54 w 215"/>
                    <a:gd name="T75" fmla="*/ 154 h 204"/>
                    <a:gd name="T76" fmla="*/ 64 w 215"/>
                    <a:gd name="T77" fmla="*/ 169 h 204"/>
                    <a:gd name="T78" fmla="*/ 71 w 215"/>
                    <a:gd name="T79" fmla="*/ 157 h 204"/>
                    <a:gd name="T80" fmla="*/ 64 w 215"/>
                    <a:gd name="T81" fmla="*/ 138 h 204"/>
                    <a:gd name="T82" fmla="*/ 73 w 215"/>
                    <a:gd name="T83" fmla="*/ 147 h 204"/>
                    <a:gd name="T84" fmla="*/ 78 w 215"/>
                    <a:gd name="T85" fmla="*/ 140 h 204"/>
                    <a:gd name="T86" fmla="*/ 76 w 215"/>
                    <a:gd name="T87" fmla="*/ 133 h 204"/>
                    <a:gd name="T88" fmla="*/ 87 w 215"/>
                    <a:gd name="T89" fmla="*/ 140 h 204"/>
                    <a:gd name="T90" fmla="*/ 80 w 215"/>
                    <a:gd name="T91" fmla="*/ 128 h 204"/>
                    <a:gd name="T92" fmla="*/ 92 w 215"/>
                    <a:gd name="T93" fmla="*/ 131 h 204"/>
                    <a:gd name="T94" fmla="*/ 99 w 215"/>
                    <a:gd name="T95" fmla="*/ 119 h 204"/>
                    <a:gd name="T96" fmla="*/ 95 w 215"/>
                    <a:gd name="T97" fmla="*/ 114 h 204"/>
                    <a:gd name="T98" fmla="*/ 95 w 215"/>
                    <a:gd name="T99" fmla="*/ 109 h 204"/>
                    <a:gd name="T100" fmla="*/ 109 w 215"/>
                    <a:gd name="T101" fmla="*/ 109 h 204"/>
                    <a:gd name="T102" fmla="*/ 139 w 215"/>
                    <a:gd name="T103" fmla="*/ 74 h 204"/>
                    <a:gd name="T104" fmla="*/ 142 w 215"/>
                    <a:gd name="T105" fmla="*/ 81 h 204"/>
                    <a:gd name="T106" fmla="*/ 208 w 215"/>
                    <a:gd name="T107" fmla="*/ 48 h 204"/>
                    <a:gd name="T108" fmla="*/ 215 w 215"/>
                    <a:gd name="T109" fmla="*/ 29 h 204"/>
                    <a:gd name="T110" fmla="*/ 213 w 215"/>
                    <a:gd name="T111" fmla="*/ 29 h 204"/>
                    <a:gd name="T112" fmla="*/ 215 w 215"/>
                    <a:gd name="T113" fmla="*/ 19 h 204"/>
                    <a:gd name="T114" fmla="*/ 208 w 215"/>
                    <a:gd name="T115" fmla="*/ 3 h 204"/>
                    <a:gd name="T116" fmla="*/ 192 w 215"/>
                    <a:gd name="T117"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5" h="204">
                      <a:moveTo>
                        <a:pt x="192" y="0"/>
                      </a:moveTo>
                      <a:lnTo>
                        <a:pt x="149" y="41"/>
                      </a:lnTo>
                      <a:lnTo>
                        <a:pt x="123" y="48"/>
                      </a:lnTo>
                      <a:lnTo>
                        <a:pt x="104" y="41"/>
                      </a:lnTo>
                      <a:lnTo>
                        <a:pt x="104" y="55"/>
                      </a:lnTo>
                      <a:lnTo>
                        <a:pt x="95" y="60"/>
                      </a:lnTo>
                      <a:lnTo>
                        <a:pt x="99" y="53"/>
                      </a:lnTo>
                      <a:lnTo>
                        <a:pt x="95" y="50"/>
                      </a:lnTo>
                      <a:lnTo>
                        <a:pt x="71" y="69"/>
                      </a:lnTo>
                      <a:lnTo>
                        <a:pt x="54" y="100"/>
                      </a:lnTo>
                      <a:lnTo>
                        <a:pt x="35" y="112"/>
                      </a:lnTo>
                      <a:lnTo>
                        <a:pt x="26" y="105"/>
                      </a:lnTo>
                      <a:lnTo>
                        <a:pt x="26" y="112"/>
                      </a:lnTo>
                      <a:lnTo>
                        <a:pt x="26" y="116"/>
                      </a:lnTo>
                      <a:lnTo>
                        <a:pt x="31" y="116"/>
                      </a:lnTo>
                      <a:lnTo>
                        <a:pt x="28" y="128"/>
                      </a:lnTo>
                      <a:lnTo>
                        <a:pt x="43" y="131"/>
                      </a:lnTo>
                      <a:lnTo>
                        <a:pt x="26" y="133"/>
                      </a:lnTo>
                      <a:lnTo>
                        <a:pt x="33" y="145"/>
                      </a:lnTo>
                      <a:lnTo>
                        <a:pt x="21" y="147"/>
                      </a:lnTo>
                      <a:lnTo>
                        <a:pt x="28" y="152"/>
                      </a:lnTo>
                      <a:lnTo>
                        <a:pt x="19" y="154"/>
                      </a:lnTo>
                      <a:lnTo>
                        <a:pt x="35" y="166"/>
                      </a:lnTo>
                      <a:lnTo>
                        <a:pt x="19" y="159"/>
                      </a:lnTo>
                      <a:lnTo>
                        <a:pt x="0" y="178"/>
                      </a:lnTo>
                      <a:lnTo>
                        <a:pt x="5" y="188"/>
                      </a:lnTo>
                      <a:lnTo>
                        <a:pt x="19" y="183"/>
                      </a:lnTo>
                      <a:lnTo>
                        <a:pt x="7" y="199"/>
                      </a:lnTo>
                      <a:lnTo>
                        <a:pt x="21" y="197"/>
                      </a:lnTo>
                      <a:lnTo>
                        <a:pt x="43" y="204"/>
                      </a:lnTo>
                      <a:lnTo>
                        <a:pt x="50" y="195"/>
                      </a:lnTo>
                      <a:lnTo>
                        <a:pt x="45" y="183"/>
                      </a:lnTo>
                      <a:lnTo>
                        <a:pt x="54" y="188"/>
                      </a:lnTo>
                      <a:lnTo>
                        <a:pt x="43" y="176"/>
                      </a:lnTo>
                      <a:lnTo>
                        <a:pt x="57" y="180"/>
                      </a:lnTo>
                      <a:lnTo>
                        <a:pt x="59" y="173"/>
                      </a:lnTo>
                      <a:lnTo>
                        <a:pt x="50" y="166"/>
                      </a:lnTo>
                      <a:lnTo>
                        <a:pt x="54" y="154"/>
                      </a:lnTo>
                      <a:lnTo>
                        <a:pt x="64" y="169"/>
                      </a:lnTo>
                      <a:lnTo>
                        <a:pt x="71" y="157"/>
                      </a:lnTo>
                      <a:lnTo>
                        <a:pt x="64" y="138"/>
                      </a:lnTo>
                      <a:lnTo>
                        <a:pt x="73" y="147"/>
                      </a:lnTo>
                      <a:lnTo>
                        <a:pt x="78" y="140"/>
                      </a:lnTo>
                      <a:lnTo>
                        <a:pt x="76" y="133"/>
                      </a:lnTo>
                      <a:lnTo>
                        <a:pt x="87" y="140"/>
                      </a:lnTo>
                      <a:lnTo>
                        <a:pt x="80" y="128"/>
                      </a:lnTo>
                      <a:lnTo>
                        <a:pt x="92" y="131"/>
                      </a:lnTo>
                      <a:lnTo>
                        <a:pt x="99" y="119"/>
                      </a:lnTo>
                      <a:lnTo>
                        <a:pt x="95" y="114"/>
                      </a:lnTo>
                      <a:lnTo>
                        <a:pt x="95" y="109"/>
                      </a:lnTo>
                      <a:lnTo>
                        <a:pt x="109" y="109"/>
                      </a:lnTo>
                      <a:lnTo>
                        <a:pt x="139" y="74"/>
                      </a:lnTo>
                      <a:lnTo>
                        <a:pt x="142" y="81"/>
                      </a:lnTo>
                      <a:lnTo>
                        <a:pt x="208" y="48"/>
                      </a:lnTo>
                      <a:lnTo>
                        <a:pt x="215" y="29"/>
                      </a:lnTo>
                      <a:lnTo>
                        <a:pt x="213" y="29"/>
                      </a:lnTo>
                      <a:lnTo>
                        <a:pt x="215" y="19"/>
                      </a:lnTo>
                      <a:lnTo>
                        <a:pt x="208" y="3"/>
                      </a:lnTo>
                      <a:lnTo>
                        <a:pt x="19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0" name="Freeform 1153"/>
                <p:cNvSpPr>
                  <a:spLocks/>
                </p:cNvSpPr>
                <p:nvPr/>
              </p:nvSpPr>
              <p:spPr bwMode="black">
                <a:xfrm>
                  <a:off x="5301829" y="1269559"/>
                  <a:ext cx="333712" cy="330088"/>
                </a:xfrm>
                <a:custGeom>
                  <a:avLst/>
                  <a:gdLst>
                    <a:gd name="T0" fmla="*/ 192 w 215"/>
                    <a:gd name="T1" fmla="*/ 0 h 204"/>
                    <a:gd name="T2" fmla="*/ 149 w 215"/>
                    <a:gd name="T3" fmla="*/ 41 h 204"/>
                    <a:gd name="T4" fmla="*/ 123 w 215"/>
                    <a:gd name="T5" fmla="*/ 48 h 204"/>
                    <a:gd name="T6" fmla="*/ 104 w 215"/>
                    <a:gd name="T7" fmla="*/ 41 h 204"/>
                    <a:gd name="T8" fmla="*/ 104 w 215"/>
                    <a:gd name="T9" fmla="*/ 55 h 204"/>
                    <a:gd name="T10" fmla="*/ 95 w 215"/>
                    <a:gd name="T11" fmla="*/ 60 h 204"/>
                    <a:gd name="T12" fmla="*/ 99 w 215"/>
                    <a:gd name="T13" fmla="*/ 53 h 204"/>
                    <a:gd name="T14" fmla="*/ 95 w 215"/>
                    <a:gd name="T15" fmla="*/ 50 h 204"/>
                    <a:gd name="T16" fmla="*/ 71 w 215"/>
                    <a:gd name="T17" fmla="*/ 69 h 204"/>
                    <a:gd name="T18" fmla="*/ 54 w 215"/>
                    <a:gd name="T19" fmla="*/ 100 h 204"/>
                    <a:gd name="T20" fmla="*/ 35 w 215"/>
                    <a:gd name="T21" fmla="*/ 112 h 204"/>
                    <a:gd name="T22" fmla="*/ 26 w 215"/>
                    <a:gd name="T23" fmla="*/ 105 h 204"/>
                    <a:gd name="T24" fmla="*/ 26 w 215"/>
                    <a:gd name="T25" fmla="*/ 112 h 204"/>
                    <a:gd name="T26" fmla="*/ 26 w 215"/>
                    <a:gd name="T27" fmla="*/ 116 h 204"/>
                    <a:gd name="T28" fmla="*/ 31 w 215"/>
                    <a:gd name="T29" fmla="*/ 116 h 204"/>
                    <a:gd name="T30" fmla="*/ 28 w 215"/>
                    <a:gd name="T31" fmla="*/ 128 h 204"/>
                    <a:gd name="T32" fmla="*/ 43 w 215"/>
                    <a:gd name="T33" fmla="*/ 131 h 204"/>
                    <a:gd name="T34" fmla="*/ 26 w 215"/>
                    <a:gd name="T35" fmla="*/ 133 h 204"/>
                    <a:gd name="T36" fmla="*/ 33 w 215"/>
                    <a:gd name="T37" fmla="*/ 145 h 204"/>
                    <a:gd name="T38" fmla="*/ 21 w 215"/>
                    <a:gd name="T39" fmla="*/ 147 h 204"/>
                    <a:gd name="T40" fmla="*/ 28 w 215"/>
                    <a:gd name="T41" fmla="*/ 152 h 204"/>
                    <a:gd name="T42" fmla="*/ 19 w 215"/>
                    <a:gd name="T43" fmla="*/ 154 h 204"/>
                    <a:gd name="T44" fmla="*/ 35 w 215"/>
                    <a:gd name="T45" fmla="*/ 166 h 204"/>
                    <a:gd name="T46" fmla="*/ 19 w 215"/>
                    <a:gd name="T47" fmla="*/ 159 h 204"/>
                    <a:gd name="T48" fmla="*/ 0 w 215"/>
                    <a:gd name="T49" fmla="*/ 178 h 204"/>
                    <a:gd name="T50" fmla="*/ 5 w 215"/>
                    <a:gd name="T51" fmla="*/ 188 h 204"/>
                    <a:gd name="T52" fmla="*/ 19 w 215"/>
                    <a:gd name="T53" fmla="*/ 183 h 204"/>
                    <a:gd name="T54" fmla="*/ 7 w 215"/>
                    <a:gd name="T55" fmla="*/ 199 h 204"/>
                    <a:gd name="T56" fmla="*/ 21 w 215"/>
                    <a:gd name="T57" fmla="*/ 197 h 204"/>
                    <a:gd name="T58" fmla="*/ 43 w 215"/>
                    <a:gd name="T59" fmla="*/ 204 h 204"/>
                    <a:gd name="T60" fmla="*/ 50 w 215"/>
                    <a:gd name="T61" fmla="*/ 195 h 204"/>
                    <a:gd name="T62" fmla="*/ 45 w 215"/>
                    <a:gd name="T63" fmla="*/ 183 h 204"/>
                    <a:gd name="T64" fmla="*/ 54 w 215"/>
                    <a:gd name="T65" fmla="*/ 188 h 204"/>
                    <a:gd name="T66" fmla="*/ 43 w 215"/>
                    <a:gd name="T67" fmla="*/ 176 h 204"/>
                    <a:gd name="T68" fmla="*/ 57 w 215"/>
                    <a:gd name="T69" fmla="*/ 180 h 204"/>
                    <a:gd name="T70" fmla="*/ 59 w 215"/>
                    <a:gd name="T71" fmla="*/ 173 h 204"/>
                    <a:gd name="T72" fmla="*/ 50 w 215"/>
                    <a:gd name="T73" fmla="*/ 166 h 204"/>
                    <a:gd name="T74" fmla="*/ 54 w 215"/>
                    <a:gd name="T75" fmla="*/ 154 h 204"/>
                    <a:gd name="T76" fmla="*/ 64 w 215"/>
                    <a:gd name="T77" fmla="*/ 169 h 204"/>
                    <a:gd name="T78" fmla="*/ 71 w 215"/>
                    <a:gd name="T79" fmla="*/ 157 h 204"/>
                    <a:gd name="T80" fmla="*/ 64 w 215"/>
                    <a:gd name="T81" fmla="*/ 138 h 204"/>
                    <a:gd name="T82" fmla="*/ 73 w 215"/>
                    <a:gd name="T83" fmla="*/ 147 h 204"/>
                    <a:gd name="T84" fmla="*/ 78 w 215"/>
                    <a:gd name="T85" fmla="*/ 140 h 204"/>
                    <a:gd name="T86" fmla="*/ 76 w 215"/>
                    <a:gd name="T87" fmla="*/ 133 h 204"/>
                    <a:gd name="T88" fmla="*/ 87 w 215"/>
                    <a:gd name="T89" fmla="*/ 140 h 204"/>
                    <a:gd name="T90" fmla="*/ 80 w 215"/>
                    <a:gd name="T91" fmla="*/ 128 h 204"/>
                    <a:gd name="T92" fmla="*/ 92 w 215"/>
                    <a:gd name="T93" fmla="*/ 131 h 204"/>
                    <a:gd name="T94" fmla="*/ 99 w 215"/>
                    <a:gd name="T95" fmla="*/ 119 h 204"/>
                    <a:gd name="T96" fmla="*/ 95 w 215"/>
                    <a:gd name="T97" fmla="*/ 114 h 204"/>
                    <a:gd name="T98" fmla="*/ 95 w 215"/>
                    <a:gd name="T99" fmla="*/ 109 h 204"/>
                    <a:gd name="T100" fmla="*/ 109 w 215"/>
                    <a:gd name="T101" fmla="*/ 109 h 204"/>
                    <a:gd name="T102" fmla="*/ 139 w 215"/>
                    <a:gd name="T103" fmla="*/ 74 h 204"/>
                    <a:gd name="T104" fmla="*/ 142 w 215"/>
                    <a:gd name="T105" fmla="*/ 81 h 204"/>
                    <a:gd name="T106" fmla="*/ 208 w 215"/>
                    <a:gd name="T107" fmla="*/ 48 h 204"/>
                    <a:gd name="T108" fmla="*/ 215 w 215"/>
                    <a:gd name="T109" fmla="*/ 29 h 204"/>
                    <a:gd name="T110" fmla="*/ 213 w 215"/>
                    <a:gd name="T111" fmla="*/ 29 h 204"/>
                    <a:gd name="T112" fmla="*/ 215 w 215"/>
                    <a:gd name="T113" fmla="*/ 19 h 204"/>
                    <a:gd name="T114" fmla="*/ 208 w 215"/>
                    <a:gd name="T115" fmla="*/ 3 h 204"/>
                    <a:gd name="T116" fmla="*/ 192 w 215"/>
                    <a:gd name="T117"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5" h="204">
                      <a:moveTo>
                        <a:pt x="192" y="0"/>
                      </a:moveTo>
                      <a:lnTo>
                        <a:pt x="149" y="41"/>
                      </a:lnTo>
                      <a:lnTo>
                        <a:pt x="123" y="48"/>
                      </a:lnTo>
                      <a:lnTo>
                        <a:pt x="104" y="41"/>
                      </a:lnTo>
                      <a:lnTo>
                        <a:pt x="104" y="55"/>
                      </a:lnTo>
                      <a:lnTo>
                        <a:pt x="95" y="60"/>
                      </a:lnTo>
                      <a:lnTo>
                        <a:pt x="99" y="53"/>
                      </a:lnTo>
                      <a:lnTo>
                        <a:pt x="95" y="50"/>
                      </a:lnTo>
                      <a:lnTo>
                        <a:pt x="71" y="69"/>
                      </a:lnTo>
                      <a:lnTo>
                        <a:pt x="54" y="100"/>
                      </a:lnTo>
                      <a:lnTo>
                        <a:pt x="35" y="112"/>
                      </a:lnTo>
                      <a:lnTo>
                        <a:pt x="26" y="105"/>
                      </a:lnTo>
                      <a:lnTo>
                        <a:pt x="26" y="112"/>
                      </a:lnTo>
                      <a:lnTo>
                        <a:pt x="26" y="116"/>
                      </a:lnTo>
                      <a:lnTo>
                        <a:pt x="31" y="116"/>
                      </a:lnTo>
                      <a:lnTo>
                        <a:pt x="28" y="128"/>
                      </a:lnTo>
                      <a:lnTo>
                        <a:pt x="43" y="131"/>
                      </a:lnTo>
                      <a:lnTo>
                        <a:pt x="26" y="133"/>
                      </a:lnTo>
                      <a:lnTo>
                        <a:pt x="33" y="145"/>
                      </a:lnTo>
                      <a:lnTo>
                        <a:pt x="21" y="147"/>
                      </a:lnTo>
                      <a:lnTo>
                        <a:pt x="28" y="152"/>
                      </a:lnTo>
                      <a:lnTo>
                        <a:pt x="19" y="154"/>
                      </a:lnTo>
                      <a:lnTo>
                        <a:pt x="35" y="166"/>
                      </a:lnTo>
                      <a:lnTo>
                        <a:pt x="19" y="159"/>
                      </a:lnTo>
                      <a:lnTo>
                        <a:pt x="0" y="178"/>
                      </a:lnTo>
                      <a:lnTo>
                        <a:pt x="5" y="188"/>
                      </a:lnTo>
                      <a:lnTo>
                        <a:pt x="19" y="183"/>
                      </a:lnTo>
                      <a:lnTo>
                        <a:pt x="7" y="199"/>
                      </a:lnTo>
                      <a:lnTo>
                        <a:pt x="21" y="197"/>
                      </a:lnTo>
                      <a:lnTo>
                        <a:pt x="43" y="204"/>
                      </a:lnTo>
                      <a:lnTo>
                        <a:pt x="50" y="195"/>
                      </a:lnTo>
                      <a:lnTo>
                        <a:pt x="45" y="183"/>
                      </a:lnTo>
                      <a:lnTo>
                        <a:pt x="54" y="188"/>
                      </a:lnTo>
                      <a:lnTo>
                        <a:pt x="43" y="176"/>
                      </a:lnTo>
                      <a:lnTo>
                        <a:pt x="57" y="180"/>
                      </a:lnTo>
                      <a:lnTo>
                        <a:pt x="59" y="173"/>
                      </a:lnTo>
                      <a:lnTo>
                        <a:pt x="50" y="166"/>
                      </a:lnTo>
                      <a:lnTo>
                        <a:pt x="54" y="154"/>
                      </a:lnTo>
                      <a:lnTo>
                        <a:pt x="64" y="169"/>
                      </a:lnTo>
                      <a:lnTo>
                        <a:pt x="71" y="157"/>
                      </a:lnTo>
                      <a:lnTo>
                        <a:pt x="64" y="138"/>
                      </a:lnTo>
                      <a:lnTo>
                        <a:pt x="73" y="147"/>
                      </a:lnTo>
                      <a:lnTo>
                        <a:pt x="78" y="140"/>
                      </a:lnTo>
                      <a:lnTo>
                        <a:pt x="76" y="133"/>
                      </a:lnTo>
                      <a:lnTo>
                        <a:pt x="87" y="140"/>
                      </a:lnTo>
                      <a:lnTo>
                        <a:pt x="80" y="128"/>
                      </a:lnTo>
                      <a:lnTo>
                        <a:pt x="92" y="131"/>
                      </a:lnTo>
                      <a:lnTo>
                        <a:pt x="99" y="119"/>
                      </a:lnTo>
                      <a:lnTo>
                        <a:pt x="95" y="114"/>
                      </a:lnTo>
                      <a:lnTo>
                        <a:pt x="95" y="109"/>
                      </a:lnTo>
                      <a:lnTo>
                        <a:pt x="109" y="109"/>
                      </a:lnTo>
                      <a:lnTo>
                        <a:pt x="139" y="74"/>
                      </a:lnTo>
                      <a:lnTo>
                        <a:pt x="142" y="81"/>
                      </a:lnTo>
                      <a:lnTo>
                        <a:pt x="208" y="48"/>
                      </a:lnTo>
                      <a:lnTo>
                        <a:pt x="215" y="29"/>
                      </a:lnTo>
                      <a:lnTo>
                        <a:pt x="213" y="29"/>
                      </a:lnTo>
                      <a:lnTo>
                        <a:pt x="215" y="19"/>
                      </a:lnTo>
                      <a:lnTo>
                        <a:pt x="208" y="3"/>
                      </a:lnTo>
                      <a:lnTo>
                        <a:pt x="192"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1" name="Rectangle 1154"/>
                <p:cNvSpPr>
                  <a:spLocks noChangeArrowheads="1"/>
                </p:cNvSpPr>
                <p:nvPr/>
              </p:nvSpPr>
              <p:spPr bwMode="black">
                <a:xfrm>
                  <a:off x="5371675" y="1790580"/>
                  <a:ext cx="1552" cy="485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2" name="Freeform 1155"/>
                <p:cNvSpPr>
                  <a:spLocks/>
                </p:cNvSpPr>
                <p:nvPr/>
              </p:nvSpPr>
              <p:spPr bwMode="black">
                <a:xfrm>
                  <a:off x="5371675" y="1790580"/>
                  <a:ext cx="0" cy="4854"/>
                </a:xfrm>
                <a:custGeom>
                  <a:avLst/>
                  <a:gdLst>
                    <a:gd name="T0" fmla="*/ 0 h 3"/>
                    <a:gd name="T1" fmla="*/ 3 h 3"/>
                    <a:gd name="T2" fmla="*/ 3 h 3"/>
                    <a:gd name="T3" fmla="*/ 0 h 3"/>
                  </a:gdLst>
                  <a:ahLst/>
                  <a:cxnLst>
                    <a:cxn ang="0">
                      <a:pos x="0" y="T0"/>
                    </a:cxn>
                    <a:cxn ang="0">
                      <a:pos x="0" y="T1"/>
                    </a:cxn>
                    <a:cxn ang="0">
                      <a:pos x="0" y="T2"/>
                    </a:cxn>
                    <a:cxn ang="0">
                      <a:pos x="0" y="T3"/>
                    </a:cxn>
                  </a:cxnLst>
                  <a:rect l="0" t="0" r="r" b="b"/>
                  <a:pathLst>
                    <a:path h="3">
                      <a:moveTo>
                        <a:pt x="0" y="0"/>
                      </a:moveTo>
                      <a:lnTo>
                        <a:pt x="0" y="3"/>
                      </a:lnTo>
                      <a:lnTo>
                        <a:pt x="0" y="3"/>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3" name="Freeform 1156"/>
                <p:cNvSpPr>
                  <a:spLocks/>
                </p:cNvSpPr>
                <p:nvPr/>
              </p:nvSpPr>
              <p:spPr bwMode="black">
                <a:xfrm>
                  <a:off x="5253712" y="1588321"/>
                  <a:ext cx="136589" cy="210350"/>
                </a:xfrm>
                <a:custGeom>
                  <a:avLst/>
                  <a:gdLst>
                    <a:gd name="T0" fmla="*/ 50 w 88"/>
                    <a:gd name="T1" fmla="*/ 0 h 130"/>
                    <a:gd name="T2" fmla="*/ 31 w 88"/>
                    <a:gd name="T3" fmla="*/ 7 h 130"/>
                    <a:gd name="T4" fmla="*/ 24 w 88"/>
                    <a:gd name="T5" fmla="*/ 14 h 130"/>
                    <a:gd name="T6" fmla="*/ 26 w 88"/>
                    <a:gd name="T7" fmla="*/ 19 h 130"/>
                    <a:gd name="T8" fmla="*/ 24 w 88"/>
                    <a:gd name="T9" fmla="*/ 21 h 130"/>
                    <a:gd name="T10" fmla="*/ 26 w 88"/>
                    <a:gd name="T11" fmla="*/ 24 h 130"/>
                    <a:gd name="T12" fmla="*/ 14 w 88"/>
                    <a:gd name="T13" fmla="*/ 31 h 130"/>
                    <a:gd name="T14" fmla="*/ 19 w 88"/>
                    <a:gd name="T15" fmla="*/ 43 h 130"/>
                    <a:gd name="T16" fmla="*/ 21 w 88"/>
                    <a:gd name="T17" fmla="*/ 40 h 130"/>
                    <a:gd name="T18" fmla="*/ 12 w 88"/>
                    <a:gd name="T19" fmla="*/ 66 h 130"/>
                    <a:gd name="T20" fmla="*/ 3 w 88"/>
                    <a:gd name="T21" fmla="*/ 64 h 130"/>
                    <a:gd name="T22" fmla="*/ 0 w 88"/>
                    <a:gd name="T23" fmla="*/ 76 h 130"/>
                    <a:gd name="T24" fmla="*/ 3 w 88"/>
                    <a:gd name="T25" fmla="*/ 85 h 130"/>
                    <a:gd name="T26" fmla="*/ 29 w 88"/>
                    <a:gd name="T27" fmla="*/ 88 h 130"/>
                    <a:gd name="T28" fmla="*/ 29 w 88"/>
                    <a:gd name="T29" fmla="*/ 97 h 130"/>
                    <a:gd name="T30" fmla="*/ 36 w 88"/>
                    <a:gd name="T31" fmla="*/ 90 h 130"/>
                    <a:gd name="T32" fmla="*/ 29 w 88"/>
                    <a:gd name="T33" fmla="*/ 99 h 130"/>
                    <a:gd name="T34" fmla="*/ 40 w 88"/>
                    <a:gd name="T35" fmla="*/ 107 h 130"/>
                    <a:gd name="T36" fmla="*/ 31 w 88"/>
                    <a:gd name="T37" fmla="*/ 109 h 130"/>
                    <a:gd name="T38" fmla="*/ 33 w 88"/>
                    <a:gd name="T39" fmla="*/ 121 h 130"/>
                    <a:gd name="T40" fmla="*/ 50 w 88"/>
                    <a:gd name="T41" fmla="*/ 121 h 130"/>
                    <a:gd name="T42" fmla="*/ 45 w 88"/>
                    <a:gd name="T43" fmla="*/ 123 h 130"/>
                    <a:gd name="T44" fmla="*/ 52 w 88"/>
                    <a:gd name="T45" fmla="*/ 130 h 130"/>
                    <a:gd name="T46" fmla="*/ 57 w 88"/>
                    <a:gd name="T47" fmla="*/ 123 h 130"/>
                    <a:gd name="T48" fmla="*/ 71 w 88"/>
                    <a:gd name="T49" fmla="*/ 128 h 130"/>
                    <a:gd name="T50" fmla="*/ 66 w 88"/>
                    <a:gd name="T51" fmla="*/ 123 h 130"/>
                    <a:gd name="T52" fmla="*/ 74 w 88"/>
                    <a:gd name="T53" fmla="*/ 121 h 130"/>
                    <a:gd name="T54" fmla="*/ 76 w 88"/>
                    <a:gd name="T55" fmla="*/ 125 h 130"/>
                    <a:gd name="T56" fmla="*/ 88 w 88"/>
                    <a:gd name="T57" fmla="*/ 123 h 130"/>
                    <a:gd name="T58" fmla="*/ 66 w 88"/>
                    <a:gd name="T59" fmla="*/ 102 h 130"/>
                    <a:gd name="T60" fmla="*/ 57 w 88"/>
                    <a:gd name="T61" fmla="*/ 69 h 130"/>
                    <a:gd name="T62" fmla="*/ 57 w 88"/>
                    <a:gd name="T63" fmla="*/ 47 h 130"/>
                    <a:gd name="T64" fmla="*/ 62 w 88"/>
                    <a:gd name="T65" fmla="*/ 33 h 130"/>
                    <a:gd name="T66" fmla="*/ 57 w 88"/>
                    <a:gd name="T67" fmla="*/ 33 h 130"/>
                    <a:gd name="T68" fmla="*/ 66 w 88"/>
                    <a:gd name="T69" fmla="*/ 26 h 130"/>
                    <a:gd name="T70" fmla="*/ 66 w 88"/>
                    <a:gd name="T71" fmla="*/ 21 h 130"/>
                    <a:gd name="T72" fmla="*/ 59 w 88"/>
                    <a:gd name="T73" fmla="*/ 24 h 130"/>
                    <a:gd name="T74" fmla="*/ 71 w 88"/>
                    <a:gd name="T75" fmla="*/ 12 h 130"/>
                    <a:gd name="T76" fmla="*/ 50 w 88"/>
                    <a:gd name="T77"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8" h="130">
                      <a:moveTo>
                        <a:pt x="50" y="0"/>
                      </a:moveTo>
                      <a:lnTo>
                        <a:pt x="31" y="7"/>
                      </a:lnTo>
                      <a:lnTo>
                        <a:pt x="24" y="14"/>
                      </a:lnTo>
                      <a:lnTo>
                        <a:pt x="26" y="19"/>
                      </a:lnTo>
                      <a:lnTo>
                        <a:pt x="24" y="21"/>
                      </a:lnTo>
                      <a:lnTo>
                        <a:pt x="26" y="24"/>
                      </a:lnTo>
                      <a:lnTo>
                        <a:pt x="14" y="31"/>
                      </a:lnTo>
                      <a:lnTo>
                        <a:pt x="19" y="43"/>
                      </a:lnTo>
                      <a:lnTo>
                        <a:pt x="21" y="40"/>
                      </a:lnTo>
                      <a:lnTo>
                        <a:pt x="12" y="66"/>
                      </a:lnTo>
                      <a:lnTo>
                        <a:pt x="3" y="64"/>
                      </a:lnTo>
                      <a:lnTo>
                        <a:pt x="0" y="76"/>
                      </a:lnTo>
                      <a:lnTo>
                        <a:pt x="3" y="85"/>
                      </a:lnTo>
                      <a:lnTo>
                        <a:pt x="29" y="88"/>
                      </a:lnTo>
                      <a:lnTo>
                        <a:pt x="29" y="97"/>
                      </a:lnTo>
                      <a:lnTo>
                        <a:pt x="36" y="90"/>
                      </a:lnTo>
                      <a:lnTo>
                        <a:pt x="29" y="99"/>
                      </a:lnTo>
                      <a:lnTo>
                        <a:pt x="40" y="107"/>
                      </a:lnTo>
                      <a:lnTo>
                        <a:pt x="31" y="109"/>
                      </a:lnTo>
                      <a:lnTo>
                        <a:pt x="33" y="121"/>
                      </a:lnTo>
                      <a:lnTo>
                        <a:pt x="50" y="121"/>
                      </a:lnTo>
                      <a:lnTo>
                        <a:pt x="45" y="123"/>
                      </a:lnTo>
                      <a:lnTo>
                        <a:pt x="52" y="130"/>
                      </a:lnTo>
                      <a:lnTo>
                        <a:pt x="57" y="123"/>
                      </a:lnTo>
                      <a:lnTo>
                        <a:pt x="71" y="128"/>
                      </a:lnTo>
                      <a:lnTo>
                        <a:pt x="66" y="123"/>
                      </a:lnTo>
                      <a:lnTo>
                        <a:pt x="74" y="121"/>
                      </a:lnTo>
                      <a:lnTo>
                        <a:pt x="76" y="125"/>
                      </a:lnTo>
                      <a:lnTo>
                        <a:pt x="88" y="123"/>
                      </a:lnTo>
                      <a:lnTo>
                        <a:pt x="66" y="102"/>
                      </a:lnTo>
                      <a:lnTo>
                        <a:pt x="57" y="69"/>
                      </a:lnTo>
                      <a:lnTo>
                        <a:pt x="57" y="47"/>
                      </a:lnTo>
                      <a:lnTo>
                        <a:pt x="62" y="33"/>
                      </a:lnTo>
                      <a:lnTo>
                        <a:pt x="57" y="33"/>
                      </a:lnTo>
                      <a:lnTo>
                        <a:pt x="66" y="26"/>
                      </a:lnTo>
                      <a:lnTo>
                        <a:pt x="66" y="21"/>
                      </a:lnTo>
                      <a:lnTo>
                        <a:pt x="59" y="24"/>
                      </a:lnTo>
                      <a:lnTo>
                        <a:pt x="71" y="12"/>
                      </a:lnTo>
                      <a:lnTo>
                        <a:pt x="5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4" name="Freeform 1157"/>
                <p:cNvSpPr>
                  <a:spLocks/>
                </p:cNvSpPr>
                <p:nvPr/>
              </p:nvSpPr>
              <p:spPr bwMode="black">
                <a:xfrm>
                  <a:off x="5253712" y="1588321"/>
                  <a:ext cx="136589" cy="210350"/>
                </a:xfrm>
                <a:custGeom>
                  <a:avLst/>
                  <a:gdLst>
                    <a:gd name="T0" fmla="*/ 50 w 88"/>
                    <a:gd name="T1" fmla="*/ 0 h 130"/>
                    <a:gd name="T2" fmla="*/ 31 w 88"/>
                    <a:gd name="T3" fmla="*/ 7 h 130"/>
                    <a:gd name="T4" fmla="*/ 24 w 88"/>
                    <a:gd name="T5" fmla="*/ 14 h 130"/>
                    <a:gd name="T6" fmla="*/ 26 w 88"/>
                    <a:gd name="T7" fmla="*/ 19 h 130"/>
                    <a:gd name="T8" fmla="*/ 24 w 88"/>
                    <a:gd name="T9" fmla="*/ 21 h 130"/>
                    <a:gd name="T10" fmla="*/ 26 w 88"/>
                    <a:gd name="T11" fmla="*/ 24 h 130"/>
                    <a:gd name="T12" fmla="*/ 14 w 88"/>
                    <a:gd name="T13" fmla="*/ 31 h 130"/>
                    <a:gd name="T14" fmla="*/ 19 w 88"/>
                    <a:gd name="T15" fmla="*/ 43 h 130"/>
                    <a:gd name="T16" fmla="*/ 21 w 88"/>
                    <a:gd name="T17" fmla="*/ 40 h 130"/>
                    <a:gd name="T18" fmla="*/ 12 w 88"/>
                    <a:gd name="T19" fmla="*/ 66 h 130"/>
                    <a:gd name="T20" fmla="*/ 3 w 88"/>
                    <a:gd name="T21" fmla="*/ 64 h 130"/>
                    <a:gd name="T22" fmla="*/ 0 w 88"/>
                    <a:gd name="T23" fmla="*/ 76 h 130"/>
                    <a:gd name="T24" fmla="*/ 3 w 88"/>
                    <a:gd name="T25" fmla="*/ 85 h 130"/>
                    <a:gd name="T26" fmla="*/ 29 w 88"/>
                    <a:gd name="T27" fmla="*/ 88 h 130"/>
                    <a:gd name="T28" fmla="*/ 29 w 88"/>
                    <a:gd name="T29" fmla="*/ 97 h 130"/>
                    <a:gd name="T30" fmla="*/ 36 w 88"/>
                    <a:gd name="T31" fmla="*/ 90 h 130"/>
                    <a:gd name="T32" fmla="*/ 29 w 88"/>
                    <a:gd name="T33" fmla="*/ 99 h 130"/>
                    <a:gd name="T34" fmla="*/ 40 w 88"/>
                    <a:gd name="T35" fmla="*/ 107 h 130"/>
                    <a:gd name="T36" fmla="*/ 31 w 88"/>
                    <a:gd name="T37" fmla="*/ 109 h 130"/>
                    <a:gd name="T38" fmla="*/ 33 w 88"/>
                    <a:gd name="T39" fmla="*/ 121 h 130"/>
                    <a:gd name="T40" fmla="*/ 50 w 88"/>
                    <a:gd name="T41" fmla="*/ 121 h 130"/>
                    <a:gd name="T42" fmla="*/ 45 w 88"/>
                    <a:gd name="T43" fmla="*/ 123 h 130"/>
                    <a:gd name="T44" fmla="*/ 52 w 88"/>
                    <a:gd name="T45" fmla="*/ 130 h 130"/>
                    <a:gd name="T46" fmla="*/ 57 w 88"/>
                    <a:gd name="T47" fmla="*/ 123 h 130"/>
                    <a:gd name="T48" fmla="*/ 71 w 88"/>
                    <a:gd name="T49" fmla="*/ 128 h 130"/>
                    <a:gd name="T50" fmla="*/ 66 w 88"/>
                    <a:gd name="T51" fmla="*/ 123 h 130"/>
                    <a:gd name="T52" fmla="*/ 74 w 88"/>
                    <a:gd name="T53" fmla="*/ 121 h 130"/>
                    <a:gd name="T54" fmla="*/ 76 w 88"/>
                    <a:gd name="T55" fmla="*/ 125 h 130"/>
                    <a:gd name="T56" fmla="*/ 88 w 88"/>
                    <a:gd name="T57" fmla="*/ 123 h 130"/>
                    <a:gd name="T58" fmla="*/ 66 w 88"/>
                    <a:gd name="T59" fmla="*/ 102 h 130"/>
                    <a:gd name="T60" fmla="*/ 57 w 88"/>
                    <a:gd name="T61" fmla="*/ 69 h 130"/>
                    <a:gd name="T62" fmla="*/ 57 w 88"/>
                    <a:gd name="T63" fmla="*/ 47 h 130"/>
                    <a:gd name="T64" fmla="*/ 62 w 88"/>
                    <a:gd name="T65" fmla="*/ 33 h 130"/>
                    <a:gd name="T66" fmla="*/ 57 w 88"/>
                    <a:gd name="T67" fmla="*/ 33 h 130"/>
                    <a:gd name="T68" fmla="*/ 66 w 88"/>
                    <a:gd name="T69" fmla="*/ 26 h 130"/>
                    <a:gd name="T70" fmla="*/ 66 w 88"/>
                    <a:gd name="T71" fmla="*/ 21 h 130"/>
                    <a:gd name="T72" fmla="*/ 59 w 88"/>
                    <a:gd name="T73" fmla="*/ 24 h 130"/>
                    <a:gd name="T74" fmla="*/ 71 w 88"/>
                    <a:gd name="T75" fmla="*/ 12 h 130"/>
                    <a:gd name="T76" fmla="*/ 50 w 88"/>
                    <a:gd name="T77"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8" h="130">
                      <a:moveTo>
                        <a:pt x="50" y="0"/>
                      </a:moveTo>
                      <a:lnTo>
                        <a:pt x="31" y="7"/>
                      </a:lnTo>
                      <a:lnTo>
                        <a:pt x="24" y="14"/>
                      </a:lnTo>
                      <a:lnTo>
                        <a:pt x="26" y="19"/>
                      </a:lnTo>
                      <a:lnTo>
                        <a:pt x="24" y="21"/>
                      </a:lnTo>
                      <a:lnTo>
                        <a:pt x="26" y="24"/>
                      </a:lnTo>
                      <a:lnTo>
                        <a:pt x="14" y="31"/>
                      </a:lnTo>
                      <a:lnTo>
                        <a:pt x="19" y="43"/>
                      </a:lnTo>
                      <a:lnTo>
                        <a:pt x="21" y="40"/>
                      </a:lnTo>
                      <a:lnTo>
                        <a:pt x="12" y="66"/>
                      </a:lnTo>
                      <a:lnTo>
                        <a:pt x="3" y="64"/>
                      </a:lnTo>
                      <a:lnTo>
                        <a:pt x="0" y="76"/>
                      </a:lnTo>
                      <a:lnTo>
                        <a:pt x="3" y="85"/>
                      </a:lnTo>
                      <a:lnTo>
                        <a:pt x="29" y="88"/>
                      </a:lnTo>
                      <a:lnTo>
                        <a:pt x="29" y="97"/>
                      </a:lnTo>
                      <a:lnTo>
                        <a:pt x="36" y="90"/>
                      </a:lnTo>
                      <a:lnTo>
                        <a:pt x="29" y="99"/>
                      </a:lnTo>
                      <a:lnTo>
                        <a:pt x="40" y="107"/>
                      </a:lnTo>
                      <a:lnTo>
                        <a:pt x="31" y="109"/>
                      </a:lnTo>
                      <a:lnTo>
                        <a:pt x="33" y="121"/>
                      </a:lnTo>
                      <a:lnTo>
                        <a:pt x="50" y="121"/>
                      </a:lnTo>
                      <a:lnTo>
                        <a:pt x="45" y="123"/>
                      </a:lnTo>
                      <a:lnTo>
                        <a:pt x="52" y="130"/>
                      </a:lnTo>
                      <a:lnTo>
                        <a:pt x="57" y="123"/>
                      </a:lnTo>
                      <a:lnTo>
                        <a:pt x="71" y="128"/>
                      </a:lnTo>
                      <a:lnTo>
                        <a:pt x="66" y="123"/>
                      </a:lnTo>
                      <a:lnTo>
                        <a:pt x="74" y="121"/>
                      </a:lnTo>
                      <a:lnTo>
                        <a:pt x="76" y="125"/>
                      </a:lnTo>
                      <a:lnTo>
                        <a:pt x="88" y="123"/>
                      </a:lnTo>
                      <a:lnTo>
                        <a:pt x="66" y="102"/>
                      </a:lnTo>
                      <a:lnTo>
                        <a:pt x="57" y="69"/>
                      </a:lnTo>
                      <a:lnTo>
                        <a:pt x="57" y="47"/>
                      </a:lnTo>
                      <a:lnTo>
                        <a:pt x="62" y="33"/>
                      </a:lnTo>
                      <a:lnTo>
                        <a:pt x="57" y="33"/>
                      </a:lnTo>
                      <a:lnTo>
                        <a:pt x="66" y="26"/>
                      </a:lnTo>
                      <a:lnTo>
                        <a:pt x="66" y="21"/>
                      </a:lnTo>
                      <a:lnTo>
                        <a:pt x="59" y="24"/>
                      </a:lnTo>
                      <a:lnTo>
                        <a:pt x="71" y="12"/>
                      </a:lnTo>
                      <a:lnTo>
                        <a:pt x="5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5" name="Freeform 1158"/>
                <p:cNvSpPr>
                  <a:spLocks/>
                </p:cNvSpPr>
                <p:nvPr/>
              </p:nvSpPr>
              <p:spPr bwMode="black">
                <a:xfrm>
                  <a:off x="5371675" y="1795435"/>
                  <a:ext cx="7761" cy="3236"/>
                </a:xfrm>
                <a:custGeom>
                  <a:avLst/>
                  <a:gdLst>
                    <a:gd name="T0" fmla="*/ 0 w 5"/>
                    <a:gd name="T1" fmla="*/ 0 h 2"/>
                    <a:gd name="T2" fmla="*/ 5 w 5"/>
                    <a:gd name="T3" fmla="*/ 2 h 2"/>
                    <a:gd name="T4" fmla="*/ 5 w 5"/>
                    <a:gd name="T5" fmla="*/ 0 h 2"/>
                    <a:gd name="T6" fmla="*/ 0 w 5"/>
                    <a:gd name="T7" fmla="*/ 0 h 2"/>
                  </a:gdLst>
                  <a:ahLst/>
                  <a:cxnLst>
                    <a:cxn ang="0">
                      <a:pos x="T0" y="T1"/>
                    </a:cxn>
                    <a:cxn ang="0">
                      <a:pos x="T2" y="T3"/>
                    </a:cxn>
                    <a:cxn ang="0">
                      <a:pos x="T4" y="T5"/>
                    </a:cxn>
                    <a:cxn ang="0">
                      <a:pos x="T6" y="T7"/>
                    </a:cxn>
                  </a:cxnLst>
                  <a:rect l="0" t="0" r="r" b="b"/>
                  <a:pathLst>
                    <a:path w="5" h="2">
                      <a:moveTo>
                        <a:pt x="0" y="0"/>
                      </a:moveTo>
                      <a:lnTo>
                        <a:pt x="5" y="2"/>
                      </a:lnTo>
                      <a:lnTo>
                        <a:pt x="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6" name="Freeform 1159"/>
                <p:cNvSpPr>
                  <a:spLocks/>
                </p:cNvSpPr>
                <p:nvPr/>
              </p:nvSpPr>
              <p:spPr bwMode="black">
                <a:xfrm>
                  <a:off x="5371675" y="1795435"/>
                  <a:ext cx="7761" cy="3236"/>
                </a:xfrm>
                <a:custGeom>
                  <a:avLst/>
                  <a:gdLst>
                    <a:gd name="T0" fmla="*/ 0 w 5"/>
                    <a:gd name="T1" fmla="*/ 0 h 2"/>
                    <a:gd name="T2" fmla="*/ 5 w 5"/>
                    <a:gd name="T3" fmla="*/ 2 h 2"/>
                    <a:gd name="T4" fmla="*/ 5 w 5"/>
                    <a:gd name="T5" fmla="*/ 0 h 2"/>
                    <a:gd name="T6" fmla="*/ 0 w 5"/>
                    <a:gd name="T7" fmla="*/ 0 h 2"/>
                  </a:gdLst>
                  <a:ahLst/>
                  <a:cxnLst>
                    <a:cxn ang="0">
                      <a:pos x="T0" y="T1"/>
                    </a:cxn>
                    <a:cxn ang="0">
                      <a:pos x="T2" y="T3"/>
                    </a:cxn>
                    <a:cxn ang="0">
                      <a:pos x="T4" y="T5"/>
                    </a:cxn>
                    <a:cxn ang="0">
                      <a:pos x="T6" y="T7"/>
                    </a:cxn>
                  </a:cxnLst>
                  <a:rect l="0" t="0" r="r" b="b"/>
                  <a:pathLst>
                    <a:path w="5" h="2">
                      <a:moveTo>
                        <a:pt x="0" y="0"/>
                      </a:moveTo>
                      <a:lnTo>
                        <a:pt x="5" y="2"/>
                      </a:lnTo>
                      <a:lnTo>
                        <a:pt x="5"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7" name="Freeform 1160"/>
                <p:cNvSpPr>
                  <a:spLocks/>
                </p:cNvSpPr>
                <p:nvPr/>
              </p:nvSpPr>
              <p:spPr bwMode="black">
                <a:xfrm>
                  <a:off x="5180761" y="1868248"/>
                  <a:ext cx="48117" cy="50160"/>
                </a:xfrm>
                <a:custGeom>
                  <a:avLst/>
                  <a:gdLst>
                    <a:gd name="T0" fmla="*/ 14 w 31"/>
                    <a:gd name="T1" fmla="*/ 0 h 31"/>
                    <a:gd name="T2" fmla="*/ 7 w 31"/>
                    <a:gd name="T3" fmla="*/ 2 h 31"/>
                    <a:gd name="T4" fmla="*/ 0 w 31"/>
                    <a:gd name="T5" fmla="*/ 14 h 31"/>
                    <a:gd name="T6" fmla="*/ 0 w 31"/>
                    <a:gd name="T7" fmla="*/ 26 h 31"/>
                    <a:gd name="T8" fmla="*/ 2 w 31"/>
                    <a:gd name="T9" fmla="*/ 31 h 31"/>
                    <a:gd name="T10" fmla="*/ 2 w 31"/>
                    <a:gd name="T11" fmla="*/ 26 h 31"/>
                    <a:gd name="T12" fmla="*/ 12 w 31"/>
                    <a:gd name="T13" fmla="*/ 31 h 31"/>
                    <a:gd name="T14" fmla="*/ 31 w 31"/>
                    <a:gd name="T15" fmla="*/ 16 h 31"/>
                    <a:gd name="T16" fmla="*/ 14 w 31"/>
                    <a:gd name="T1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31">
                      <a:moveTo>
                        <a:pt x="14" y="0"/>
                      </a:moveTo>
                      <a:lnTo>
                        <a:pt x="7" y="2"/>
                      </a:lnTo>
                      <a:lnTo>
                        <a:pt x="0" y="14"/>
                      </a:lnTo>
                      <a:lnTo>
                        <a:pt x="0" y="26"/>
                      </a:lnTo>
                      <a:lnTo>
                        <a:pt x="2" y="31"/>
                      </a:lnTo>
                      <a:lnTo>
                        <a:pt x="2" y="26"/>
                      </a:lnTo>
                      <a:lnTo>
                        <a:pt x="12" y="31"/>
                      </a:lnTo>
                      <a:lnTo>
                        <a:pt x="31" y="16"/>
                      </a:lnTo>
                      <a:lnTo>
                        <a:pt x="1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8" name="Freeform 1161"/>
                <p:cNvSpPr>
                  <a:spLocks/>
                </p:cNvSpPr>
                <p:nvPr/>
              </p:nvSpPr>
              <p:spPr bwMode="black">
                <a:xfrm>
                  <a:off x="5180761" y="1868248"/>
                  <a:ext cx="48117" cy="50160"/>
                </a:xfrm>
                <a:custGeom>
                  <a:avLst/>
                  <a:gdLst>
                    <a:gd name="T0" fmla="*/ 14 w 31"/>
                    <a:gd name="T1" fmla="*/ 0 h 31"/>
                    <a:gd name="T2" fmla="*/ 7 w 31"/>
                    <a:gd name="T3" fmla="*/ 2 h 31"/>
                    <a:gd name="T4" fmla="*/ 0 w 31"/>
                    <a:gd name="T5" fmla="*/ 14 h 31"/>
                    <a:gd name="T6" fmla="*/ 0 w 31"/>
                    <a:gd name="T7" fmla="*/ 26 h 31"/>
                    <a:gd name="T8" fmla="*/ 2 w 31"/>
                    <a:gd name="T9" fmla="*/ 31 h 31"/>
                    <a:gd name="T10" fmla="*/ 2 w 31"/>
                    <a:gd name="T11" fmla="*/ 26 h 31"/>
                    <a:gd name="T12" fmla="*/ 12 w 31"/>
                    <a:gd name="T13" fmla="*/ 31 h 31"/>
                    <a:gd name="T14" fmla="*/ 31 w 31"/>
                    <a:gd name="T15" fmla="*/ 16 h 31"/>
                    <a:gd name="T16" fmla="*/ 14 w 31"/>
                    <a:gd name="T1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31">
                      <a:moveTo>
                        <a:pt x="14" y="0"/>
                      </a:moveTo>
                      <a:lnTo>
                        <a:pt x="7" y="2"/>
                      </a:lnTo>
                      <a:lnTo>
                        <a:pt x="0" y="14"/>
                      </a:lnTo>
                      <a:lnTo>
                        <a:pt x="0" y="26"/>
                      </a:lnTo>
                      <a:lnTo>
                        <a:pt x="2" y="31"/>
                      </a:lnTo>
                      <a:lnTo>
                        <a:pt x="2" y="26"/>
                      </a:lnTo>
                      <a:lnTo>
                        <a:pt x="12" y="31"/>
                      </a:lnTo>
                      <a:lnTo>
                        <a:pt x="31" y="16"/>
                      </a:lnTo>
                      <a:lnTo>
                        <a:pt x="1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9" name="Freeform 1162"/>
                <p:cNvSpPr>
                  <a:spLocks/>
                </p:cNvSpPr>
                <p:nvPr/>
              </p:nvSpPr>
              <p:spPr bwMode="black">
                <a:xfrm>
                  <a:off x="7397230" y="2910291"/>
                  <a:ext cx="18626" cy="19417"/>
                </a:xfrm>
                <a:custGeom>
                  <a:avLst/>
                  <a:gdLst>
                    <a:gd name="T0" fmla="*/ 12 w 12"/>
                    <a:gd name="T1" fmla="*/ 0 h 12"/>
                    <a:gd name="T2" fmla="*/ 5 w 12"/>
                    <a:gd name="T3" fmla="*/ 2 h 12"/>
                    <a:gd name="T4" fmla="*/ 0 w 12"/>
                    <a:gd name="T5" fmla="*/ 12 h 12"/>
                    <a:gd name="T6" fmla="*/ 12 w 12"/>
                    <a:gd name="T7" fmla="*/ 0 h 12"/>
                  </a:gdLst>
                  <a:ahLst/>
                  <a:cxnLst>
                    <a:cxn ang="0">
                      <a:pos x="T0" y="T1"/>
                    </a:cxn>
                    <a:cxn ang="0">
                      <a:pos x="T2" y="T3"/>
                    </a:cxn>
                    <a:cxn ang="0">
                      <a:pos x="T4" y="T5"/>
                    </a:cxn>
                    <a:cxn ang="0">
                      <a:pos x="T6" y="T7"/>
                    </a:cxn>
                  </a:cxnLst>
                  <a:rect l="0" t="0" r="r" b="b"/>
                  <a:pathLst>
                    <a:path w="12" h="12">
                      <a:moveTo>
                        <a:pt x="12" y="0"/>
                      </a:moveTo>
                      <a:lnTo>
                        <a:pt x="5" y="2"/>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0" name="Freeform 1163"/>
                <p:cNvSpPr>
                  <a:spLocks/>
                </p:cNvSpPr>
                <p:nvPr/>
              </p:nvSpPr>
              <p:spPr bwMode="black">
                <a:xfrm>
                  <a:off x="7397230" y="2910291"/>
                  <a:ext cx="18626" cy="19417"/>
                </a:xfrm>
                <a:custGeom>
                  <a:avLst/>
                  <a:gdLst>
                    <a:gd name="T0" fmla="*/ 12 w 12"/>
                    <a:gd name="T1" fmla="*/ 0 h 12"/>
                    <a:gd name="T2" fmla="*/ 5 w 12"/>
                    <a:gd name="T3" fmla="*/ 2 h 12"/>
                    <a:gd name="T4" fmla="*/ 0 w 12"/>
                    <a:gd name="T5" fmla="*/ 12 h 12"/>
                    <a:gd name="T6" fmla="*/ 12 w 12"/>
                    <a:gd name="T7" fmla="*/ 0 h 12"/>
                  </a:gdLst>
                  <a:ahLst/>
                  <a:cxnLst>
                    <a:cxn ang="0">
                      <a:pos x="T0" y="T1"/>
                    </a:cxn>
                    <a:cxn ang="0">
                      <a:pos x="T2" y="T3"/>
                    </a:cxn>
                    <a:cxn ang="0">
                      <a:pos x="T4" y="T5"/>
                    </a:cxn>
                    <a:cxn ang="0">
                      <a:pos x="T6" y="T7"/>
                    </a:cxn>
                  </a:cxnLst>
                  <a:rect l="0" t="0" r="r" b="b"/>
                  <a:pathLst>
                    <a:path w="12" h="12">
                      <a:moveTo>
                        <a:pt x="12" y="0"/>
                      </a:moveTo>
                      <a:lnTo>
                        <a:pt x="5" y="2"/>
                      </a:lnTo>
                      <a:lnTo>
                        <a:pt x="0" y="12"/>
                      </a:lnTo>
                      <a:lnTo>
                        <a:pt x="12"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1" name="Freeform 1164"/>
                <p:cNvSpPr>
                  <a:spLocks/>
                </p:cNvSpPr>
                <p:nvPr/>
              </p:nvSpPr>
              <p:spPr bwMode="black">
                <a:xfrm>
                  <a:off x="8025850" y="1725857"/>
                  <a:ext cx="83816" cy="50160"/>
                </a:xfrm>
                <a:custGeom>
                  <a:avLst/>
                  <a:gdLst>
                    <a:gd name="T0" fmla="*/ 35 w 54"/>
                    <a:gd name="T1" fmla="*/ 0 h 31"/>
                    <a:gd name="T2" fmla="*/ 24 w 54"/>
                    <a:gd name="T3" fmla="*/ 3 h 31"/>
                    <a:gd name="T4" fmla="*/ 19 w 54"/>
                    <a:gd name="T5" fmla="*/ 3 h 31"/>
                    <a:gd name="T6" fmla="*/ 0 w 54"/>
                    <a:gd name="T7" fmla="*/ 24 h 31"/>
                    <a:gd name="T8" fmla="*/ 5 w 54"/>
                    <a:gd name="T9" fmla="*/ 31 h 31"/>
                    <a:gd name="T10" fmla="*/ 21 w 54"/>
                    <a:gd name="T11" fmla="*/ 26 h 31"/>
                    <a:gd name="T12" fmla="*/ 35 w 54"/>
                    <a:gd name="T13" fmla="*/ 29 h 31"/>
                    <a:gd name="T14" fmla="*/ 52 w 54"/>
                    <a:gd name="T15" fmla="*/ 22 h 31"/>
                    <a:gd name="T16" fmla="*/ 54 w 54"/>
                    <a:gd name="T17" fmla="*/ 14 h 31"/>
                    <a:gd name="T18" fmla="*/ 35 w 54"/>
                    <a:gd name="T1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31">
                      <a:moveTo>
                        <a:pt x="35" y="0"/>
                      </a:moveTo>
                      <a:lnTo>
                        <a:pt x="24" y="3"/>
                      </a:lnTo>
                      <a:lnTo>
                        <a:pt x="19" y="3"/>
                      </a:lnTo>
                      <a:lnTo>
                        <a:pt x="0" y="24"/>
                      </a:lnTo>
                      <a:lnTo>
                        <a:pt x="5" y="31"/>
                      </a:lnTo>
                      <a:lnTo>
                        <a:pt x="21" y="26"/>
                      </a:lnTo>
                      <a:lnTo>
                        <a:pt x="35" y="29"/>
                      </a:lnTo>
                      <a:lnTo>
                        <a:pt x="52" y="22"/>
                      </a:lnTo>
                      <a:lnTo>
                        <a:pt x="54" y="14"/>
                      </a:lnTo>
                      <a:lnTo>
                        <a:pt x="3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2" name="Freeform 1165"/>
                <p:cNvSpPr>
                  <a:spLocks/>
                </p:cNvSpPr>
                <p:nvPr/>
              </p:nvSpPr>
              <p:spPr bwMode="black">
                <a:xfrm>
                  <a:off x="8025850" y="1725857"/>
                  <a:ext cx="83816" cy="50160"/>
                </a:xfrm>
                <a:custGeom>
                  <a:avLst/>
                  <a:gdLst>
                    <a:gd name="T0" fmla="*/ 35 w 54"/>
                    <a:gd name="T1" fmla="*/ 0 h 31"/>
                    <a:gd name="T2" fmla="*/ 24 w 54"/>
                    <a:gd name="T3" fmla="*/ 3 h 31"/>
                    <a:gd name="T4" fmla="*/ 19 w 54"/>
                    <a:gd name="T5" fmla="*/ 3 h 31"/>
                    <a:gd name="T6" fmla="*/ 0 w 54"/>
                    <a:gd name="T7" fmla="*/ 24 h 31"/>
                    <a:gd name="T8" fmla="*/ 5 w 54"/>
                    <a:gd name="T9" fmla="*/ 31 h 31"/>
                    <a:gd name="T10" fmla="*/ 21 w 54"/>
                    <a:gd name="T11" fmla="*/ 26 h 31"/>
                    <a:gd name="T12" fmla="*/ 35 w 54"/>
                    <a:gd name="T13" fmla="*/ 29 h 31"/>
                    <a:gd name="T14" fmla="*/ 52 w 54"/>
                    <a:gd name="T15" fmla="*/ 22 h 31"/>
                    <a:gd name="T16" fmla="*/ 54 w 54"/>
                    <a:gd name="T17" fmla="*/ 14 h 31"/>
                    <a:gd name="T18" fmla="*/ 35 w 54"/>
                    <a:gd name="T1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31">
                      <a:moveTo>
                        <a:pt x="35" y="0"/>
                      </a:moveTo>
                      <a:lnTo>
                        <a:pt x="24" y="3"/>
                      </a:lnTo>
                      <a:lnTo>
                        <a:pt x="19" y="3"/>
                      </a:lnTo>
                      <a:lnTo>
                        <a:pt x="0" y="24"/>
                      </a:lnTo>
                      <a:lnTo>
                        <a:pt x="5" y="31"/>
                      </a:lnTo>
                      <a:lnTo>
                        <a:pt x="21" y="26"/>
                      </a:lnTo>
                      <a:lnTo>
                        <a:pt x="35" y="29"/>
                      </a:lnTo>
                      <a:lnTo>
                        <a:pt x="52" y="22"/>
                      </a:lnTo>
                      <a:lnTo>
                        <a:pt x="54" y="14"/>
                      </a:lnTo>
                      <a:lnTo>
                        <a:pt x="3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3" name="Freeform 1166"/>
                <p:cNvSpPr>
                  <a:spLocks/>
                </p:cNvSpPr>
                <p:nvPr/>
              </p:nvSpPr>
              <p:spPr bwMode="black">
                <a:xfrm>
                  <a:off x="7794580" y="1834268"/>
                  <a:ext cx="32595" cy="29125"/>
                </a:xfrm>
                <a:custGeom>
                  <a:avLst/>
                  <a:gdLst>
                    <a:gd name="T0" fmla="*/ 5 w 21"/>
                    <a:gd name="T1" fmla="*/ 0 h 18"/>
                    <a:gd name="T2" fmla="*/ 0 w 21"/>
                    <a:gd name="T3" fmla="*/ 4 h 18"/>
                    <a:gd name="T4" fmla="*/ 9 w 21"/>
                    <a:gd name="T5" fmla="*/ 16 h 18"/>
                    <a:gd name="T6" fmla="*/ 19 w 21"/>
                    <a:gd name="T7" fmla="*/ 18 h 18"/>
                    <a:gd name="T8" fmla="*/ 21 w 21"/>
                    <a:gd name="T9" fmla="*/ 9 h 18"/>
                    <a:gd name="T10" fmla="*/ 5 w 21"/>
                    <a:gd name="T11" fmla="*/ 0 h 18"/>
                  </a:gdLst>
                  <a:ahLst/>
                  <a:cxnLst>
                    <a:cxn ang="0">
                      <a:pos x="T0" y="T1"/>
                    </a:cxn>
                    <a:cxn ang="0">
                      <a:pos x="T2" y="T3"/>
                    </a:cxn>
                    <a:cxn ang="0">
                      <a:pos x="T4" y="T5"/>
                    </a:cxn>
                    <a:cxn ang="0">
                      <a:pos x="T6" y="T7"/>
                    </a:cxn>
                    <a:cxn ang="0">
                      <a:pos x="T8" y="T9"/>
                    </a:cxn>
                    <a:cxn ang="0">
                      <a:pos x="T10" y="T11"/>
                    </a:cxn>
                  </a:cxnLst>
                  <a:rect l="0" t="0" r="r" b="b"/>
                  <a:pathLst>
                    <a:path w="21" h="18">
                      <a:moveTo>
                        <a:pt x="5" y="0"/>
                      </a:moveTo>
                      <a:lnTo>
                        <a:pt x="0" y="4"/>
                      </a:lnTo>
                      <a:lnTo>
                        <a:pt x="9" y="16"/>
                      </a:lnTo>
                      <a:lnTo>
                        <a:pt x="19" y="18"/>
                      </a:lnTo>
                      <a:lnTo>
                        <a:pt x="21" y="9"/>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4" name="Freeform 1167"/>
                <p:cNvSpPr>
                  <a:spLocks/>
                </p:cNvSpPr>
                <p:nvPr/>
              </p:nvSpPr>
              <p:spPr bwMode="black">
                <a:xfrm>
                  <a:off x="7794580" y="1834268"/>
                  <a:ext cx="32595" cy="29125"/>
                </a:xfrm>
                <a:custGeom>
                  <a:avLst/>
                  <a:gdLst>
                    <a:gd name="T0" fmla="*/ 5 w 21"/>
                    <a:gd name="T1" fmla="*/ 0 h 18"/>
                    <a:gd name="T2" fmla="*/ 0 w 21"/>
                    <a:gd name="T3" fmla="*/ 4 h 18"/>
                    <a:gd name="T4" fmla="*/ 9 w 21"/>
                    <a:gd name="T5" fmla="*/ 16 h 18"/>
                    <a:gd name="T6" fmla="*/ 19 w 21"/>
                    <a:gd name="T7" fmla="*/ 18 h 18"/>
                    <a:gd name="T8" fmla="*/ 21 w 21"/>
                    <a:gd name="T9" fmla="*/ 9 h 18"/>
                    <a:gd name="T10" fmla="*/ 5 w 21"/>
                    <a:gd name="T11" fmla="*/ 0 h 18"/>
                  </a:gdLst>
                  <a:ahLst/>
                  <a:cxnLst>
                    <a:cxn ang="0">
                      <a:pos x="T0" y="T1"/>
                    </a:cxn>
                    <a:cxn ang="0">
                      <a:pos x="T2" y="T3"/>
                    </a:cxn>
                    <a:cxn ang="0">
                      <a:pos x="T4" y="T5"/>
                    </a:cxn>
                    <a:cxn ang="0">
                      <a:pos x="T6" y="T7"/>
                    </a:cxn>
                    <a:cxn ang="0">
                      <a:pos x="T8" y="T9"/>
                    </a:cxn>
                    <a:cxn ang="0">
                      <a:pos x="T10" y="T11"/>
                    </a:cxn>
                  </a:cxnLst>
                  <a:rect l="0" t="0" r="r" b="b"/>
                  <a:pathLst>
                    <a:path w="21" h="18">
                      <a:moveTo>
                        <a:pt x="5" y="0"/>
                      </a:moveTo>
                      <a:lnTo>
                        <a:pt x="0" y="4"/>
                      </a:lnTo>
                      <a:lnTo>
                        <a:pt x="9" y="16"/>
                      </a:lnTo>
                      <a:lnTo>
                        <a:pt x="19" y="18"/>
                      </a:lnTo>
                      <a:lnTo>
                        <a:pt x="21" y="9"/>
                      </a:lnTo>
                      <a:lnTo>
                        <a:pt x="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5" name="Freeform 1168"/>
                <p:cNvSpPr>
                  <a:spLocks/>
                </p:cNvSpPr>
                <p:nvPr/>
              </p:nvSpPr>
              <p:spPr bwMode="black">
                <a:xfrm>
                  <a:off x="7519849" y="2753337"/>
                  <a:ext cx="21730" cy="22653"/>
                </a:xfrm>
                <a:custGeom>
                  <a:avLst/>
                  <a:gdLst>
                    <a:gd name="T0" fmla="*/ 11 w 14"/>
                    <a:gd name="T1" fmla="*/ 0 h 14"/>
                    <a:gd name="T2" fmla="*/ 2 w 14"/>
                    <a:gd name="T3" fmla="*/ 9 h 14"/>
                    <a:gd name="T4" fmla="*/ 0 w 14"/>
                    <a:gd name="T5" fmla="*/ 14 h 14"/>
                    <a:gd name="T6" fmla="*/ 11 w 14"/>
                    <a:gd name="T7" fmla="*/ 9 h 14"/>
                    <a:gd name="T8" fmla="*/ 14 w 14"/>
                    <a:gd name="T9" fmla="*/ 4 h 14"/>
                    <a:gd name="T10" fmla="*/ 11 w 14"/>
                    <a:gd name="T11" fmla="*/ 0 h 14"/>
                  </a:gdLst>
                  <a:ahLst/>
                  <a:cxnLst>
                    <a:cxn ang="0">
                      <a:pos x="T0" y="T1"/>
                    </a:cxn>
                    <a:cxn ang="0">
                      <a:pos x="T2" y="T3"/>
                    </a:cxn>
                    <a:cxn ang="0">
                      <a:pos x="T4" y="T5"/>
                    </a:cxn>
                    <a:cxn ang="0">
                      <a:pos x="T6" y="T7"/>
                    </a:cxn>
                    <a:cxn ang="0">
                      <a:pos x="T8" y="T9"/>
                    </a:cxn>
                    <a:cxn ang="0">
                      <a:pos x="T10" y="T11"/>
                    </a:cxn>
                  </a:cxnLst>
                  <a:rect l="0" t="0" r="r" b="b"/>
                  <a:pathLst>
                    <a:path w="14" h="14">
                      <a:moveTo>
                        <a:pt x="11" y="0"/>
                      </a:moveTo>
                      <a:lnTo>
                        <a:pt x="2" y="9"/>
                      </a:lnTo>
                      <a:lnTo>
                        <a:pt x="0" y="14"/>
                      </a:lnTo>
                      <a:lnTo>
                        <a:pt x="11" y="9"/>
                      </a:lnTo>
                      <a:lnTo>
                        <a:pt x="14" y="4"/>
                      </a:lnTo>
                      <a:lnTo>
                        <a:pt x="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6" name="Freeform 1169"/>
                <p:cNvSpPr>
                  <a:spLocks/>
                </p:cNvSpPr>
                <p:nvPr/>
              </p:nvSpPr>
              <p:spPr bwMode="black">
                <a:xfrm>
                  <a:off x="7519849" y="2753337"/>
                  <a:ext cx="21730" cy="22653"/>
                </a:xfrm>
                <a:custGeom>
                  <a:avLst/>
                  <a:gdLst>
                    <a:gd name="T0" fmla="*/ 11 w 14"/>
                    <a:gd name="T1" fmla="*/ 0 h 14"/>
                    <a:gd name="T2" fmla="*/ 2 w 14"/>
                    <a:gd name="T3" fmla="*/ 9 h 14"/>
                    <a:gd name="T4" fmla="*/ 0 w 14"/>
                    <a:gd name="T5" fmla="*/ 14 h 14"/>
                    <a:gd name="T6" fmla="*/ 11 w 14"/>
                    <a:gd name="T7" fmla="*/ 9 h 14"/>
                    <a:gd name="T8" fmla="*/ 14 w 14"/>
                    <a:gd name="T9" fmla="*/ 4 h 14"/>
                    <a:gd name="T10" fmla="*/ 11 w 14"/>
                    <a:gd name="T11" fmla="*/ 0 h 14"/>
                  </a:gdLst>
                  <a:ahLst/>
                  <a:cxnLst>
                    <a:cxn ang="0">
                      <a:pos x="T0" y="T1"/>
                    </a:cxn>
                    <a:cxn ang="0">
                      <a:pos x="T2" y="T3"/>
                    </a:cxn>
                    <a:cxn ang="0">
                      <a:pos x="T4" y="T5"/>
                    </a:cxn>
                    <a:cxn ang="0">
                      <a:pos x="T6" y="T7"/>
                    </a:cxn>
                    <a:cxn ang="0">
                      <a:pos x="T8" y="T9"/>
                    </a:cxn>
                    <a:cxn ang="0">
                      <a:pos x="T10" y="T11"/>
                    </a:cxn>
                  </a:cxnLst>
                  <a:rect l="0" t="0" r="r" b="b"/>
                  <a:pathLst>
                    <a:path w="14" h="14">
                      <a:moveTo>
                        <a:pt x="11" y="0"/>
                      </a:moveTo>
                      <a:lnTo>
                        <a:pt x="2" y="9"/>
                      </a:lnTo>
                      <a:lnTo>
                        <a:pt x="0" y="14"/>
                      </a:lnTo>
                      <a:lnTo>
                        <a:pt x="11" y="9"/>
                      </a:lnTo>
                      <a:lnTo>
                        <a:pt x="14" y="4"/>
                      </a:lnTo>
                      <a:lnTo>
                        <a:pt x="11"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7" name="Freeform 1170"/>
                <p:cNvSpPr>
                  <a:spLocks/>
                </p:cNvSpPr>
                <p:nvPr/>
              </p:nvSpPr>
              <p:spPr bwMode="black">
                <a:xfrm>
                  <a:off x="7162855" y="1657898"/>
                  <a:ext cx="32595" cy="14563"/>
                </a:xfrm>
                <a:custGeom>
                  <a:avLst/>
                  <a:gdLst>
                    <a:gd name="T0" fmla="*/ 21 w 21"/>
                    <a:gd name="T1" fmla="*/ 0 h 9"/>
                    <a:gd name="T2" fmla="*/ 12 w 21"/>
                    <a:gd name="T3" fmla="*/ 0 h 9"/>
                    <a:gd name="T4" fmla="*/ 5 w 21"/>
                    <a:gd name="T5" fmla="*/ 0 h 9"/>
                    <a:gd name="T6" fmla="*/ 0 w 21"/>
                    <a:gd name="T7" fmla="*/ 9 h 9"/>
                    <a:gd name="T8" fmla="*/ 19 w 21"/>
                    <a:gd name="T9" fmla="*/ 9 h 9"/>
                    <a:gd name="T10" fmla="*/ 21 w 21"/>
                    <a:gd name="T11" fmla="*/ 0 h 9"/>
                  </a:gdLst>
                  <a:ahLst/>
                  <a:cxnLst>
                    <a:cxn ang="0">
                      <a:pos x="T0" y="T1"/>
                    </a:cxn>
                    <a:cxn ang="0">
                      <a:pos x="T2" y="T3"/>
                    </a:cxn>
                    <a:cxn ang="0">
                      <a:pos x="T4" y="T5"/>
                    </a:cxn>
                    <a:cxn ang="0">
                      <a:pos x="T6" y="T7"/>
                    </a:cxn>
                    <a:cxn ang="0">
                      <a:pos x="T8" y="T9"/>
                    </a:cxn>
                    <a:cxn ang="0">
                      <a:pos x="T10" y="T11"/>
                    </a:cxn>
                  </a:cxnLst>
                  <a:rect l="0" t="0" r="r" b="b"/>
                  <a:pathLst>
                    <a:path w="21" h="9">
                      <a:moveTo>
                        <a:pt x="21" y="0"/>
                      </a:moveTo>
                      <a:lnTo>
                        <a:pt x="12" y="0"/>
                      </a:lnTo>
                      <a:lnTo>
                        <a:pt x="5" y="0"/>
                      </a:lnTo>
                      <a:lnTo>
                        <a:pt x="0" y="9"/>
                      </a:lnTo>
                      <a:lnTo>
                        <a:pt x="19" y="9"/>
                      </a:lnTo>
                      <a:lnTo>
                        <a:pt x="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8" name="Freeform 1171"/>
                <p:cNvSpPr>
                  <a:spLocks/>
                </p:cNvSpPr>
                <p:nvPr/>
              </p:nvSpPr>
              <p:spPr bwMode="black">
                <a:xfrm>
                  <a:off x="7162855" y="1657898"/>
                  <a:ext cx="32595" cy="14563"/>
                </a:xfrm>
                <a:custGeom>
                  <a:avLst/>
                  <a:gdLst>
                    <a:gd name="T0" fmla="*/ 21 w 21"/>
                    <a:gd name="T1" fmla="*/ 0 h 9"/>
                    <a:gd name="T2" fmla="*/ 12 w 21"/>
                    <a:gd name="T3" fmla="*/ 0 h 9"/>
                    <a:gd name="T4" fmla="*/ 5 w 21"/>
                    <a:gd name="T5" fmla="*/ 0 h 9"/>
                    <a:gd name="T6" fmla="*/ 0 w 21"/>
                    <a:gd name="T7" fmla="*/ 9 h 9"/>
                    <a:gd name="T8" fmla="*/ 19 w 21"/>
                    <a:gd name="T9" fmla="*/ 9 h 9"/>
                    <a:gd name="T10" fmla="*/ 21 w 21"/>
                    <a:gd name="T11" fmla="*/ 0 h 9"/>
                  </a:gdLst>
                  <a:ahLst/>
                  <a:cxnLst>
                    <a:cxn ang="0">
                      <a:pos x="T0" y="T1"/>
                    </a:cxn>
                    <a:cxn ang="0">
                      <a:pos x="T2" y="T3"/>
                    </a:cxn>
                    <a:cxn ang="0">
                      <a:pos x="T4" y="T5"/>
                    </a:cxn>
                    <a:cxn ang="0">
                      <a:pos x="T6" y="T7"/>
                    </a:cxn>
                    <a:cxn ang="0">
                      <a:pos x="T8" y="T9"/>
                    </a:cxn>
                    <a:cxn ang="0">
                      <a:pos x="T10" y="T11"/>
                    </a:cxn>
                  </a:cxnLst>
                  <a:rect l="0" t="0" r="r" b="b"/>
                  <a:pathLst>
                    <a:path w="21" h="9">
                      <a:moveTo>
                        <a:pt x="21" y="0"/>
                      </a:moveTo>
                      <a:lnTo>
                        <a:pt x="12" y="0"/>
                      </a:lnTo>
                      <a:lnTo>
                        <a:pt x="5" y="0"/>
                      </a:lnTo>
                      <a:lnTo>
                        <a:pt x="0" y="9"/>
                      </a:lnTo>
                      <a:lnTo>
                        <a:pt x="19" y="9"/>
                      </a:lnTo>
                      <a:lnTo>
                        <a:pt x="21"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9" name="Freeform 1172"/>
                <p:cNvSpPr>
                  <a:spLocks/>
                </p:cNvSpPr>
                <p:nvPr/>
              </p:nvSpPr>
              <p:spPr bwMode="black">
                <a:xfrm>
                  <a:off x="7141125" y="1717767"/>
                  <a:ext cx="21730" cy="24271"/>
                </a:xfrm>
                <a:custGeom>
                  <a:avLst/>
                  <a:gdLst>
                    <a:gd name="T0" fmla="*/ 9 w 14"/>
                    <a:gd name="T1" fmla="*/ 0 h 15"/>
                    <a:gd name="T2" fmla="*/ 2 w 14"/>
                    <a:gd name="T3" fmla="*/ 8 h 15"/>
                    <a:gd name="T4" fmla="*/ 0 w 14"/>
                    <a:gd name="T5" fmla="*/ 15 h 15"/>
                    <a:gd name="T6" fmla="*/ 2 w 14"/>
                    <a:gd name="T7" fmla="*/ 15 h 15"/>
                    <a:gd name="T8" fmla="*/ 14 w 14"/>
                    <a:gd name="T9" fmla="*/ 8 h 15"/>
                    <a:gd name="T10" fmla="*/ 9 w 14"/>
                    <a:gd name="T11" fmla="*/ 0 h 15"/>
                  </a:gdLst>
                  <a:ahLst/>
                  <a:cxnLst>
                    <a:cxn ang="0">
                      <a:pos x="T0" y="T1"/>
                    </a:cxn>
                    <a:cxn ang="0">
                      <a:pos x="T2" y="T3"/>
                    </a:cxn>
                    <a:cxn ang="0">
                      <a:pos x="T4" y="T5"/>
                    </a:cxn>
                    <a:cxn ang="0">
                      <a:pos x="T6" y="T7"/>
                    </a:cxn>
                    <a:cxn ang="0">
                      <a:pos x="T8" y="T9"/>
                    </a:cxn>
                    <a:cxn ang="0">
                      <a:pos x="T10" y="T11"/>
                    </a:cxn>
                  </a:cxnLst>
                  <a:rect l="0" t="0" r="r" b="b"/>
                  <a:pathLst>
                    <a:path w="14" h="15">
                      <a:moveTo>
                        <a:pt x="9" y="0"/>
                      </a:moveTo>
                      <a:lnTo>
                        <a:pt x="2" y="8"/>
                      </a:lnTo>
                      <a:lnTo>
                        <a:pt x="0" y="15"/>
                      </a:lnTo>
                      <a:lnTo>
                        <a:pt x="2" y="15"/>
                      </a:lnTo>
                      <a:lnTo>
                        <a:pt x="14" y="8"/>
                      </a:lnTo>
                      <a:lnTo>
                        <a:pt x="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0" name="Freeform 1173"/>
                <p:cNvSpPr>
                  <a:spLocks/>
                </p:cNvSpPr>
                <p:nvPr/>
              </p:nvSpPr>
              <p:spPr bwMode="black">
                <a:xfrm>
                  <a:off x="7141125" y="1717767"/>
                  <a:ext cx="21730" cy="24271"/>
                </a:xfrm>
                <a:custGeom>
                  <a:avLst/>
                  <a:gdLst>
                    <a:gd name="T0" fmla="*/ 9 w 14"/>
                    <a:gd name="T1" fmla="*/ 0 h 15"/>
                    <a:gd name="T2" fmla="*/ 2 w 14"/>
                    <a:gd name="T3" fmla="*/ 8 h 15"/>
                    <a:gd name="T4" fmla="*/ 0 w 14"/>
                    <a:gd name="T5" fmla="*/ 15 h 15"/>
                    <a:gd name="T6" fmla="*/ 2 w 14"/>
                    <a:gd name="T7" fmla="*/ 15 h 15"/>
                    <a:gd name="T8" fmla="*/ 14 w 14"/>
                    <a:gd name="T9" fmla="*/ 8 h 15"/>
                    <a:gd name="T10" fmla="*/ 9 w 14"/>
                    <a:gd name="T11" fmla="*/ 0 h 15"/>
                  </a:gdLst>
                  <a:ahLst/>
                  <a:cxnLst>
                    <a:cxn ang="0">
                      <a:pos x="T0" y="T1"/>
                    </a:cxn>
                    <a:cxn ang="0">
                      <a:pos x="T2" y="T3"/>
                    </a:cxn>
                    <a:cxn ang="0">
                      <a:pos x="T4" y="T5"/>
                    </a:cxn>
                    <a:cxn ang="0">
                      <a:pos x="T6" y="T7"/>
                    </a:cxn>
                    <a:cxn ang="0">
                      <a:pos x="T8" y="T9"/>
                    </a:cxn>
                    <a:cxn ang="0">
                      <a:pos x="T10" y="T11"/>
                    </a:cxn>
                  </a:cxnLst>
                  <a:rect l="0" t="0" r="r" b="b"/>
                  <a:pathLst>
                    <a:path w="14" h="15">
                      <a:moveTo>
                        <a:pt x="9" y="0"/>
                      </a:moveTo>
                      <a:lnTo>
                        <a:pt x="2" y="8"/>
                      </a:lnTo>
                      <a:lnTo>
                        <a:pt x="0" y="15"/>
                      </a:lnTo>
                      <a:lnTo>
                        <a:pt x="2" y="15"/>
                      </a:lnTo>
                      <a:lnTo>
                        <a:pt x="14" y="8"/>
                      </a:lnTo>
                      <a:lnTo>
                        <a:pt x="9"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1" name="Freeform 1174"/>
                <p:cNvSpPr>
                  <a:spLocks/>
                </p:cNvSpPr>
                <p:nvPr/>
              </p:nvSpPr>
              <p:spPr bwMode="black">
                <a:xfrm>
                  <a:off x="7114739" y="1722621"/>
                  <a:ext cx="26387" cy="11327"/>
                </a:xfrm>
                <a:custGeom>
                  <a:avLst/>
                  <a:gdLst>
                    <a:gd name="T0" fmla="*/ 3 w 17"/>
                    <a:gd name="T1" fmla="*/ 0 h 7"/>
                    <a:gd name="T2" fmla="*/ 0 w 17"/>
                    <a:gd name="T3" fmla="*/ 2 h 7"/>
                    <a:gd name="T4" fmla="*/ 10 w 17"/>
                    <a:gd name="T5" fmla="*/ 7 h 7"/>
                    <a:gd name="T6" fmla="*/ 17 w 17"/>
                    <a:gd name="T7" fmla="*/ 2 h 7"/>
                    <a:gd name="T8" fmla="*/ 3 w 17"/>
                    <a:gd name="T9" fmla="*/ 0 h 7"/>
                  </a:gdLst>
                  <a:ahLst/>
                  <a:cxnLst>
                    <a:cxn ang="0">
                      <a:pos x="T0" y="T1"/>
                    </a:cxn>
                    <a:cxn ang="0">
                      <a:pos x="T2" y="T3"/>
                    </a:cxn>
                    <a:cxn ang="0">
                      <a:pos x="T4" y="T5"/>
                    </a:cxn>
                    <a:cxn ang="0">
                      <a:pos x="T6" y="T7"/>
                    </a:cxn>
                    <a:cxn ang="0">
                      <a:pos x="T8" y="T9"/>
                    </a:cxn>
                  </a:cxnLst>
                  <a:rect l="0" t="0" r="r" b="b"/>
                  <a:pathLst>
                    <a:path w="17" h="7">
                      <a:moveTo>
                        <a:pt x="3" y="0"/>
                      </a:moveTo>
                      <a:lnTo>
                        <a:pt x="0" y="2"/>
                      </a:lnTo>
                      <a:lnTo>
                        <a:pt x="10" y="7"/>
                      </a:lnTo>
                      <a:lnTo>
                        <a:pt x="17" y="2"/>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2" name="Freeform 1175"/>
                <p:cNvSpPr>
                  <a:spLocks/>
                </p:cNvSpPr>
                <p:nvPr/>
              </p:nvSpPr>
              <p:spPr bwMode="black">
                <a:xfrm>
                  <a:off x="7114739" y="1722621"/>
                  <a:ext cx="26387" cy="11327"/>
                </a:xfrm>
                <a:custGeom>
                  <a:avLst/>
                  <a:gdLst>
                    <a:gd name="T0" fmla="*/ 3 w 17"/>
                    <a:gd name="T1" fmla="*/ 0 h 7"/>
                    <a:gd name="T2" fmla="*/ 0 w 17"/>
                    <a:gd name="T3" fmla="*/ 2 h 7"/>
                    <a:gd name="T4" fmla="*/ 10 w 17"/>
                    <a:gd name="T5" fmla="*/ 7 h 7"/>
                    <a:gd name="T6" fmla="*/ 17 w 17"/>
                    <a:gd name="T7" fmla="*/ 2 h 7"/>
                    <a:gd name="T8" fmla="*/ 3 w 17"/>
                    <a:gd name="T9" fmla="*/ 0 h 7"/>
                  </a:gdLst>
                  <a:ahLst/>
                  <a:cxnLst>
                    <a:cxn ang="0">
                      <a:pos x="T0" y="T1"/>
                    </a:cxn>
                    <a:cxn ang="0">
                      <a:pos x="T2" y="T3"/>
                    </a:cxn>
                    <a:cxn ang="0">
                      <a:pos x="T4" y="T5"/>
                    </a:cxn>
                    <a:cxn ang="0">
                      <a:pos x="T6" y="T7"/>
                    </a:cxn>
                    <a:cxn ang="0">
                      <a:pos x="T8" y="T9"/>
                    </a:cxn>
                  </a:cxnLst>
                  <a:rect l="0" t="0" r="r" b="b"/>
                  <a:pathLst>
                    <a:path w="17" h="7">
                      <a:moveTo>
                        <a:pt x="3" y="0"/>
                      </a:moveTo>
                      <a:lnTo>
                        <a:pt x="0" y="2"/>
                      </a:lnTo>
                      <a:lnTo>
                        <a:pt x="10" y="7"/>
                      </a:lnTo>
                      <a:lnTo>
                        <a:pt x="17" y="2"/>
                      </a:lnTo>
                      <a:lnTo>
                        <a:pt x="3"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3" name="Freeform 1176"/>
                <p:cNvSpPr>
                  <a:spLocks/>
                </p:cNvSpPr>
                <p:nvPr/>
              </p:nvSpPr>
              <p:spPr bwMode="black">
                <a:xfrm>
                  <a:off x="7178377" y="1549487"/>
                  <a:ext cx="83816" cy="50160"/>
                </a:xfrm>
                <a:custGeom>
                  <a:avLst/>
                  <a:gdLst>
                    <a:gd name="T0" fmla="*/ 26 w 54"/>
                    <a:gd name="T1" fmla="*/ 0 h 31"/>
                    <a:gd name="T2" fmla="*/ 18 w 54"/>
                    <a:gd name="T3" fmla="*/ 0 h 31"/>
                    <a:gd name="T4" fmla="*/ 11 w 54"/>
                    <a:gd name="T5" fmla="*/ 19 h 31"/>
                    <a:gd name="T6" fmla="*/ 0 w 54"/>
                    <a:gd name="T7" fmla="*/ 22 h 31"/>
                    <a:gd name="T8" fmla="*/ 2 w 54"/>
                    <a:gd name="T9" fmla="*/ 24 h 31"/>
                    <a:gd name="T10" fmla="*/ 54 w 54"/>
                    <a:gd name="T11" fmla="*/ 31 h 31"/>
                    <a:gd name="T12" fmla="*/ 54 w 54"/>
                    <a:gd name="T13" fmla="*/ 17 h 31"/>
                    <a:gd name="T14" fmla="*/ 40 w 54"/>
                    <a:gd name="T15" fmla="*/ 3 h 31"/>
                    <a:gd name="T16" fmla="*/ 26 w 54"/>
                    <a:gd name="T1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31">
                      <a:moveTo>
                        <a:pt x="26" y="0"/>
                      </a:moveTo>
                      <a:lnTo>
                        <a:pt x="18" y="0"/>
                      </a:lnTo>
                      <a:lnTo>
                        <a:pt x="11" y="19"/>
                      </a:lnTo>
                      <a:lnTo>
                        <a:pt x="0" y="22"/>
                      </a:lnTo>
                      <a:lnTo>
                        <a:pt x="2" y="24"/>
                      </a:lnTo>
                      <a:lnTo>
                        <a:pt x="54" y="31"/>
                      </a:lnTo>
                      <a:lnTo>
                        <a:pt x="54" y="17"/>
                      </a:lnTo>
                      <a:lnTo>
                        <a:pt x="40" y="3"/>
                      </a:ln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4" name="Freeform 1177"/>
                <p:cNvSpPr>
                  <a:spLocks/>
                </p:cNvSpPr>
                <p:nvPr/>
              </p:nvSpPr>
              <p:spPr bwMode="black">
                <a:xfrm>
                  <a:off x="7178377" y="1549487"/>
                  <a:ext cx="83816" cy="50160"/>
                </a:xfrm>
                <a:custGeom>
                  <a:avLst/>
                  <a:gdLst>
                    <a:gd name="T0" fmla="*/ 26 w 54"/>
                    <a:gd name="T1" fmla="*/ 0 h 31"/>
                    <a:gd name="T2" fmla="*/ 18 w 54"/>
                    <a:gd name="T3" fmla="*/ 0 h 31"/>
                    <a:gd name="T4" fmla="*/ 11 w 54"/>
                    <a:gd name="T5" fmla="*/ 19 h 31"/>
                    <a:gd name="T6" fmla="*/ 0 w 54"/>
                    <a:gd name="T7" fmla="*/ 22 h 31"/>
                    <a:gd name="T8" fmla="*/ 2 w 54"/>
                    <a:gd name="T9" fmla="*/ 24 h 31"/>
                    <a:gd name="T10" fmla="*/ 54 w 54"/>
                    <a:gd name="T11" fmla="*/ 31 h 31"/>
                    <a:gd name="T12" fmla="*/ 54 w 54"/>
                    <a:gd name="T13" fmla="*/ 17 h 31"/>
                    <a:gd name="T14" fmla="*/ 40 w 54"/>
                    <a:gd name="T15" fmla="*/ 3 h 31"/>
                    <a:gd name="T16" fmla="*/ 26 w 54"/>
                    <a:gd name="T1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31">
                      <a:moveTo>
                        <a:pt x="26" y="0"/>
                      </a:moveTo>
                      <a:lnTo>
                        <a:pt x="18" y="0"/>
                      </a:lnTo>
                      <a:lnTo>
                        <a:pt x="11" y="19"/>
                      </a:lnTo>
                      <a:lnTo>
                        <a:pt x="0" y="22"/>
                      </a:lnTo>
                      <a:lnTo>
                        <a:pt x="2" y="24"/>
                      </a:lnTo>
                      <a:lnTo>
                        <a:pt x="54" y="31"/>
                      </a:lnTo>
                      <a:lnTo>
                        <a:pt x="54" y="17"/>
                      </a:lnTo>
                      <a:lnTo>
                        <a:pt x="40" y="3"/>
                      </a:lnTo>
                      <a:lnTo>
                        <a:pt x="2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5" name="Freeform 1178"/>
                <p:cNvSpPr>
                  <a:spLocks/>
                </p:cNvSpPr>
                <p:nvPr/>
              </p:nvSpPr>
              <p:spPr bwMode="black">
                <a:xfrm>
                  <a:off x="7189242" y="1515507"/>
                  <a:ext cx="17074" cy="33980"/>
                </a:xfrm>
                <a:custGeom>
                  <a:avLst/>
                  <a:gdLst>
                    <a:gd name="T0" fmla="*/ 4 w 11"/>
                    <a:gd name="T1" fmla="*/ 0 h 21"/>
                    <a:gd name="T2" fmla="*/ 0 w 11"/>
                    <a:gd name="T3" fmla="*/ 7 h 21"/>
                    <a:gd name="T4" fmla="*/ 0 w 11"/>
                    <a:gd name="T5" fmla="*/ 17 h 21"/>
                    <a:gd name="T6" fmla="*/ 4 w 11"/>
                    <a:gd name="T7" fmla="*/ 21 h 21"/>
                    <a:gd name="T8" fmla="*/ 11 w 11"/>
                    <a:gd name="T9" fmla="*/ 7 h 21"/>
                    <a:gd name="T10" fmla="*/ 4 w 11"/>
                    <a:gd name="T11" fmla="*/ 0 h 21"/>
                  </a:gdLst>
                  <a:ahLst/>
                  <a:cxnLst>
                    <a:cxn ang="0">
                      <a:pos x="T0" y="T1"/>
                    </a:cxn>
                    <a:cxn ang="0">
                      <a:pos x="T2" y="T3"/>
                    </a:cxn>
                    <a:cxn ang="0">
                      <a:pos x="T4" y="T5"/>
                    </a:cxn>
                    <a:cxn ang="0">
                      <a:pos x="T6" y="T7"/>
                    </a:cxn>
                    <a:cxn ang="0">
                      <a:pos x="T8" y="T9"/>
                    </a:cxn>
                    <a:cxn ang="0">
                      <a:pos x="T10" y="T11"/>
                    </a:cxn>
                  </a:cxnLst>
                  <a:rect l="0" t="0" r="r" b="b"/>
                  <a:pathLst>
                    <a:path w="11" h="21">
                      <a:moveTo>
                        <a:pt x="4" y="0"/>
                      </a:moveTo>
                      <a:lnTo>
                        <a:pt x="0" y="7"/>
                      </a:lnTo>
                      <a:lnTo>
                        <a:pt x="0" y="17"/>
                      </a:lnTo>
                      <a:lnTo>
                        <a:pt x="4" y="21"/>
                      </a:lnTo>
                      <a:lnTo>
                        <a:pt x="11" y="7"/>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6" name="Freeform 1179"/>
                <p:cNvSpPr>
                  <a:spLocks/>
                </p:cNvSpPr>
                <p:nvPr/>
              </p:nvSpPr>
              <p:spPr bwMode="black">
                <a:xfrm>
                  <a:off x="7189242" y="1515507"/>
                  <a:ext cx="17074" cy="33980"/>
                </a:xfrm>
                <a:custGeom>
                  <a:avLst/>
                  <a:gdLst>
                    <a:gd name="T0" fmla="*/ 4 w 11"/>
                    <a:gd name="T1" fmla="*/ 0 h 21"/>
                    <a:gd name="T2" fmla="*/ 0 w 11"/>
                    <a:gd name="T3" fmla="*/ 7 h 21"/>
                    <a:gd name="T4" fmla="*/ 0 w 11"/>
                    <a:gd name="T5" fmla="*/ 17 h 21"/>
                    <a:gd name="T6" fmla="*/ 4 w 11"/>
                    <a:gd name="T7" fmla="*/ 21 h 21"/>
                    <a:gd name="T8" fmla="*/ 11 w 11"/>
                    <a:gd name="T9" fmla="*/ 7 h 21"/>
                    <a:gd name="T10" fmla="*/ 4 w 11"/>
                    <a:gd name="T11" fmla="*/ 0 h 21"/>
                  </a:gdLst>
                  <a:ahLst/>
                  <a:cxnLst>
                    <a:cxn ang="0">
                      <a:pos x="T0" y="T1"/>
                    </a:cxn>
                    <a:cxn ang="0">
                      <a:pos x="T2" y="T3"/>
                    </a:cxn>
                    <a:cxn ang="0">
                      <a:pos x="T4" y="T5"/>
                    </a:cxn>
                    <a:cxn ang="0">
                      <a:pos x="T6" y="T7"/>
                    </a:cxn>
                    <a:cxn ang="0">
                      <a:pos x="T8" y="T9"/>
                    </a:cxn>
                    <a:cxn ang="0">
                      <a:pos x="T10" y="T11"/>
                    </a:cxn>
                  </a:cxnLst>
                  <a:rect l="0" t="0" r="r" b="b"/>
                  <a:pathLst>
                    <a:path w="11" h="21">
                      <a:moveTo>
                        <a:pt x="4" y="0"/>
                      </a:moveTo>
                      <a:lnTo>
                        <a:pt x="0" y="7"/>
                      </a:lnTo>
                      <a:lnTo>
                        <a:pt x="0" y="17"/>
                      </a:lnTo>
                      <a:lnTo>
                        <a:pt x="4" y="21"/>
                      </a:lnTo>
                      <a:lnTo>
                        <a:pt x="11" y="7"/>
                      </a:lnTo>
                      <a:lnTo>
                        <a:pt x="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7" name="Freeform 1180"/>
                <p:cNvSpPr>
                  <a:spLocks/>
                </p:cNvSpPr>
                <p:nvPr/>
              </p:nvSpPr>
              <p:spPr bwMode="black">
                <a:xfrm>
                  <a:off x="7324279" y="1403860"/>
                  <a:ext cx="102442" cy="72814"/>
                </a:xfrm>
                <a:custGeom>
                  <a:avLst/>
                  <a:gdLst>
                    <a:gd name="T0" fmla="*/ 0 w 66"/>
                    <a:gd name="T1" fmla="*/ 0 h 45"/>
                    <a:gd name="T2" fmla="*/ 10 w 66"/>
                    <a:gd name="T3" fmla="*/ 26 h 45"/>
                    <a:gd name="T4" fmla="*/ 40 w 66"/>
                    <a:gd name="T5" fmla="*/ 45 h 45"/>
                    <a:gd name="T6" fmla="*/ 62 w 66"/>
                    <a:gd name="T7" fmla="*/ 41 h 45"/>
                    <a:gd name="T8" fmla="*/ 66 w 66"/>
                    <a:gd name="T9" fmla="*/ 24 h 45"/>
                    <a:gd name="T10" fmla="*/ 26 w 66"/>
                    <a:gd name="T11" fmla="*/ 17 h 45"/>
                    <a:gd name="T12" fmla="*/ 31 w 66"/>
                    <a:gd name="T13" fmla="*/ 10 h 45"/>
                    <a:gd name="T14" fmla="*/ 0 w 66"/>
                    <a:gd name="T15" fmla="*/ 0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5">
                      <a:moveTo>
                        <a:pt x="0" y="0"/>
                      </a:moveTo>
                      <a:lnTo>
                        <a:pt x="10" y="26"/>
                      </a:lnTo>
                      <a:lnTo>
                        <a:pt x="40" y="45"/>
                      </a:lnTo>
                      <a:lnTo>
                        <a:pt x="62" y="41"/>
                      </a:lnTo>
                      <a:lnTo>
                        <a:pt x="66" y="24"/>
                      </a:lnTo>
                      <a:lnTo>
                        <a:pt x="26" y="17"/>
                      </a:lnTo>
                      <a:lnTo>
                        <a:pt x="31" y="1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8" name="Freeform 1181"/>
                <p:cNvSpPr>
                  <a:spLocks/>
                </p:cNvSpPr>
                <p:nvPr/>
              </p:nvSpPr>
              <p:spPr bwMode="black">
                <a:xfrm>
                  <a:off x="7324279" y="1403860"/>
                  <a:ext cx="102442" cy="72814"/>
                </a:xfrm>
                <a:custGeom>
                  <a:avLst/>
                  <a:gdLst>
                    <a:gd name="T0" fmla="*/ 0 w 66"/>
                    <a:gd name="T1" fmla="*/ 0 h 45"/>
                    <a:gd name="T2" fmla="*/ 10 w 66"/>
                    <a:gd name="T3" fmla="*/ 26 h 45"/>
                    <a:gd name="T4" fmla="*/ 40 w 66"/>
                    <a:gd name="T5" fmla="*/ 45 h 45"/>
                    <a:gd name="T6" fmla="*/ 62 w 66"/>
                    <a:gd name="T7" fmla="*/ 41 h 45"/>
                    <a:gd name="T8" fmla="*/ 66 w 66"/>
                    <a:gd name="T9" fmla="*/ 24 h 45"/>
                    <a:gd name="T10" fmla="*/ 26 w 66"/>
                    <a:gd name="T11" fmla="*/ 17 h 45"/>
                    <a:gd name="T12" fmla="*/ 31 w 66"/>
                    <a:gd name="T13" fmla="*/ 10 h 45"/>
                    <a:gd name="T14" fmla="*/ 0 w 66"/>
                    <a:gd name="T15" fmla="*/ 0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5">
                      <a:moveTo>
                        <a:pt x="0" y="0"/>
                      </a:moveTo>
                      <a:lnTo>
                        <a:pt x="10" y="26"/>
                      </a:lnTo>
                      <a:lnTo>
                        <a:pt x="40" y="45"/>
                      </a:lnTo>
                      <a:lnTo>
                        <a:pt x="62" y="41"/>
                      </a:lnTo>
                      <a:lnTo>
                        <a:pt x="66" y="24"/>
                      </a:lnTo>
                      <a:lnTo>
                        <a:pt x="26" y="17"/>
                      </a:lnTo>
                      <a:lnTo>
                        <a:pt x="31" y="1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9" name="Freeform 1182"/>
                <p:cNvSpPr>
                  <a:spLocks/>
                </p:cNvSpPr>
                <p:nvPr/>
              </p:nvSpPr>
              <p:spPr bwMode="black">
                <a:xfrm>
                  <a:off x="7218733" y="1347227"/>
                  <a:ext cx="86920" cy="98703"/>
                </a:xfrm>
                <a:custGeom>
                  <a:avLst/>
                  <a:gdLst>
                    <a:gd name="T0" fmla="*/ 0 w 56"/>
                    <a:gd name="T1" fmla="*/ 0 h 61"/>
                    <a:gd name="T2" fmla="*/ 16 w 56"/>
                    <a:gd name="T3" fmla="*/ 21 h 61"/>
                    <a:gd name="T4" fmla="*/ 11 w 56"/>
                    <a:gd name="T5" fmla="*/ 42 h 61"/>
                    <a:gd name="T6" fmla="*/ 21 w 56"/>
                    <a:gd name="T7" fmla="*/ 61 h 61"/>
                    <a:gd name="T8" fmla="*/ 40 w 56"/>
                    <a:gd name="T9" fmla="*/ 61 h 61"/>
                    <a:gd name="T10" fmla="*/ 47 w 56"/>
                    <a:gd name="T11" fmla="*/ 52 h 61"/>
                    <a:gd name="T12" fmla="*/ 45 w 56"/>
                    <a:gd name="T13" fmla="*/ 40 h 61"/>
                    <a:gd name="T14" fmla="*/ 56 w 56"/>
                    <a:gd name="T15" fmla="*/ 38 h 61"/>
                    <a:gd name="T16" fmla="*/ 0 w 56"/>
                    <a:gd name="T17"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61">
                      <a:moveTo>
                        <a:pt x="0" y="0"/>
                      </a:moveTo>
                      <a:lnTo>
                        <a:pt x="16" y="21"/>
                      </a:lnTo>
                      <a:lnTo>
                        <a:pt x="11" y="42"/>
                      </a:lnTo>
                      <a:lnTo>
                        <a:pt x="21" y="61"/>
                      </a:lnTo>
                      <a:lnTo>
                        <a:pt x="40" y="61"/>
                      </a:lnTo>
                      <a:lnTo>
                        <a:pt x="47" y="52"/>
                      </a:lnTo>
                      <a:lnTo>
                        <a:pt x="45" y="40"/>
                      </a:lnTo>
                      <a:lnTo>
                        <a:pt x="56" y="38"/>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0" name="Freeform 1183"/>
                <p:cNvSpPr>
                  <a:spLocks/>
                </p:cNvSpPr>
                <p:nvPr/>
              </p:nvSpPr>
              <p:spPr bwMode="black">
                <a:xfrm>
                  <a:off x="7218733" y="1347227"/>
                  <a:ext cx="86920" cy="98703"/>
                </a:xfrm>
                <a:custGeom>
                  <a:avLst/>
                  <a:gdLst>
                    <a:gd name="T0" fmla="*/ 0 w 56"/>
                    <a:gd name="T1" fmla="*/ 0 h 61"/>
                    <a:gd name="T2" fmla="*/ 16 w 56"/>
                    <a:gd name="T3" fmla="*/ 21 h 61"/>
                    <a:gd name="T4" fmla="*/ 11 w 56"/>
                    <a:gd name="T5" fmla="*/ 42 h 61"/>
                    <a:gd name="T6" fmla="*/ 21 w 56"/>
                    <a:gd name="T7" fmla="*/ 61 h 61"/>
                    <a:gd name="T8" fmla="*/ 40 w 56"/>
                    <a:gd name="T9" fmla="*/ 61 h 61"/>
                    <a:gd name="T10" fmla="*/ 47 w 56"/>
                    <a:gd name="T11" fmla="*/ 52 h 61"/>
                    <a:gd name="T12" fmla="*/ 45 w 56"/>
                    <a:gd name="T13" fmla="*/ 40 h 61"/>
                    <a:gd name="T14" fmla="*/ 56 w 56"/>
                    <a:gd name="T15" fmla="*/ 38 h 61"/>
                    <a:gd name="T16" fmla="*/ 0 w 56"/>
                    <a:gd name="T17"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61">
                      <a:moveTo>
                        <a:pt x="0" y="0"/>
                      </a:moveTo>
                      <a:lnTo>
                        <a:pt x="16" y="21"/>
                      </a:lnTo>
                      <a:lnTo>
                        <a:pt x="11" y="42"/>
                      </a:lnTo>
                      <a:lnTo>
                        <a:pt x="21" y="61"/>
                      </a:lnTo>
                      <a:lnTo>
                        <a:pt x="40" y="61"/>
                      </a:lnTo>
                      <a:lnTo>
                        <a:pt x="47" y="52"/>
                      </a:lnTo>
                      <a:lnTo>
                        <a:pt x="45" y="40"/>
                      </a:lnTo>
                      <a:lnTo>
                        <a:pt x="56" y="38"/>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1" name="Freeform 1184"/>
                <p:cNvSpPr>
                  <a:spLocks/>
                </p:cNvSpPr>
                <p:nvPr/>
              </p:nvSpPr>
              <p:spPr bwMode="black">
                <a:xfrm>
                  <a:off x="7111634" y="1342373"/>
                  <a:ext cx="147454" cy="139155"/>
                </a:xfrm>
                <a:custGeom>
                  <a:avLst/>
                  <a:gdLst>
                    <a:gd name="T0" fmla="*/ 33 w 95"/>
                    <a:gd name="T1" fmla="*/ 0 h 86"/>
                    <a:gd name="T2" fmla="*/ 9 w 95"/>
                    <a:gd name="T3" fmla="*/ 15 h 86"/>
                    <a:gd name="T4" fmla="*/ 12 w 95"/>
                    <a:gd name="T5" fmla="*/ 24 h 86"/>
                    <a:gd name="T6" fmla="*/ 2 w 95"/>
                    <a:gd name="T7" fmla="*/ 36 h 86"/>
                    <a:gd name="T8" fmla="*/ 9 w 95"/>
                    <a:gd name="T9" fmla="*/ 48 h 86"/>
                    <a:gd name="T10" fmla="*/ 0 w 95"/>
                    <a:gd name="T11" fmla="*/ 50 h 86"/>
                    <a:gd name="T12" fmla="*/ 19 w 95"/>
                    <a:gd name="T13" fmla="*/ 79 h 86"/>
                    <a:gd name="T14" fmla="*/ 38 w 95"/>
                    <a:gd name="T15" fmla="*/ 86 h 86"/>
                    <a:gd name="T16" fmla="*/ 40 w 95"/>
                    <a:gd name="T17" fmla="*/ 71 h 86"/>
                    <a:gd name="T18" fmla="*/ 38 w 95"/>
                    <a:gd name="T19" fmla="*/ 74 h 86"/>
                    <a:gd name="T20" fmla="*/ 40 w 95"/>
                    <a:gd name="T21" fmla="*/ 67 h 86"/>
                    <a:gd name="T22" fmla="*/ 43 w 95"/>
                    <a:gd name="T23" fmla="*/ 64 h 86"/>
                    <a:gd name="T24" fmla="*/ 47 w 95"/>
                    <a:gd name="T25" fmla="*/ 76 h 86"/>
                    <a:gd name="T26" fmla="*/ 45 w 95"/>
                    <a:gd name="T27" fmla="*/ 79 h 86"/>
                    <a:gd name="T28" fmla="*/ 45 w 95"/>
                    <a:gd name="T29" fmla="*/ 79 h 86"/>
                    <a:gd name="T30" fmla="*/ 73 w 95"/>
                    <a:gd name="T31" fmla="*/ 64 h 86"/>
                    <a:gd name="T32" fmla="*/ 80 w 95"/>
                    <a:gd name="T33" fmla="*/ 79 h 86"/>
                    <a:gd name="T34" fmla="*/ 95 w 95"/>
                    <a:gd name="T35" fmla="*/ 71 h 86"/>
                    <a:gd name="T36" fmla="*/ 80 w 95"/>
                    <a:gd name="T37" fmla="*/ 60 h 86"/>
                    <a:gd name="T38" fmla="*/ 78 w 95"/>
                    <a:gd name="T39" fmla="*/ 45 h 86"/>
                    <a:gd name="T40" fmla="*/ 83 w 95"/>
                    <a:gd name="T41" fmla="*/ 29 h 86"/>
                    <a:gd name="T42" fmla="*/ 69 w 95"/>
                    <a:gd name="T43" fmla="*/ 12 h 86"/>
                    <a:gd name="T44" fmla="*/ 59 w 95"/>
                    <a:gd name="T45" fmla="*/ 12 h 86"/>
                    <a:gd name="T46" fmla="*/ 61 w 95"/>
                    <a:gd name="T47" fmla="*/ 27 h 86"/>
                    <a:gd name="T48" fmla="*/ 59 w 95"/>
                    <a:gd name="T49" fmla="*/ 36 h 86"/>
                    <a:gd name="T50" fmla="*/ 52 w 95"/>
                    <a:gd name="T51" fmla="*/ 34 h 86"/>
                    <a:gd name="T52" fmla="*/ 54 w 95"/>
                    <a:gd name="T53" fmla="*/ 24 h 86"/>
                    <a:gd name="T54" fmla="*/ 47 w 95"/>
                    <a:gd name="T55" fmla="*/ 22 h 86"/>
                    <a:gd name="T56" fmla="*/ 33 w 95"/>
                    <a:gd name="T57"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5" h="86">
                      <a:moveTo>
                        <a:pt x="33" y="0"/>
                      </a:moveTo>
                      <a:lnTo>
                        <a:pt x="9" y="15"/>
                      </a:lnTo>
                      <a:lnTo>
                        <a:pt x="12" y="24"/>
                      </a:lnTo>
                      <a:lnTo>
                        <a:pt x="2" y="36"/>
                      </a:lnTo>
                      <a:lnTo>
                        <a:pt x="9" y="48"/>
                      </a:lnTo>
                      <a:lnTo>
                        <a:pt x="0" y="50"/>
                      </a:lnTo>
                      <a:lnTo>
                        <a:pt x="19" y="79"/>
                      </a:lnTo>
                      <a:lnTo>
                        <a:pt x="38" y="86"/>
                      </a:lnTo>
                      <a:lnTo>
                        <a:pt x="40" y="71"/>
                      </a:lnTo>
                      <a:lnTo>
                        <a:pt x="38" y="74"/>
                      </a:lnTo>
                      <a:lnTo>
                        <a:pt x="40" y="67"/>
                      </a:lnTo>
                      <a:lnTo>
                        <a:pt x="43" y="64"/>
                      </a:lnTo>
                      <a:lnTo>
                        <a:pt x="47" y="76"/>
                      </a:lnTo>
                      <a:lnTo>
                        <a:pt x="45" y="79"/>
                      </a:lnTo>
                      <a:lnTo>
                        <a:pt x="45" y="79"/>
                      </a:lnTo>
                      <a:lnTo>
                        <a:pt x="73" y="64"/>
                      </a:lnTo>
                      <a:lnTo>
                        <a:pt x="80" y="79"/>
                      </a:lnTo>
                      <a:lnTo>
                        <a:pt x="95" y="71"/>
                      </a:lnTo>
                      <a:lnTo>
                        <a:pt x="80" y="60"/>
                      </a:lnTo>
                      <a:lnTo>
                        <a:pt x="78" y="45"/>
                      </a:lnTo>
                      <a:lnTo>
                        <a:pt x="83" y="29"/>
                      </a:lnTo>
                      <a:lnTo>
                        <a:pt x="69" y="12"/>
                      </a:lnTo>
                      <a:lnTo>
                        <a:pt x="59" y="12"/>
                      </a:lnTo>
                      <a:lnTo>
                        <a:pt x="61" y="27"/>
                      </a:lnTo>
                      <a:lnTo>
                        <a:pt x="59" y="36"/>
                      </a:lnTo>
                      <a:lnTo>
                        <a:pt x="52" y="34"/>
                      </a:lnTo>
                      <a:lnTo>
                        <a:pt x="54" y="24"/>
                      </a:lnTo>
                      <a:lnTo>
                        <a:pt x="47" y="22"/>
                      </a:lnTo>
                      <a:lnTo>
                        <a:pt x="3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2" name="Freeform 1185"/>
                <p:cNvSpPr>
                  <a:spLocks/>
                </p:cNvSpPr>
                <p:nvPr/>
              </p:nvSpPr>
              <p:spPr bwMode="black">
                <a:xfrm>
                  <a:off x="7111634" y="1342373"/>
                  <a:ext cx="147454" cy="139155"/>
                </a:xfrm>
                <a:custGeom>
                  <a:avLst/>
                  <a:gdLst>
                    <a:gd name="T0" fmla="*/ 33 w 95"/>
                    <a:gd name="T1" fmla="*/ 0 h 86"/>
                    <a:gd name="T2" fmla="*/ 9 w 95"/>
                    <a:gd name="T3" fmla="*/ 15 h 86"/>
                    <a:gd name="T4" fmla="*/ 12 w 95"/>
                    <a:gd name="T5" fmla="*/ 24 h 86"/>
                    <a:gd name="T6" fmla="*/ 2 w 95"/>
                    <a:gd name="T7" fmla="*/ 36 h 86"/>
                    <a:gd name="T8" fmla="*/ 9 w 95"/>
                    <a:gd name="T9" fmla="*/ 48 h 86"/>
                    <a:gd name="T10" fmla="*/ 0 w 95"/>
                    <a:gd name="T11" fmla="*/ 50 h 86"/>
                    <a:gd name="T12" fmla="*/ 19 w 95"/>
                    <a:gd name="T13" fmla="*/ 79 h 86"/>
                    <a:gd name="T14" fmla="*/ 38 w 95"/>
                    <a:gd name="T15" fmla="*/ 86 h 86"/>
                    <a:gd name="T16" fmla="*/ 40 w 95"/>
                    <a:gd name="T17" fmla="*/ 71 h 86"/>
                    <a:gd name="T18" fmla="*/ 38 w 95"/>
                    <a:gd name="T19" fmla="*/ 74 h 86"/>
                    <a:gd name="T20" fmla="*/ 40 w 95"/>
                    <a:gd name="T21" fmla="*/ 67 h 86"/>
                    <a:gd name="T22" fmla="*/ 43 w 95"/>
                    <a:gd name="T23" fmla="*/ 64 h 86"/>
                    <a:gd name="T24" fmla="*/ 47 w 95"/>
                    <a:gd name="T25" fmla="*/ 76 h 86"/>
                    <a:gd name="T26" fmla="*/ 45 w 95"/>
                    <a:gd name="T27" fmla="*/ 79 h 86"/>
                    <a:gd name="T28" fmla="*/ 45 w 95"/>
                    <a:gd name="T29" fmla="*/ 79 h 86"/>
                    <a:gd name="T30" fmla="*/ 73 w 95"/>
                    <a:gd name="T31" fmla="*/ 64 h 86"/>
                    <a:gd name="T32" fmla="*/ 80 w 95"/>
                    <a:gd name="T33" fmla="*/ 79 h 86"/>
                    <a:gd name="T34" fmla="*/ 95 w 95"/>
                    <a:gd name="T35" fmla="*/ 71 h 86"/>
                    <a:gd name="T36" fmla="*/ 80 w 95"/>
                    <a:gd name="T37" fmla="*/ 60 h 86"/>
                    <a:gd name="T38" fmla="*/ 78 w 95"/>
                    <a:gd name="T39" fmla="*/ 45 h 86"/>
                    <a:gd name="T40" fmla="*/ 83 w 95"/>
                    <a:gd name="T41" fmla="*/ 29 h 86"/>
                    <a:gd name="T42" fmla="*/ 69 w 95"/>
                    <a:gd name="T43" fmla="*/ 12 h 86"/>
                    <a:gd name="T44" fmla="*/ 59 w 95"/>
                    <a:gd name="T45" fmla="*/ 12 h 86"/>
                    <a:gd name="T46" fmla="*/ 61 w 95"/>
                    <a:gd name="T47" fmla="*/ 27 h 86"/>
                    <a:gd name="T48" fmla="*/ 59 w 95"/>
                    <a:gd name="T49" fmla="*/ 36 h 86"/>
                    <a:gd name="T50" fmla="*/ 52 w 95"/>
                    <a:gd name="T51" fmla="*/ 34 h 86"/>
                    <a:gd name="T52" fmla="*/ 54 w 95"/>
                    <a:gd name="T53" fmla="*/ 24 h 86"/>
                    <a:gd name="T54" fmla="*/ 47 w 95"/>
                    <a:gd name="T55" fmla="*/ 22 h 86"/>
                    <a:gd name="T56" fmla="*/ 33 w 95"/>
                    <a:gd name="T57"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5" h="86">
                      <a:moveTo>
                        <a:pt x="33" y="0"/>
                      </a:moveTo>
                      <a:lnTo>
                        <a:pt x="9" y="15"/>
                      </a:lnTo>
                      <a:lnTo>
                        <a:pt x="12" y="24"/>
                      </a:lnTo>
                      <a:lnTo>
                        <a:pt x="2" y="36"/>
                      </a:lnTo>
                      <a:lnTo>
                        <a:pt x="9" y="48"/>
                      </a:lnTo>
                      <a:lnTo>
                        <a:pt x="0" y="50"/>
                      </a:lnTo>
                      <a:lnTo>
                        <a:pt x="19" y="79"/>
                      </a:lnTo>
                      <a:lnTo>
                        <a:pt x="38" y="86"/>
                      </a:lnTo>
                      <a:lnTo>
                        <a:pt x="40" y="71"/>
                      </a:lnTo>
                      <a:lnTo>
                        <a:pt x="38" y="74"/>
                      </a:lnTo>
                      <a:lnTo>
                        <a:pt x="40" y="67"/>
                      </a:lnTo>
                      <a:lnTo>
                        <a:pt x="43" y="64"/>
                      </a:lnTo>
                      <a:lnTo>
                        <a:pt x="47" y="76"/>
                      </a:lnTo>
                      <a:lnTo>
                        <a:pt x="45" y="79"/>
                      </a:lnTo>
                      <a:lnTo>
                        <a:pt x="45" y="79"/>
                      </a:lnTo>
                      <a:lnTo>
                        <a:pt x="73" y="64"/>
                      </a:lnTo>
                      <a:lnTo>
                        <a:pt x="80" y="79"/>
                      </a:lnTo>
                      <a:lnTo>
                        <a:pt x="95" y="71"/>
                      </a:lnTo>
                      <a:lnTo>
                        <a:pt x="80" y="60"/>
                      </a:lnTo>
                      <a:lnTo>
                        <a:pt x="78" y="45"/>
                      </a:lnTo>
                      <a:lnTo>
                        <a:pt x="83" y="29"/>
                      </a:lnTo>
                      <a:lnTo>
                        <a:pt x="69" y="12"/>
                      </a:lnTo>
                      <a:lnTo>
                        <a:pt x="59" y="12"/>
                      </a:lnTo>
                      <a:lnTo>
                        <a:pt x="61" y="27"/>
                      </a:lnTo>
                      <a:lnTo>
                        <a:pt x="59" y="36"/>
                      </a:lnTo>
                      <a:lnTo>
                        <a:pt x="52" y="34"/>
                      </a:lnTo>
                      <a:lnTo>
                        <a:pt x="54" y="24"/>
                      </a:lnTo>
                      <a:lnTo>
                        <a:pt x="47" y="22"/>
                      </a:lnTo>
                      <a:lnTo>
                        <a:pt x="33"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3" name="Freeform 1186"/>
                <p:cNvSpPr>
                  <a:spLocks/>
                </p:cNvSpPr>
                <p:nvPr/>
              </p:nvSpPr>
              <p:spPr bwMode="black">
                <a:xfrm>
                  <a:off x="7085248" y="1377970"/>
                  <a:ext cx="12417" cy="45306"/>
                </a:xfrm>
                <a:custGeom>
                  <a:avLst/>
                  <a:gdLst>
                    <a:gd name="T0" fmla="*/ 3 w 8"/>
                    <a:gd name="T1" fmla="*/ 0 h 28"/>
                    <a:gd name="T2" fmla="*/ 0 w 8"/>
                    <a:gd name="T3" fmla="*/ 23 h 28"/>
                    <a:gd name="T4" fmla="*/ 5 w 8"/>
                    <a:gd name="T5" fmla="*/ 28 h 28"/>
                    <a:gd name="T6" fmla="*/ 8 w 8"/>
                    <a:gd name="T7" fmla="*/ 16 h 28"/>
                    <a:gd name="T8" fmla="*/ 8 w 8"/>
                    <a:gd name="T9" fmla="*/ 12 h 28"/>
                    <a:gd name="T10" fmla="*/ 3 w 8"/>
                    <a:gd name="T11" fmla="*/ 0 h 28"/>
                  </a:gdLst>
                  <a:ahLst/>
                  <a:cxnLst>
                    <a:cxn ang="0">
                      <a:pos x="T0" y="T1"/>
                    </a:cxn>
                    <a:cxn ang="0">
                      <a:pos x="T2" y="T3"/>
                    </a:cxn>
                    <a:cxn ang="0">
                      <a:pos x="T4" y="T5"/>
                    </a:cxn>
                    <a:cxn ang="0">
                      <a:pos x="T6" y="T7"/>
                    </a:cxn>
                    <a:cxn ang="0">
                      <a:pos x="T8" y="T9"/>
                    </a:cxn>
                    <a:cxn ang="0">
                      <a:pos x="T10" y="T11"/>
                    </a:cxn>
                  </a:cxnLst>
                  <a:rect l="0" t="0" r="r" b="b"/>
                  <a:pathLst>
                    <a:path w="8" h="28">
                      <a:moveTo>
                        <a:pt x="3" y="0"/>
                      </a:moveTo>
                      <a:lnTo>
                        <a:pt x="0" y="23"/>
                      </a:lnTo>
                      <a:lnTo>
                        <a:pt x="5" y="28"/>
                      </a:lnTo>
                      <a:lnTo>
                        <a:pt x="8" y="16"/>
                      </a:lnTo>
                      <a:lnTo>
                        <a:pt x="8" y="12"/>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4" name="Freeform 1187"/>
                <p:cNvSpPr>
                  <a:spLocks/>
                </p:cNvSpPr>
                <p:nvPr/>
              </p:nvSpPr>
              <p:spPr bwMode="black">
                <a:xfrm>
                  <a:off x="7085248" y="1377970"/>
                  <a:ext cx="12417" cy="45306"/>
                </a:xfrm>
                <a:custGeom>
                  <a:avLst/>
                  <a:gdLst>
                    <a:gd name="T0" fmla="*/ 3 w 8"/>
                    <a:gd name="T1" fmla="*/ 0 h 28"/>
                    <a:gd name="T2" fmla="*/ 0 w 8"/>
                    <a:gd name="T3" fmla="*/ 23 h 28"/>
                    <a:gd name="T4" fmla="*/ 5 w 8"/>
                    <a:gd name="T5" fmla="*/ 28 h 28"/>
                    <a:gd name="T6" fmla="*/ 8 w 8"/>
                    <a:gd name="T7" fmla="*/ 16 h 28"/>
                    <a:gd name="T8" fmla="*/ 8 w 8"/>
                    <a:gd name="T9" fmla="*/ 12 h 28"/>
                    <a:gd name="T10" fmla="*/ 3 w 8"/>
                    <a:gd name="T11" fmla="*/ 0 h 28"/>
                  </a:gdLst>
                  <a:ahLst/>
                  <a:cxnLst>
                    <a:cxn ang="0">
                      <a:pos x="T0" y="T1"/>
                    </a:cxn>
                    <a:cxn ang="0">
                      <a:pos x="T2" y="T3"/>
                    </a:cxn>
                    <a:cxn ang="0">
                      <a:pos x="T4" y="T5"/>
                    </a:cxn>
                    <a:cxn ang="0">
                      <a:pos x="T6" y="T7"/>
                    </a:cxn>
                    <a:cxn ang="0">
                      <a:pos x="T8" y="T9"/>
                    </a:cxn>
                    <a:cxn ang="0">
                      <a:pos x="T10" y="T11"/>
                    </a:cxn>
                  </a:cxnLst>
                  <a:rect l="0" t="0" r="r" b="b"/>
                  <a:pathLst>
                    <a:path w="8" h="28">
                      <a:moveTo>
                        <a:pt x="3" y="0"/>
                      </a:moveTo>
                      <a:lnTo>
                        <a:pt x="0" y="23"/>
                      </a:lnTo>
                      <a:lnTo>
                        <a:pt x="5" y="28"/>
                      </a:lnTo>
                      <a:lnTo>
                        <a:pt x="8" y="16"/>
                      </a:lnTo>
                      <a:lnTo>
                        <a:pt x="8" y="12"/>
                      </a:lnTo>
                      <a:lnTo>
                        <a:pt x="3"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5" name="Freeform 1188"/>
                <p:cNvSpPr>
                  <a:spLocks/>
                </p:cNvSpPr>
                <p:nvPr/>
              </p:nvSpPr>
              <p:spPr bwMode="black">
                <a:xfrm>
                  <a:off x="7085248" y="1518743"/>
                  <a:ext cx="18626" cy="30743"/>
                </a:xfrm>
                <a:custGeom>
                  <a:avLst/>
                  <a:gdLst>
                    <a:gd name="T0" fmla="*/ 0 w 12"/>
                    <a:gd name="T1" fmla="*/ 0 h 19"/>
                    <a:gd name="T2" fmla="*/ 10 w 12"/>
                    <a:gd name="T3" fmla="*/ 19 h 19"/>
                    <a:gd name="T4" fmla="*/ 12 w 12"/>
                    <a:gd name="T5" fmla="*/ 15 h 19"/>
                    <a:gd name="T6" fmla="*/ 10 w 12"/>
                    <a:gd name="T7" fmla="*/ 10 h 19"/>
                    <a:gd name="T8" fmla="*/ 0 w 12"/>
                    <a:gd name="T9" fmla="*/ 0 h 19"/>
                  </a:gdLst>
                  <a:ahLst/>
                  <a:cxnLst>
                    <a:cxn ang="0">
                      <a:pos x="T0" y="T1"/>
                    </a:cxn>
                    <a:cxn ang="0">
                      <a:pos x="T2" y="T3"/>
                    </a:cxn>
                    <a:cxn ang="0">
                      <a:pos x="T4" y="T5"/>
                    </a:cxn>
                    <a:cxn ang="0">
                      <a:pos x="T6" y="T7"/>
                    </a:cxn>
                    <a:cxn ang="0">
                      <a:pos x="T8" y="T9"/>
                    </a:cxn>
                  </a:cxnLst>
                  <a:rect l="0" t="0" r="r" b="b"/>
                  <a:pathLst>
                    <a:path w="12" h="19">
                      <a:moveTo>
                        <a:pt x="0" y="0"/>
                      </a:moveTo>
                      <a:lnTo>
                        <a:pt x="10" y="19"/>
                      </a:lnTo>
                      <a:lnTo>
                        <a:pt x="12" y="15"/>
                      </a:lnTo>
                      <a:lnTo>
                        <a:pt x="10" y="1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6" name="Freeform 1189"/>
                <p:cNvSpPr>
                  <a:spLocks/>
                </p:cNvSpPr>
                <p:nvPr/>
              </p:nvSpPr>
              <p:spPr bwMode="black">
                <a:xfrm>
                  <a:off x="7085248" y="1518743"/>
                  <a:ext cx="18626" cy="30743"/>
                </a:xfrm>
                <a:custGeom>
                  <a:avLst/>
                  <a:gdLst>
                    <a:gd name="T0" fmla="*/ 0 w 12"/>
                    <a:gd name="T1" fmla="*/ 0 h 19"/>
                    <a:gd name="T2" fmla="*/ 10 w 12"/>
                    <a:gd name="T3" fmla="*/ 19 h 19"/>
                    <a:gd name="T4" fmla="*/ 12 w 12"/>
                    <a:gd name="T5" fmla="*/ 15 h 19"/>
                    <a:gd name="T6" fmla="*/ 10 w 12"/>
                    <a:gd name="T7" fmla="*/ 10 h 19"/>
                    <a:gd name="T8" fmla="*/ 0 w 12"/>
                    <a:gd name="T9" fmla="*/ 0 h 19"/>
                  </a:gdLst>
                  <a:ahLst/>
                  <a:cxnLst>
                    <a:cxn ang="0">
                      <a:pos x="T0" y="T1"/>
                    </a:cxn>
                    <a:cxn ang="0">
                      <a:pos x="T2" y="T3"/>
                    </a:cxn>
                    <a:cxn ang="0">
                      <a:pos x="T4" y="T5"/>
                    </a:cxn>
                    <a:cxn ang="0">
                      <a:pos x="T6" y="T7"/>
                    </a:cxn>
                    <a:cxn ang="0">
                      <a:pos x="T8" y="T9"/>
                    </a:cxn>
                  </a:cxnLst>
                  <a:rect l="0" t="0" r="r" b="b"/>
                  <a:pathLst>
                    <a:path w="12" h="19">
                      <a:moveTo>
                        <a:pt x="0" y="0"/>
                      </a:moveTo>
                      <a:lnTo>
                        <a:pt x="10" y="19"/>
                      </a:lnTo>
                      <a:lnTo>
                        <a:pt x="12" y="15"/>
                      </a:lnTo>
                      <a:lnTo>
                        <a:pt x="10" y="1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7" name="Freeform 1190"/>
                <p:cNvSpPr>
                  <a:spLocks/>
                </p:cNvSpPr>
                <p:nvPr/>
              </p:nvSpPr>
              <p:spPr bwMode="black">
                <a:xfrm>
                  <a:off x="7695242" y="2415159"/>
                  <a:ext cx="29491" cy="35598"/>
                </a:xfrm>
                <a:custGeom>
                  <a:avLst/>
                  <a:gdLst>
                    <a:gd name="T0" fmla="*/ 14 w 19"/>
                    <a:gd name="T1" fmla="*/ 0 h 22"/>
                    <a:gd name="T2" fmla="*/ 5 w 19"/>
                    <a:gd name="T3" fmla="*/ 7 h 22"/>
                    <a:gd name="T4" fmla="*/ 7 w 19"/>
                    <a:gd name="T5" fmla="*/ 7 h 22"/>
                    <a:gd name="T6" fmla="*/ 0 w 19"/>
                    <a:gd name="T7" fmla="*/ 22 h 22"/>
                    <a:gd name="T8" fmla="*/ 19 w 19"/>
                    <a:gd name="T9" fmla="*/ 7 h 22"/>
                    <a:gd name="T10" fmla="*/ 14 w 19"/>
                    <a:gd name="T11" fmla="*/ 0 h 22"/>
                  </a:gdLst>
                  <a:ahLst/>
                  <a:cxnLst>
                    <a:cxn ang="0">
                      <a:pos x="T0" y="T1"/>
                    </a:cxn>
                    <a:cxn ang="0">
                      <a:pos x="T2" y="T3"/>
                    </a:cxn>
                    <a:cxn ang="0">
                      <a:pos x="T4" y="T5"/>
                    </a:cxn>
                    <a:cxn ang="0">
                      <a:pos x="T6" y="T7"/>
                    </a:cxn>
                    <a:cxn ang="0">
                      <a:pos x="T8" y="T9"/>
                    </a:cxn>
                    <a:cxn ang="0">
                      <a:pos x="T10" y="T11"/>
                    </a:cxn>
                  </a:cxnLst>
                  <a:rect l="0" t="0" r="r" b="b"/>
                  <a:pathLst>
                    <a:path w="19" h="22">
                      <a:moveTo>
                        <a:pt x="14" y="0"/>
                      </a:moveTo>
                      <a:lnTo>
                        <a:pt x="5" y="7"/>
                      </a:lnTo>
                      <a:lnTo>
                        <a:pt x="7" y="7"/>
                      </a:lnTo>
                      <a:lnTo>
                        <a:pt x="0" y="22"/>
                      </a:lnTo>
                      <a:lnTo>
                        <a:pt x="19" y="7"/>
                      </a:lnTo>
                      <a:lnTo>
                        <a:pt x="1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8" name="Freeform 1191"/>
                <p:cNvSpPr>
                  <a:spLocks/>
                </p:cNvSpPr>
                <p:nvPr/>
              </p:nvSpPr>
              <p:spPr bwMode="black">
                <a:xfrm>
                  <a:off x="7695242" y="2415159"/>
                  <a:ext cx="29491" cy="35598"/>
                </a:xfrm>
                <a:custGeom>
                  <a:avLst/>
                  <a:gdLst>
                    <a:gd name="T0" fmla="*/ 14 w 19"/>
                    <a:gd name="T1" fmla="*/ 0 h 22"/>
                    <a:gd name="T2" fmla="*/ 5 w 19"/>
                    <a:gd name="T3" fmla="*/ 7 h 22"/>
                    <a:gd name="T4" fmla="*/ 7 w 19"/>
                    <a:gd name="T5" fmla="*/ 7 h 22"/>
                    <a:gd name="T6" fmla="*/ 0 w 19"/>
                    <a:gd name="T7" fmla="*/ 22 h 22"/>
                    <a:gd name="T8" fmla="*/ 19 w 19"/>
                    <a:gd name="T9" fmla="*/ 7 h 22"/>
                    <a:gd name="T10" fmla="*/ 14 w 19"/>
                    <a:gd name="T11" fmla="*/ 0 h 22"/>
                  </a:gdLst>
                  <a:ahLst/>
                  <a:cxnLst>
                    <a:cxn ang="0">
                      <a:pos x="T0" y="T1"/>
                    </a:cxn>
                    <a:cxn ang="0">
                      <a:pos x="T2" y="T3"/>
                    </a:cxn>
                    <a:cxn ang="0">
                      <a:pos x="T4" y="T5"/>
                    </a:cxn>
                    <a:cxn ang="0">
                      <a:pos x="T6" y="T7"/>
                    </a:cxn>
                    <a:cxn ang="0">
                      <a:pos x="T8" y="T9"/>
                    </a:cxn>
                    <a:cxn ang="0">
                      <a:pos x="T10" y="T11"/>
                    </a:cxn>
                  </a:cxnLst>
                  <a:rect l="0" t="0" r="r" b="b"/>
                  <a:pathLst>
                    <a:path w="19" h="22">
                      <a:moveTo>
                        <a:pt x="14" y="0"/>
                      </a:moveTo>
                      <a:lnTo>
                        <a:pt x="5" y="7"/>
                      </a:lnTo>
                      <a:lnTo>
                        <a:pt x="7" y="7"/>
                      </a:lnTo>
                      <a:lnTo>
                        <a:pt x="0" y="22"/>
                      </a:lnTo>
                      <a:lnTo>
                        <a:pt x="19" y="7"/>
                      </a:lnTo>
                      <a:lnTo>
                        <a:pt x="1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9" name="Freeform 1192"/>
                <p:cNvSpPr>
                  <a:spLocks/>
                </p:cNvSpPr>
                <p:nvPr/>
              </p:nvSpPr>
              <p:spPr bwMode="black">
                <a:xfrm>
                  <a:off x="7125604" y="2585057"/>
                  <a:ext cx="23282" cy="22653"/>
                </a:xfrm>
                <a:custGeom>
                  <a:avLst/>
                  <a:gdLst>
                    <a:gd name="T0" fmla="*/ 8 w 15"/>
                    <a:gd name="T1" fmla="*/ 0 h 14"/>
                    <a:gd name="T2" fmla="*/ 3 w 15"/>
                    <a:gd name="T3" fmla="*/ 9 h 14"/>
                    <a:gd name="T4" fmla="*/ 0 w 15"/>
                    <a:gd name="T5" fmla="*/ 11 h 14"/>
                    <a:gd name="T6" fmla="*/ 8 w 15"/>
                    <a:gd name="T7" fmla="*/ 14 h 14"/>
                    <a:gd name="T8" fmla="*/ 15 w 15"/>
                    <a:gd name="T9" fmla="*/ 4 h 14"/>
                    <a:gd name="T10" fmla="*/ 8 w 15"/>
                    <a:gd name="T11" fmla="*/ 0 h 14"/>
                  </a:gdLst>
                  <a:ahLst/>
                  <a:cxnLst>
                    <a:cxn ang="0">
                      <a:pos x="T0" y="T1"/>
                    </a:cxn>
                    <a:cxn ang="0">
                      <a:pos x="T2" y="T3"/>
                    </a:cxn>
                    <a:cxn ang="0">
                      <a:pos x="T4" y="T5"/>
                    </a:cxn>
                    <a:cxn ang="0">
                      <a:pos x="T6" y="T7"/>
                    </a:cxn>
                    <a:cxn ang="0">
                      <a:pos x="T8" y="T9"/>
                    </a:cxn>
                    <a:cxn ang="0">
                      <a:pos x="T10" y="T11"/>
                    </a:cxn>
                  </a:cxnLst>
                  <a:rect l="0" t="0" r="r" b="b"/>
                  <a:pathLst>
                    <a:path w="15" h="14">
                      <a:moveTo>
                        <a:pt x="8" y="0"/>
                      </a:moveTo>
                      <a:lnTo>
                        <a:pt x="3" y="9"/>
                      </a:lnTo>
                      <a:lnTo>
                        <a:pt x="0" y="11"/>
                      </a:lnTo>
                      <a:lnTo>
                        <a:pt x="8" y="14"/>
                      </a:lnTo>
                      <a:lnTo>
                        <a:pt x="15" y="4"/>
                      </a:lnTo>
                      <a:lnTo>
                        <a:pt x="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0" name="Freeform 1193"/>
                <p:cNvSpPr>
                  <a:spLocks/>
                </p:cNvSpPr>
                <p:nvPr/>
              </p:nvSpPr>
              <p:spPr bwMode="black">
                <a:xfrm>
                  <a:off x="7125604" y="2585057"/>
                  <a:ext cx="23282" cy="22653"/>
                </a:xfrm>
                <a:custGeom>
                  <a:avLst/>
                  <a:gdLst>
                    <a:gd name="T0" fmla="*/ 8 w 15"/>
                    <a:gd name="T1" fmla="*/ 0 h 14"/>
                    <a:gd name="T2" fmla="*/ 3 w 15"/>
                    <a:gd name="T3" fmla="*/ 9 h 14"/>
                    <a:gd name="T4" fmla="*/ 0 w 15"/>
                    <a:gd name="T5" fmla="*/ 11 h 14"/>
                    <a:gd name="T6" fmla="*/ 8 w 15"/>
                    <a:gd name="T7" fmla="*/ 14 h 14"/>
                    <a:gd name="T8" fmla="*/ 15 w 15"/>
                    <a:gd name="T9" fmla="*/ 4 h 14"/>
                    <a:gd name="T10" fmla="*/ 8 w 15"/>
                    <a:gd name="T11" fmla="*/ 0 h 14"/>
                  </a:gdLst>
                  <a:ahLst/>
                  <a:cxnLst>
                    <a:cxn ang="0">
                      <a:pos x="T0" y="T1"/>
                    </a:cxn>
                    <a:cxn ang="0">
                      <a:pos x="T2" y="T3"/>
                    </a:cxn>
                    <a:cxn ang="0">
                      <a:pos x="T4" y="T5"/>
                    </a:cxn>
                    <a:cxn ang="0">
                      <a:pos x="T6" y="T7"/>
                    </a:cxn>
                    <a:cxn ang="0">
                      <a:pos x="T8" y="T9"/>
                    </a:cxn>
                    <a:cxn ang="0">
                      <a:pos x="T10" y="T11"/>
                    </a:cxn>
                  </a:cxnLst>
                  <a:rect l="0" t="0" r="r" b="b"/>
                  <a:pathLst>
                    <a:path w="15" h="14">
                      <a:moveTo>
                        <a:pt x="8" y="0"/>
                      </a:moveTo>
                      <a:lnTo>
                        <a:pt x="3" y="9"/>
                      </a:lnTo>
                      <a:lnTo>
                        <a:pt x="0" y="11"/>
                      </a:lnTo>
                      <a:lnTo>
                        <a:pt x="8" y="14"/>
                      </a:lnTo>
                      <a:lnTo>
                        <a:pt x="15" y="4"/>
                      </a:lnTo>
                      <a:lnTo>
                        <a:pt x="8"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1" name="Freeform 1194"/>
                <p:cNvSpPr>
                  <a:spLocks/>
                </p:cNvSpPr>
                <p:nvPr/>
              </p:nvSpPr>
              <p:spPr bwMode="black">
                <a:xfrm>
                  <a:off x="7224941" y="2619037"/>
                  <a:ext cx="66742" cy="294490"/>
                </a:xfrm>
                <a:custGeom>
                  <a:avLst/>
                  <a:gdLst>
                    <a:gd name="T0" fmla="*/ 12 w 43"/>
                    <a:gd name="T1" fmla="*/ 0 h 182"/>
                    <a:gd name="T2" fmla="*/ 10 w 43"/>
                    <a:gd name="T3" fmla="*/ 2 h 182"/>
                    <a:gd name="T4" fmla="*/ 14 w 43"/>
                    <a:gd name="T5" fmla="*/ 14 h 182"/>
                    <a:gd name="T6" fmla="*/ 10 w 43"/>
                    <a:gd name="T7" fmla="*/ 21 h 182"/>
                    <a:gd name="T8" fmla="*/ 3 w 43"/>
                    <a:gd name="T9" fmla="*/ 19 h 182"/>
                    <a:gd name="T10" fmla="*/ 0 w 43"/>
                    <a:gd name="T11" fmla="*/ 47 h 182"/>
                    <a:gd name="T12" fmla="*/ 0 w 43"/>
                    <a:gd name="T13" fmla="*/ 61 h 182"/>
                    <a:gd name="T14" fmla="*/ 7 w 43"/>
                    <a:gd name="T15" fmla="*/ 71 h 182"/>
                    <a:gd name="T16" fmla="*/ 5 w 43"/>
                    <a:gd name="T17" fmla="*/ 83 h 182"/>
                    <a:gd name="T18" fmla="*/ 7 w 43"/>
                    <a:gd name="T19" fmla="*/ 99 h 182"/>
                    <a:gd name="T20" fmla="*/ 3 w 43"/>
                    <a:gd name="T21" fmla="*/ 128 h 182"/>
                    <a:gd name="T22" fmla="*/ 7 w 43"/>
                    <a:gd name="T23" fmla="*/ 142 h 182"/>
                    <a:gd name="T24" fmla="*/ 3 w 43"/>
                    <a:gd name="T25" fmla="*/ 168 h 182"/>
                    <a:gd name="T26" fmla="*/ 3 w 43"/>
                    <a:gd name="T27" fmla="*/ 182 h 182"/>
                    <a:gd name="T28" fmla="*/ 7 w 43"/>
                    <a:gd name="T29" fmla="*/ 182 h 182"/>
                    <a:gd name="T30" fmla="*/ 12 w 43"/>
                    <a:gd name="T31" fmla="*/ 168 h 182"/>
                    <a:gd name="T32" fmla="*/ 24 w 43"/>
                    <a:gd name="T33" fmla="*/ 173 h 182"/>
                    <a:gd name="T34" fmla="*/ 26 w 43"/>
                    <a:gd name="T35" fmla="*/ 182 h 182"/>
                    <a:gd name="T36" fmla="*/ 26 w 43"/>
                    <a:gd name="T37" fmla="*/ 177 h 182"/>
                    <a:gd name="T38" fmla="*/ 26 w 43"/>
                    <a:gd name="T39" fmla="*/ 168 h 182"/>
                    <a:gd name="T40" fmla="*/ 19 w 43"/>
                    <a:gd name="T41" fmla="*/ 166 h 182"/>
                    <a:gd name="T42" fmla="*/ 12 w 43"/>
                    <a:gd name="T43" fmla="*/ 149 h 182"/>
                    <a:gd name="T44" fmla="*/ 19 w 43"/>
                    <a:gd name="T45" fmla="*/ 116 h 182"/>
                    <a:gd name="T46" fmla="*/ 31 w 43"/>
                    <a:gd name="T47" fmla="*/ 114 h 182"/>
                    <a:gd name="T48" fmla="*/ 43 w 43"/>
                    <a:gd name="T49" fmla="*/ 125 h 182"/>
                    <a:gd name="T50" fmla="*/ 36 w 43"/>
                    <a:gd name="T51" fmla="*/ 114 h 182"/>
                    <a:gd name="T52" fmla="*/ 22 w 43"/>
                    <a:gd name="T53" fmla="*/ 64 h 182"/>
                    <a:gd name="T54" fmla="*/ 19 w 43"/>
                    <a:gd name="T55" fmla="*/ 47 h 182"/>
                    <a:gd name="T56" fmla="*/ 24 w 43"/>
                    <a:gd name="T57" fmla="*/ 35 h 182"/>
                    <a:gd name="T58" fmla="*/ 17 w 43"/>
                    <a:gd name="T59" fmla="*/ 5 h 182"/>
                    <a:gd name="T60" fmla="*/ 12 w 43"/>
                    <a:gd name="T61" fmla="*/ 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3" h="182">
                      <a:moveTo>
                        <a:pt x="12" y="0"/>
                      </a:moveTo>
                      <a:lnTo>
                        <a:pt x="10" y="2"/>
                      </a:lnTo>
                      <a:lnTo>
                        <a:pt x="14" y="14"/>
                      </a:lnTo>
                      <a:lnTo>
                        <a:pt x="10" y="21"/>
                      </a:lnTo>
                      <a:lnTo>
                        <a:pt x="3" y="19"/>
                      </a:lnTo>
                      <a:lnTo>
                        <a:pt x="0" y="47"/>
                      </a:lnTo>
                      <a:lnTo>
                        <a:pt x="0" y="61"/>
                      </a:lnTo>
                      <a:lnTo>
                        <a:pt x="7" y="71"/>
                      </a:lnTo>
                      <a:lnTo>
                        <a:pt x="5" y="83"/>
                      </a:lnTo>
                      <a:lnTo>
                        <a:pt x="7" y="99"/>
                      </a:lnTo>
                      <a:lnTo>
                        <a:pt x="3" y="128"/>
                      </a:lnTo>
                      <a:lnTo>
                        <a:pt x="7" y="142"/>
                      </a:lnTo>
                      <a:lnTo>
                        <a:pt x="3" y="168"/>
                      </a:lnTo>
                      <a:lnTo>
                        <a:pt x="3" y="182"/>
                      </a:lnTo>
                      <a:lnTo>
                        <a:pt x="7" y="182"/>
                      </a:lnTo>
                      <a:lnTo>
                        <a:pt x="12" y="168"/>
                      </a:lnTo>
                      <a:lnTo>
                        <a:pt x="24" y="173"/>
                      </a:lnTo>
                      <a:lnTo>
                        <a:pt x="26" y="182"/>
                      </a:lnTo>
                      <a:lnTo>
                        <a:pt x="26" y="177"/>
                      </a:lnTo>
                      <a:lnTo>
                        <a:pt x="26" y="168"/>
                      </a:lnTo>
                      <a:lnTo>
                        <a:pt x="19" y="166"/>
                      </a:lnTo>
                      <a:lnTo>
                        <a:pt x="12" y="149"/>
                      </a:lnTo>
                      <a:lnTo>
                        <a:pt x="19" y="116"/>
                      </a:lnTo>
                      <a:lnTo>
                        <a:pt x="31" y="114"/>
                      </a:lnTo>
                      <a:lnTo>
                        <a:pt x="43" y="125"/>
                      </a:lnTo>
                      <a:lnTo>
                        <a:pt x="36" y="114"/>
                      </a:lnTo>
                      <a:lnTo>
                        <a:pt x="22" y="64"/>
                      </a:lnTo>
                      <a:lnTo>
                        <a:pt x="19" y="47"/>
                      </a:lnTo>
                      <a:lnTo>
                        <a:pt x="24" y="35"/>
                      </a:lnTo>
                      <a:lnTo>
                        <a:pt x="17" y="5"/>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2" name="Freeform 1195"/>
                <p:cNvSpPr>
                  <a:spLocks/>
                </p:cNvSpPr>
                <p:nvPr/>
              </p:nvSpPr>
              <p:spPr bwMode="black">
                <a:xfrm>
                  <a:off x="7224941" y="2619037"/>
                  <a:ext cx="66742" cy="294490"/>
                </a:xfrm>
                <a:custGeom>
                  <a:avLst/>
                  <a:gdLst>
                    <a:gd name="T0" fmla="*/ 12 w 43"/>
                    <a:gd name="T1" fmla="*/ 0 h 182"/>
                    <a:gd name="T2" fmla="*/ 10 w 43"/>
                    <a:gd name="T3" fmla="*/ 2 h 182"/>
                    <a:gd name="T4" fmla="*/ 14 w 43"/>
                    <a:gd name="T5" fmla="*/ 14 h 182"/>
                    <a:gd name="T6" fmla="*/ 10 w 43"/>
                    <a:gd name="T7" fmla="*/ 21 h 182"/>
                    <a:gd name="T8" fmla="*/ 3 w 43"/>
                    <a:gd name="T9" fmla="*/ 19 h 182"/>
                    <a:gd name="T10" fmla="*/ 0 w 43"/>
                    <a:gd name="T11" fmla="*/ 47 h 182"/>
                    <a:gd name="T12" fmla="*/ 0 w 43"/>
                    <a:gd name="T13" fmla="*/ 61 h 182"/>
                    <a:gd name="T14" fmla="*/ 7 w 43"/>
                    <a:gd name="T15" fmla="*/ 71 h 182"/>
                    <a:gd name="T16" fmla="*/ 5 w 43"/>
                    <a:gd name="T17" fmla="*/ 83 h 182"/>
                    <a:gd name="T18" fmla="*/ 7 w 43"/>
                    <a:gd name="T19" fmla="*/ 99 h 182"/>
                    <a:gd name="T20" fmla="*/ 3 w 43"/>
                    <a:gd name="T21" fmla="*/ 128 h 182"/>
                    <a:gd name="T22" fmla="*/ 7 w 43"/>
                    <a:gd name="T23" fmla="*/ 142 h 182"/>
                    <a:gd name="T24" fmla="*/ 3 w 43"/>
                    <a:gd name="T25" fmla="*/ 168 h 182"/>
                    <a:gd name="T26" fmla="*/ 3 w 43"/>
                    <a:gd name="T27" fmla="*/ 182 h 182"/>
                    <a:gd name="T28" fmla="*/ 7 w 43"/>
                    <a:gd name="T29" fmla="*/ 182 h 182"/>
                    <a:gd name="T30" fmla="*/ 12 w 43"/>
                    <a:gd name="T31" fmla="*/ 168 h 182"/>
                    <a:gd name="T32" fmla="*/ 24 w 43"/>
                    <a:gd name="T33" fmla="*/ 173 h 182"/>
                    <a:gd name="T34" fmla="*/ 26 w 43"/>
                    <a:gd name="T35" fmla="*/ 182 h 182"/>
                    <a:gd name="T36" fmla="*/ 26 w 43"/>
                    <a:gd name="T37" fmla="*/ 177 h 182"/>
                    <a:gd name="T38" fmla="*/ 26 w 43"/>
                    <a:gd name="T39" fmla="*/ 168 h 182"/>
                    <a:gd name="T40" fmla="*/ 19 w 43"/>
                    <a:gd name="T41" fmla="*/ 166 h 182"/>
                    <a:gd name="T42" fmla="*/ 12 w 43"/>
                    <a:gd name="T43" fmla="*/ 149 h 182"/>
                    <a:gd name="T44" fmla="*/ 19 w 43"/>
                    <a:gd name="T45" fmla="*/ 116 h 182"/>
                    <a:gd name="T46" fmla="*/ 31 w 43"/>
                    <a:gd name="T47" fmla="*/ 114 h 182"/>
                    <a:gd name="T48" fmla="*/ 43 w 43"/>
                    <a:gd name="T49" fmla="*/ 125 h 182"/>
                    <a:gd name="T50" fmla="*/ 36 w 43"/>
                    <a:gd name="T51" fmla="*/ 114 h 182"/>
                    <a:gd name="T52" fmla="*/ 22 w 43"/>
                    <a:gd name="T53" fmla="*/ 64 h 182"/>
                    <a:gd name="T54" fmla="*/ 19 w 43"/>
                    <a:gd name="T55" fmla="*/ 47 h 182"/>
                    <a:gd name="T56" fmla="*/ 24 w 43"/>
                    <a:gd name="T57" fmla="*/ 35 h 182"/>
                    <a:gd name="T58" fmla="*/ 17 w 43"/>
                    <a:gd name="T59" fmla="*/ 5 h 182"/>
                    <a:gd name="T60" fmla="*/ 12 w 43"/>
                    <a:gd name="T61" fmla="*/ 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3" h="182">
                      <a:moveTo>
                        <a:pt x="12" y="0"/>
                      </a:moveTo>
                      <a:lnTo>
                        <a:pt x="10" y="2"/>
                      </a:lnTo>
                      <a:lnTo>
                        <a:pt x="14" y="14"/>
                      </a:lnTo>
                      <a:lnTo>
                        <a:pt x="10" y="21"/>
                      </a:lnTo>
                      <a:lnTo>
                        <a:pt x="3" y="19"/>
                      </a:lnTo>
                      <a:lnTo>
                        <a:pt x="0" y="47"/>
                      </a:lnTo>
                      <a:lnTo>
                        <a:pt x="0" y="61"/>
                      </a:lnTo>
                      <a:lnTo>
                        <a:pt x="7" y="71"/>
                      </a:lnTo>
                      <a:lnTo>
                        <a:pt x="5" y="83"/>
                      </a:lnTo>
                      <a:lnTo>
                        <a:pt x="7" y="99"/>
                      </a:lnTo>
                      <a:lnTo>
                        <a:pt x="3" y="128"/>
                      </a:lnTo>
                      <a:lnTo>
                        <a:pt x="7" y="142"/>
                      </a:lnTo>
                      <a:lnTo>
                        <a:pt x="3" y="168"/>
                      </a:lnTo>
                      <a:lnTo>
                        <a:pt x="3" y="182"/>
                      </a:lnTo>
                      <a:lnTo>
                        <a:pt x="7" y="182"/>
                      </a:lnTo>
                      <a:lnTo>
                        <a:pt x="12" y="168"/>
                      </a:lnTo>
                      <a:lnTo>
                        <a:pt x="24" y="173"/>
                      </a:lnTo>
                      <a:lnTo>
                        <a:pt x="26" y="182"/>
                      </a:lnTo>
                      <a:lnTo>
                        <a:pt x="26" y="177"/>
                      </a:lnTo>
                      <a:lnTo>
                        <a:pt x="26" y="168"/>
                      </a:lnTo>
                      <a:lnTo>
                        <a:pt x="19" y="166"/>
                      </a:lnTo>
                      <a:lnTo>
                        <a:pt x="12" y="149"/>
                      </a:lnTo>
                      <a:lnTo>
                        <a:pt x="19" y="116"/>
                      </a:lnTo>
                      <a:lnTo>
                        <a:pt x="31" y="114"/>
                      </a:lnTo>
                      <a:lnTo>
                        <a:pt x="43" y="125"/>
                      </a:lnTo>
                      <a:lnTo>
                        <a:pt x="36" y="114"/>
                      </a:lnTo>
                      <a:lnTo>
                        <a:pt x="22" y="64"/>
                      </a:lnTo>
                      <a:lnTo>
                        <a:pt x="19" y="47"/>
                      </a:lnTo>
                      <a:lnTo>
                        <a:pt x="24" y="35"/>
                      </a:lnTo>
                      <a:lnTo>
                        <a:pt x="17" y="5"/>
                      </a:lnTo>
                      <a:lnTo>
                        <a:pt x="12"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3" name="Freeform 1196"/>
                <p:cNvSpPr>
                  <a:spLocks/>
                </p:cNvSpPr>
                <p:nvPr/>
              </p:nvSpPr>
              <p:spPr bwMode="black">
                <a:xfrm>
                  <a:off x="4611123" y="2423249"/>
                  <a:ext cx="18626" cy="11327"/>
                </a:xfrm>
                <a:custGeom>
                  <a:avLst/>
                  <a:gdLst>
                    <a:gd name="T0" fmla="*/ 10 w 12"/>
                    <a:gd name="T1" fmla="*/ 0 h 7"/>
                    <a:gd name="T2" fmla="*/ 0 w 12"/>
                    <a:gd name="T3" fmla="*/ 2 h 7"/>
                    <a:gd name="T4" fmla="*/ 5 w 12"/>
                    <a:gd name="T5" fmla="*/ 7 h 7"/>
                    <a:gd name="T6" fmla="*/ 12 w 12"/>
                    <a:gd name="T7" fmla="*/ 5 h 7"/>
                    <a:gd name="T8" fmla="*/ 10 w 12"/>
                    <a:gd name="T9" fmla="*/ 0 h 7"/>
                  </a:gdLst>
                  <a:ahLst/>
                  <a:cxnLst>
                    <a:cxn ang="0">
                      <a:pos x="T0" y="T1"/>
                    </a:cxn>
                    <a:cxn ang="0">
                      <a:pos x="T2" y="T3"/>
                    </a:cxn>
                    <a:cxn ang="0">
                      <a:pos x="T4" y="T5"/>
                    </a:cxn>
                    <a:cxn ang="0">
                      <a:pos x="T6" y="T7"/>
                    </a:cxn>
                    <a:cxn ang="0">
                      <a:pos x="T8" y="T9"/>
                    </a:cxn>
                  </a:cxnLst>
                  <a:rect l="0" t="0" r="r" b="b"/>
                  <a:pathLst>
                    <a:path w="12" h="7">
                      <a:moveTo>
                        <a:pt x="10" y="0"/>
                      </a:moveTo>
                      <a:lnTo>
                        <a:pt x="0" y="2"/>
                      </a:lnTo>
                      <a:lnTo>
                        <a:pt x="5" y="7"/>
                      </a:lnTo>
                      <a:lnTo>
                        <a:pt x="12" y="5"/>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4" name="Freeform 1197"/>
                <p:cNvSpPr>
                  <a:spLocks/>
                </p:cNvSpPr>
                <p:nvPr/>
              </p:nvSpPr>
              <p:spPr bwMode="black">
                <a:xfrm>
                  <a:off x="4611123" y="2423249"/>
                  <a:ext cx="18626" cy="11327"/>
                </a:xfrm>
                <a:custGeom>
                  <a:avLst/>
                  <a:gdLst>
                    <a:gd name="T0" fmla="*/ 10 w 12"/>
                    <a:gd name="T1" fmla="*/ 0 h 7"/>
                    <a:gd name="T2" fmla="*/ 0 w 12"/>
                    <a:gd name="T3" fmla="*/ 2 h 7"/>
                    <a:gd name="T4" fmla="*/ 5 w 12"/>
                    <a:gd name="T5" fmla="*/ 7 h 7"/>
                    <a:gd name="T6" fmla="*/ 12 w 12"/>
                    <a:gd name="T7" fmla="*/ 5 h 7"/>
                    <a:gd name="T8" fmla="*/ 10 w 12"/>
                    <a:gd name="T9" fmla="*/ 0 h 7"/>
                  </a:gdLst>
                  <a:ahLst/>
                  <a:cxnLst>
                    <a:cxn ang="0">
                      <a:pos x="T0" y="T1"/>
                    </a:cxn>
                    <a:cxn ang="0">
                      <a:pos x="T2" y="T3"/>
                    </a:cxn>
                    <a:cxn ang="0">
                      <a:pos x="T4" y="T5"/>
                    </a:cxn>
                    <a:cxn ang="0">
                      <a:pos x="T6" y="T7"/>
                    </a:cxn>
                    <a:cxn ang="0">
                      <a:pos x="T8" y="T9"/>
                    </a:cxn>
                  </a:cxnLst>
                  <a:rect l="0" t="0" r="r" b="b"/>
                  <a:pathLst>
                    <a:path w="12" h="7">
                      <a:moveTo>
                        <a:pt x="10" y="0"/>
                      </a:moveTo>
                      <a:lnTo>
                        <a:pt x="0" y="2"/>
                      </a:lnTo>
                      <a:lnTo>
                        <a:pt x="5" y="7"/>
                      </a:lnTo>
                      <a:lnTo>
                        <a:pt x="12" y="5"/>
                      </a:lnTo>
                      <a:lnTo>
                        <a:pt x="1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5" name="Freeform 1198"/>
                <p:cNvSpPr>
                  <a:spLocks/>
                </p:cNvSpPr>
                <p:nvPr/>
              </p:nvSpPr>
              <p:spPr bwMode="black">
                <a:xfrm>
                  <a:off x="4604914" y="2439430"/>
                  <a:ext cx="32595" cy="30743"/>
                </a:xfrm>
                <a:custGeom>
                  <a:avLst/>
                  <a:gdLst>
                    <a:gd name="T0" fmla="*/ 16 w 21"/>
                    <a:gd name="T1" fmla="*/ 0 h 19"/>
                    <a:gd name="T2" fmla="*/ 0 w 21"/>
                    <a:gd name="T3" fmla="*/ 4 h 19"/>
                    <a:gd name="T4" fmla="*/ 0 w 21"/>
                    <a:gd name="T5" fmla="*/ 9 h 19"/>
                    <a:gd name="T6" fmla="*/ 4 w 21"/>
                    <a:gd name="T7" fmla="*/ 11 h 19"/>
                    <a:gd name="T8" fmla="*/ 4 w 21"/>
                    <a:gd name="T9" fmla="*/ 19 h 19"/>
                    <a:gd name="T10" fmla="*/ 7 w 21"/>
                    <a:gd name="T11" fmla="*/ 9 h 19"/>
                    <a:gd name="T12" fmla="*/ 21 w 21"/>
                    <a:gd name="T13" fmla="*/ 4 h 19"/>
                    <a:gd name="T14" fmla="*/ 16 w 21"/>
                    <a:gd name="T15" fmla="*/ 0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9">
                      <a:moveTo>
                        <a:pt x="16" y="0"/>
                      </a:moveTo>
                      <a:lnTo>
                        <a:pt x="0" y="4"/>
                      </a:lnTo>
                      <a:lnTo>
                        <a:pt x="0" y="9"/>
                      </a:lnTo>
                      <a:lnTo>
                        <a:pt x="4" y="11"/>
                      </a:lnTo>
                      <a:lnTo>
                        <a:pt x="4" y="19"/>
                      </a:lnTo>
                      <a:lnTo>
                        <a:pt x="7" y="9"/>
                      </a:lnTo>
                      <a:lnTo>
                        <a:pt x="21" y="4"/>
                      </a:lnTo>
                      <a:lnTo>
                        <a:pt x="1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6" name="Freeform 1199"/>
                <p:cNvSpPr>
                  <a:spLocks/>
                </p:cNvSpPr>
                <p:nvPr/>
              </p:nvSpPr>
              <p:spPr bwMode="black">
                <a:xfrm>
                  <a:off x="4604914" y="2439430"/>
                  <a:ext cx="32595" cy="30743"/>
                </a:xfrm>
                <a:custGeom>
                  <a:avLst/>
                  <a:gdLst>
                    <a:gd name="T0" fmla="*/ 16 w 21"/>
                    <a:gd name="T1" fmla="*/ 0 h 19"/>
                    <a:gd name="T2" fmla="*/ 0 w 21"/>
                    <a:gd name="T3" fmla="*/ 4 h 19"/>
                    <a:gd name="T4" fmla="*/ 0 w 21"/>
                    <a:gd name="T5" fmla="*/ 9 h 19"/>
                    <a:gd name="T6" fmla="*/ 4 w 21"/>
                    <a:gd name="T7" fmla="*/ 11 h 19"/>
                    <a:gd name="T8" fmla="*/ 4 w 21"/>
                    <a:gd name="T9" fmla="*/ 19 h 19"/>
                    <a:gd name="T10" fmla="*/ 7 w 21"/>
                    <a:gd name="T11" fmla="*/ 9 h 19"/>
                    <a:gd name="T12" fmla="*/ 21 w 21"/>
                    <a:gd name="T13" fmla="*/ 4 h 19"/>
                    <a:gd name="T14" fmla="*/ 16 w 21"/>
                    <a:gd name="T15" fmla="*/ 0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9">
                      <a:moveTo>
                        <a:pt x="16" y="0"/>
                      </a:moveTo>
                      <a:lnTo>
                        <a:pt x="0" y="4"/>
                      </a:lnTo>
                      <a:lnTo>
                        <a:pt x="0" y="9"/>
                      </a:lnTo>
                      <a:lnTo>
                        <a:pt x="4" y="11"/>
                      </a:lnTo>
                      <a:lnTo>
                        <a:pt x="4" y="19"/>
                      </a:lnTo>
                      <a:lnTo>
                        <a:pt x="7" y="9"/>
                      </a:lnTo>
                      <a:lnTo>
                        <a:pt x="21" y="4"/>
                      </a:lnTo>
                      <a:lnTo>
                        <a:pt x="1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7" name="Freeform 1200"/>
                <p:cNvSpPr>
                  <a:spLocks/>
                </p:cNvSpPr>
                <p:nvPr/>
              </p:nvSpPr>
              <p:spPr bwMode="black">
                <a:xfrm>
                  <a:off x="7114739" y="4955542"/>
                  <a:ext cx="34147" cy="11327"/>
                </a:xfrm>
                <a:custGeom>
                  <a:avLst/>
                  <a:gdLst>
                    <a:gd name="T0" fmla="*/ 10 w 22"/>
                    <a:gd name="T1" fmla="*/ 0 h 7"/>
                    <a:gd name="T2" fmla="*/ 0 w 22"/>
                    <a:gd name="T3" fmla="*/ 5 h 7"/>
                    <a:gd name="T4" fmla="*/ 0 w 22"/>
                    <a:gd name="T5" fmla="*/ 7 h 7"/>
                    <a:gd name="T6" fmla="*/ 5 w 22"/>
                    <a:gd name="T7" fmla="*/ 7 h 7"/>
                    <a:gd name="T8" fmla="*/ 22 w 22"/>
                    <a:gd name="T9" fmla="*/ 7 h 7"/>
                    <a:gd name="T10" fmla="*/ 10 w 22"/>
                    <a:gd name="T11" fmla="*/ 0 h 7"/>
                  </a:gdLst>
                  <a:ahLst/>
                  <a:cxnLst>
                    <a:cxn ang="0">
                      <a:pos x="T0" y="T1"/>
                    </a:cxn>
                    <a:cxn ang="0">
                      <a:pos x="T2" y="T3"/>
                    </a:cxn>
                    <a:cxn ang="0">
                      <a:pos x="T4" y="T5"/>
                    </a:cxn>
                    <a:cxn ang="0">
                      <a:pos x="T6" y="T7"/>
                    </a:cxn>
                    <a:cxn ang="0">
                      <a:pos x="T8" y="T9"/>
                    </a:cxn>
                    <a:cxn ang="0">
                      <a:pos x="T10" y="T11"/>
                    </a:cxn>
                  </a:cxnLst>
                  <a:rect l="0" t="0" r="r" b="b"/>
                  <a:pathLst>
                    <a:path w="22" h="7">
                      <a:moveTo>
                        <a:pt x="10" y="0"/>
                      </a:moveTo>
                      <a:lnTo>
                        <a:pt x="0" y="5"/>
                      </a:lnTo>
                      <a:lnTo>
                        <a:pt x="0" y="7"/>
                      </a:lnTo>
                      <a:lnTo>
                        <a:pt x="5" y="7"/>
                      </a:lnTo>
                      <a:lnTo>
                        <a:pt x="22" y="7"/>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8" name="Freeform 1201"/>
                <p:cNvSpPr>
                  <a:spLocks/>
                </p:cNvSpPr>
                <p:nvPr/>
              </p:nvSpPr>
              <p:spPr bwMode="black">
                <a:xfrm>
                  <a:off x="7114739" y="4955542"/>
                  <a:ext cx="34147" cy="11327"/>
                </a:xfrm>
                <a:custGeom>
                  <a:avLst/>
                  <a:gdLst>
                    <a:gd name="T0" fmla="*/ 10 w 22"/>
                    <a:gd name="T1" fmla="*/ 0 h 7"/>
                    <a:gd name="T2" fmla="*/ 0 w 22"/>
                    <a:gd name="T3" fmla="*/ 5 h 7"/>
                    <a:gd name="T4" fmla="*/ 0 w 22"/>
                    <a:gd name="T5" fmla="*/ 7 h 7"/>
                    <a:gd name="T6" fmla="*/ 5 w 22"/>
                    <a:gd name="T7" fmla="*/ 7 h 7"/>
                    <a:gd name="T8" fmla="*/ 22 w 22"/>
                    <a:gd name="T9" fmla="*/ 7 h 7"/>
                    <a:gd name="T10" fmla="*/ 10 w 22"/>
                    <a:gd name="T11" fmla="*/ 0 h 7"/>
                  </a:gdLst>
                  <a:ahLst/>
                  <a:cxnLst>
                    <a:cxn ang="0">
                      <a:pos x="T0" y="T1"/>
                    </a:cxn>
                    <a:cxn ang="0">
                      <a:pos x="T2" y="T3"/>
                    </a:cxn>
                    <a:cxn ang="0">
                      <a:pos x="T4" y="T5"/>
                    </a:cxn>
                    <a:cxn ang="0">
                      <a:pos x="T6" y="T7"/>
                    </a:cxn>
                    <a:cxn ang="0">
                      <a:pos x="T8" y="T9"/>
                    </a:cxn>
                    <a:cxn ang="0">
                      <a:pos x="T10" y="T11"/>
                    </a:cxn>
                  </a:cxnLst>
                  <a:rect l="0" t="0" r="r" b="b"/>
                  <a:pathLst>
                    <a:path w="22" h="7">
                      <a:moveTo>
                        <a:pt x="10" y="0"/>
                      </a:moveTo>
                      <a:lnTo>
                        <a:pt x="0" y="5"/>
                      </a:lnTo>
                      <a:lnTo>
                        <a:pt x="0" y="7"/>
                      </a:lnTo>
                      <a:lnTo>
                        <a:pt x="5" y="7"/>
                      </a:lnTo>
                      <a:lnTo>
                        <a:pt x="22" y="7"/>
                      </a:lnTo>
                      <a:lnTo>
                        <a:pt x="1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9" name="Freeform 1202"/>
                <p:cNvSpPr>
                  <a:spLocks/>
                </p:cNvSpPr>
                <p:nvPr/>
              </p:nvSpPr>
              <p:spPr bwMode="black">
                <a:xfrm>
                  <a:off x="6605634" y="4335818"/>
                  <a:ext cx="880068" cy="723281"/>
                </a:xfrm>
                <a:custGeom>
                  <a:avLst/>
                  <a:gdLst>
                    <a:gd name="T0" fmla="*/ 402 w 567"/>
                    <a:gd name="T1" fmla="*/ 28 h 447"/>
                    <a:gd name="T2" fmla="*/ 387 w 567"/>
                    <a:gd name="T3" fmla="*/ 99 h 447"/>
                    <a:gd name="T4" fmla="*/ 350 w 567"/>
                    <a:gd name="T5" fmla="*/ 87 h 447"/>
                    <a:gd name="T6" fmla="*/ 314 w 567"/>
                    <a:gd name="T7" fmla="*/ 63 h 447"/>
                    <a:gd name="T8" fmla="*/ 321 w 567"/>
                    <a:gd name="T9" fmla="*/ 40 h 447"/>
                    <a:gd name="T10" fmla="*/ 326 w 567"/>
                    <a:gd name="T11" fmla="*/ 30 h 447"/>
                    <a:gd name="T12" fmla="*/ 319 w 567"/>
                    <a:gd name="T13" fmla="*/ 28 h 447"/>
                    <a:gd name="T14" fmla="*/ 307 w 567"/>
                    <a:gd name="T15" fmla="*/ 23 h 447"/>
                    <a:gd name="T16" fmla="*/ 279 w 567"/>
                    <a:gd name="T17" fmla="*/ 14 h 447"/>
                    <a:gd name="T18" fmla="*/ 264 w 567"/>
                    <a:gd name="T19" fmla="*/ 9 h 447"/>
                    <a:gd name="T20" fmla="*/ 272 w 567"/>
                    <a:gd name="T21" fmla="*/ 14 h 447"/>
                    <a:gd name="T22" fmla="*/ 248 w 567"/>
                    <a:gd name="T23" fmla="*/ 26 h 447"/>
                    <a:gd name="T24" fmla="*/ 236 w 567"/>
                    <a:gd name="T25" fmla="*/ 37 h 447"/>
                    <a:gd name="T26" fmla="*/ 227 w 567"/>
                    <a:gd name="T27" fmla="*/ 54 h 447"/>
                    <a:gd name="T28" fmla="*/ 222 w 567"/>
                    <a:gd name="T29" fmla="*/ 59 h 447"/>
                    <a:gd name="T30" fmla="*/ 208 w 567"/>
                    <a:gd name="T31" fmla="*/ 59 h 447"/>
                    <a:gd name="T32" fmla="*/ 177 w 567"/>
                    <a:gd name="T33" fmla="*/ 47 h 447"/>
                    <a:gd name="T34" fmla="*/ 168 w 567"/>
                    <a:gd name="T35" fmla="*/ 56 h 447"/>
                    <a:gd name="T36" fmla="*/ 158 w 567"/>
                    <a:gd name="T37" fmla="*/ 71 h 447"/>
                    <a:gd name="T38" fmla="*/ 153 w 567"/>
                    <a:gd name="T39" fmla="*/ 85 h 447"/>
                    <a:gd name="T40" fmla="*/ 146 w 567"/>
                    <a:gd name="T41" fmla="*/ 92 h 447"/>
                    <a:gd name="T42" fmla="*/ 132 w 567"/>
                    <a:gd name="T43" fmla="*/ 87 h 447"/>
                    <a:gd name="T44" fmla="*/ 120 w 567"/>
                    <a:gd name="T45" fmla="*/ 113 h 447"/>
                    <a:gd name="T46" fmla="*/ 80 w 567"/>
                    <a:gd name="T47" fmla="*/ 134 h 447"/>
                    <a:gd name="T48" fmla="*/ 35 w 567"/>
                    <a:gd name="T49" fmla="*/ 151 h 447"/>
                    <a:gd name="T50" fmla="*/ 11 w 567"/>
                    <a:gd name="T51" fmla="*/ 161 h 447"/>
                    <a:gd name="T52" fmla="*/ 2 w 567"/>
                    <a:gd name="T53" fmla="*/ 196 h 447"/>
                    <a:gd name="T54" fmla="*/ 7 w 567"/>
                    <a:gd name="T55" fmla="*/ 227 h 447"/>
                    <a:gd name="T56" fmla="*/ 0 w 567"/>
                    <a:gd name="T57" fmla="*/ 229 h 447"/>
                    <a:gd name="T58" fmla="*/ 26 w 567"/>
                    <a:gd name="T59" fmla="*/ 295 h 447"/>
                    <a:gd name="T60" fmla="*/ 26 w 567"/>
                    <a:gd name="T61" fmla="*/ 350 h 447"/>
                    <a:gd name="T62" fmla="*/ 66 w 567"/>
                    <a:gd name="T63" fmla="*/ 374 h 447"/>
                    <a:gd name="T64" fmla="*/ 87 w 567"/>
                    <a:gd name="T65" fmla="*/ 364 h 447"/>
                    <a:gd name="T66" fmla="*/ 182 w 567"/>
                    <a:gd name="T67" fmla="*/ 326 h 447"/>
                    <a:gd name="T68" fmla="*/ 260 w 567"/>
                    <a:gd name="T69" fmla="*/ 317 h 447"/>
                    <a:gd name="T70" fmla="*/ 283 w 567"/>
                    <a:gd name="T71" fmla="*/ 324 h 447"/>
                    <a:gd name="T72" fmla="*/ 312 w 567"/>
                    <a:gd name="T73" fmla="*/ 362 h 447"/>
                    <a:gd name="T74" fmla="*/ 319 w 567"/>
                    <a:gd name="T75" fmla="*/ 374 h 447"/>
                    <a:gd name="T76" fmla="*/ 345 w 567"/>
                    <a:gd name="T77" fmla="*/ 338 h 447"/>
                    <a:gd name="T78" fmla="*/ 340 w 567"/>
                    <a:gd name="T79" fmla="*/ 359 h 447"/>
                    <a:gd name="T80" fmla="*/ 345 w 567"/>
                    <a:gd name="T81" fmla="*/ 376 h 447"/>
                    <a:gd name="T82" fmla="*/ 350 w 567"/>
                    <a:gd name="T83" fmla="*/ 383 h 447"/>
                    <a:gd name="T84" fmla="*/ 373 w 567"/>
                    <a:gd name="T85" fmla="*/ 400 h 447"/>
                    <a:gd name="T86" fmla="*/ 397 w 567"/>
                    <a:gd name="T87" fmla="*/ 433 h 447"/>
                    <a:gd name="T88" fmla="*/ 442 w 567"/>
                    <a:gd name="T89" fmla="*/ 428 h 447"/>
                    <a:gd name="T90" fmla="*/ 444 w 567"/>
                    <a:gd name="T91" fmla="*/ 433 h 447"/>
                    <a:gd name="T92" fmla="*/ 470 w 567"/>
                    <a:gd name="T93" fmla="*/ 442 h 447"/>
                    <a:gd name="T94" fmla="*/ 492 w 567"/>
                    <a:gd name="T95" fmla="*/ 423 h 447"/>
                    <a:gd name="T96" fmla="*/ 527 w 567"/>
                    <a:gd name="T97" fmla="*/ 376 h 447"/>
                    <a:gd name="T98" fmla="*/ 553 w 567"/>
                    <a:gd name="T99" fmla="*/ 329 h 447"/>
                    <a:gd name="T100" fmla="*/ 560 w 567"/>
                    <a:gd name="T101" fmla="*/ 224 h 447"/>
                    <a:gd name="T102" fmla="*/ 525 w 567"/>
                    <a:gd name="T103" fmla="*/ 175 h 447"/>
                    <a:gd name="T104" fmla="*/ 510 w 567"/>
                    <a:gd name="T105" fmla="*/ 158 h 447"/>
                    <a:gd name="T106" fmla="*/ 492 w 567"/>
                    <a:gd name="T107" fmla="*/ 134 h 447"/>
                    <a:gd name="T108" fmla="*/ 466 w 567"/>
                    <a:gd name="T109" fmla="*/ 120 h 447"/>
                    <a:gd name="T110" fmla="*/ 454 w 567"/>
                    <a:gd name="T111" fmla="*/ 85 h 447"/>
                    <a:gd name="T112" fmla="*/ 430 w 567"/>
                    <a:gd name="T113" fmla="*/ 52 h 447"/>
                    <a:gd name="T114" fmla="*/ 416 w 567"/>
                    <a:gd name="T115" fmla="*/ 14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67" h="447">
                      <a:moveTo>
                        <a:pt x="413" y="0"/>
                      </a:moveTo>
                      <a:lnTo>
                        <a:pt x="409" y="4"/>
                      </a:lnTo>
                      <a:lnTo>
                        <a:pt x="399" y="26"/>
                      </a:lnTo>
                      <a:lnTo>
                        <a:pt x="402" y="28"/>
                      </a:lnTo>
                      <a:lnTo>
                        <a:pt x="397" y="42"/>
                      </a:lnTo>
                      <a:lnTo>
                        <a:pt x="399" y="63"/>
                      </a:lnTo>
                      <a:lnTo>
                        <a:pt x="395" y="85"/>
                      </a:lnTo>
                      <a:lnTo>
                        <a:pt x="387" y="99"/>
                      </a:lnTo>
                      <a:lnTo>
                        <a:pt x="378" y="104"/>
                      </a:lnTo>
                      <a:lnTo>
                        <a:pt x="366" y="97"/>
                      </a:lnTo>
                      <a:lnTo>
                        <a:pt x="361" y="90"/>
                      </a:lnTo>
                      <a:lnTo>
                        <a:pt x="350" y="87"/>
                      </a:lnTo>
                      <a:lnTo>
                        <a:pt x="338" y="75"/>
                      </a:lnTo>
                      <a:lnTo>
                        <a:pt x="326" y="78"/>
                      </a:lnTo>
                      <a:lnTo>
                        <a:pt x="324" y="68"/>
                      </a:lnTo>
                      <a:lnTo>
                        <a:pt x="314" y="63"/>
                      </a:lnTo>
                      <a:lnTo>
                        <a:pt x="319" y="45"/>
                      </a:lnTo>
                      <a:lnTo>
                        <a:pt x="317" y="45"/>
                      </a:lnTo>
                      <a:lnTo>
                        <a:pt x="319" y="37"/>
                      </a:lnTo>
                      <a:lnTo>
                        <a:pt x="321" y="40"/>
                      </a:lnTo>
                      <a:lnTo>
                        <a:pt x="324" y="35"/>
                      </a:lnTo>
                      <a:lnTo>
                        <a:pt x="326" y="37"/>
                      </a:lnTo>
                      <a:lnTo>
                        <a:pt x="328" y="35"/>
                      </a:lnTo>
                      <a:lnTo>
                        <a:pt x="326" y="30"/>
                      </a:lnTo>
                      <a:lnTo>
                        <a:pt x="331" y="23"/>
                      </a:lnTo>
                      <a:lnTo>
                        <a:pt x="326" y="23"/>
                      </a:lnTo>
                      <a:lnTo>
                        <a:pt x="326" y="18"/>
                      </a:lnTo>
                      <a:lnTo>
                        <a:pt x="319" y="28"/>
                      </a:lnTo>
                      <a:lnTo>
                        <a:pt x="319" y="21"/>
                      </a:lnTo>
                      <a:lnTo>
                        <a:pt x="317" y="21"/>
                      </a:lnTo>
                      <a:lnTo>
                        <a:pt x="319" y="18"/>
                      </a:lnTo>
                      <a:lnTo>
                        <a:pt x="307" y="23"/>
                      </a:lnTo>
                      <a:lnTo>
                        <a:pt x="302" y="21"/>
                      </a:lnTo>
                      <a:lnTo>
                        <a:pt x="293" y="21"/>
                      </a:lnTo>
                      <a:lnTo>
                        <a:pt x="288" y="16"/>
                      </a:lnTo>
                      <a:lnTo>
                        <a:pt x="279" y="14"/>
                      </a:lnTo>
                      <a:lnTo>
                        <a:pt x="274" y="11"/>
                      </a:lnTo>
                      <a:lnTo>
                        <a:pt x="274" y="14"/>
                      </a:lnTo>
                      <a:lnTo>
                        <a:pt x="267" y="7"/>
                      </a:lnTo>
                      <a:lnTo>
                        <a:pt x="264" y="9"/>
                      </a:lnTo>
                      <a:lnTo>
                        <a:pt x="262" y="7"/>
                      </a:lnTo>
                      <a:lnTo>
                        <a:pt x="260" y="9"/>
                      </a:lnTo>
                      <a:lnTo>
                        <a:pt x="262" y="9"/>
                      </a:lnTo>
                      <a:lnTo>
                        <a:pt x="272" y="14"/>
                      </a:lnTo>
                      <a:lnTo>
                        <a:pt x="272" y="21"/>
                      </a:lnTo>
                      <a:lnTo>
                        <a:pt x="264" y="23"/>
                      </a:lnTo>
                      <a:lnTo>
                        <a:pt x="250" y="23"/>
                      </a:lnTo>
                      <a:lnTo>
                        <a:pt x="248" y="26"/>
                      </a:lnTo>
                      <a:lnTo>
                        <a:pt x="248" y="30"/>
                      </a:lnTo>
                      <a:lnTo>
                        <a:pt x="243" y="28"/>
                      </a:lnTo>
                      <a:lnTo>
                        <a:pt x="238" y="30"/>
                      </a:lnTo>
                      <a:lnTo>
                        <a:pt x="236" y="37"/>
                      </a:lnTo>
                      <a:lnTo>
                        <a:pt x="238" y="37"/>
                      </a:lnTo>
                      <a:lnTo>
                        <a:pt x="238" y="40"/>
                      </a:lnTo>
                      <a:lnTo>
                        <a:pt x="234" y="42"/>
                      </a:lnTo>
                      <a:lnTo>
                        <a:pt x="227" y="54"/>
                      </a:lnTo>
                      <a:lnTo>
                        <a:pt x="231" y="59"/>
                      </a:lnTo>
                      <a:lnTo>
                        <a:pt x="229" y="61"/>
                      </a:lnTo>
                      <a:lnTo>
                        <a:pt x="229" y="66"/>
                      </a:lnTo>
                      <a:lnTo>
                        <a:pt x="222" y="59"/>
                      </a:lnTo>
                      <a:lnTo>
                        <a:pt x="215" y="59"/>
                      </a:lnTo>
                      <a:lnTo>
                        <a:pt x="210" y="63"/>
                      </a:lnTo>
                      <a:lnTo>
                        <a:pt x="205" y="71"/>
                      </a:lnTo>
                      <a:lnTo>
                        <a:pt x="208" y="59"/>
                      </a:lnTo>
                      <a:lnTo>
                        <a:pt x="201" y="49"/>
                      </a:lnTo>
                      <a:lnTo>
                        <a:pt x="191" y="45"/>
                      </a:lnTo>
                      <a:lnTo>
                        <a:pt x="179" y="52"/>
                      </a:lnTo>
                      <a:lnTo>
                        <a:pt x="177" y="47"/>
                      </a:lnTo>
                      <a:lnTo>
                        <a:pt x="177" y="56"/>
                      </a:lnTo>
                      <a:lnTo>
                        <a:pt x="175" y="59"/>
                      </a:lnTo>
                      <a:lnTo>
                        <a:pt x="175" y="56"/>
                      </a:lnTo>
                      <a:lnTo>
                        <a:pt x="168" y="56"/>
                      </a:lnTo>
                      <a:lnTo>
                        <a:pt x="170" y="63"/>
                      </a:lnTo>
                      <a:lnTo>
                        <a:pt x="163" y="63"/>
                      </a:lnTo>
                      <a:lnTo>
                        <a:pt x="165" y="68"/>
                      </a:lnTo>
                      <a:lnTo>
                        <a:pt x="158" y="71"/>
                      </a:lnTo>
                      <a:lnTo>
                        <a:pt x="158" y="75"/>
                      </a:lnTo>
                      <a:lnTo>
                        <a:pt x="156" y="82"/>
                      </a:lnTo>
                      <a:lnTo>
                        <a:pt x="156" y="85"/>
                      </a:lnTo>
                      <a:lnTo>
                        <a:pt x="153" y="85"/>
                      </a:lnTo>
                      <a:lnTo>
                        <a:pt x="149" y="80"/>
                      </a:lnTo>
                      <a:lnTo>
                        <a:pt x="144" y="80"/>
                      </a:lnTo>
                      <a:lnTo>
                        <a:pt x="144" y="85"/>
                      </a:lnTo>
                      <a:lnTo>
                        <a:pt x="146" y="92"/>
                      </a:lnTo>
                      <a:lnTo>
                        <a:pt x="144" y="92"/>
                      </a:lnTo>
                      <a:lnTo>
                        <a:pt x="144" y="99"/>
                      </a:lnTo>
                      <a:lnTo>
                        <a:pt x="134" y="82"/>
                      </a:lnTo>
                      <a:lnTo>
                        <a:pt x="132" y="87"/>
                      </a:lnTo>
                      <a:lnTo>
                        <a:pt x="127" y="92"/>
                      </a:lnTo>
                      <a:lnTo>
                        <a:pt x="125" y="99"/>
                      </a:lnTo>
                      <a:lnTo>
                        <a:pt x="127" y="106"/>
                      </a:lnTo>
                      <a:lnTo>
                        <a:pt x="120" y="113"/>
                      </a:lnTo>
                      <a:lnTo>
                        <a:pt x="115" y="123"/>
                      </a:lnTo>
                      <a:lnTo>
                        <a:pt x="106" y="130"/>
                      </a:lnTo>
                      <a:lnTo>
                        <a:pt x="87" y="134"/>
                      </a:lnTo>
                      <a:lnTo>
                        <a:pt x="80" y="134"/>
                      </a:lnTo>
                      <a:lnTo>
                        <a:pt x="75" y="139"/>
                      </a:lnTo>
                      <a:lnTo>
                        <a:pt x="61" y="146"/>
                      </a:lnTo>
                      <a:lnTo>
                        <a:pt x="47" y="144"/>
                      </a:lnTo>
                      <a:lnTo>
                        <a:pt x="35" y="151"/>
                      </a:lnTo>
                      <a:lnTo>
                        <a:pt x="30" y="158"/>
                      </a:lnTo>
                      <a:lnTo>
                        <a:pt x="16" y="163"/>
                      </a:lnTo>
                      <a:lnTo>
                        <a:pt x="11" y="172"/>
                      </a:lnTo>
                      <a:lnTo>
                        <a:pt x="11" y="161"/>
                      </a:lnTo>
                      <a:lnTo>
                        <a:pt x="9" y="163"/>
                      </a:lnTo>
                      <a:lnTo>
                        <a:pt x="4" y="170"/>
                      </a:lnTo>
                      <a:lnTo>
                        <a:pt x="7" y="187"/>
                      </a:lnTo>
                      <a:lnTo>
                        <a:pt x="2" y="196"/>
                      </a:lnTo>
                      <a:lnTo>
                        <a:pt x="2" y="203"/>
                      </a:lnTo>
                      <a:lnTo>
                        <a:pt x="11" y="227"/>
                      </a:lnTo>
                      <a:lnTo>
                        <a:pt x="9" y="232"/>
                      </a:lnTo>
                      <a:lnTo>
                        <a:pt x="7" y="227"/>
                      </a:lnTo>
                      <a:lnTo>
                        <a:pt x="9" y="234"/>
                      </a:lnTo>
                      <a:lnTo>
                        <a:pt x="4" y="236"/>
                      </a:lnTo>
                      <a:lnTo>
                        <a:pt x="2" y="232"/>
                      </a:lnTo>
                      <a:lnTo>
                        <a:pt x="0" y="229"/>
                      </a:lnTo>
                      <a:lnTo>
                        <a:pt x="9" y="243"/>
                      </a:lnTo>
                      <a:lnTo>
                        <a:pt x="11" y="258"/>
                      </a:lnTo>
                      <a:lnTo>
                        <a:pt x="23" y="277"/>
                      </a:lnTo>
                      <a:lnTo>
                        <a:pt x="26" y="295"/>
                      </a:lnTo>
                      <a:lnTo>
                        <a:pt x="35" y="317"/>
                      </a:lnTo>
                      <a:lnTo>
                        <a:pt x="35" y="343"/>
                      </a:lnTo>
                      <a:lnTo>
                        <a:pt x="30" y="350"/>
                      </a:lnTo>
                      <a:lnTo>
                        <a:pt x="26" y="350"/>
                      </a:lnTo>
                      <a:lnTo>
                        <a:pt x="26" y="359"/>
                      </a:lnTo>
                      <a:lnTo>
                        <a:pt x="33" y="362"/>
                      </a:lnTo>
                      <a:lnTo>
                        <a:pt x="40" y="371"/>
                      </a:lnTo>
                      <a:lnTo>
                        <a:pt x="66" y="374"/>
                      </a:lnTo>
                      <a:lnTo>
                        <a:pt x="66" y="371"/>
                      </a:lnTo>
                      <a:lnTo>
                        <a:pt x="71" y="371"/>
                      </a:lnTo>
                      <a:lnTo>
                        <a:pt x="80" y="364"/>
                      </a:lnTo>
                      <a:lnTo>
                        <a:pt x="87" y="364"/>
                      </a:lnTo>
                      <a:lnTo>
                        <a:pt x="94" y="355"/>
                      </a:lnTo>
                      <a:lnTo>
                        <a:pt x="146" y="352"/>
                      </a:lnTo>
                      <a:lnTo>
                        <a:pt x="153" y="340"/>
                      </a:lnTo>
                      <a:lnTo>
                        <a:pt x="182" y="326"/>
                      </a:lnTo>
                      <a:lnTo>
                        <a:pt x="208" y="324"/>
                      </a:lnTo>
                      <a:lnTo>
                        <a:pt x="224" y="314"/>
                      </a:lnTo>
                      <a:lnTo>
                        <a:pt x="248" y="314"/>
                      </a:lnTo>
                      <a:lnTo>
                        <a:pt x="260" y="317"/>
                      </a:lnTo>
                      <a:lnTo>
                        <a:pt x="269" y="324"/>
                      </a:lnTo>
                      <a:lnTo>
                        <a:pt x="274" y="322"/>
                      </a:lnTo>
                      <a:lnTo>
                        <a:pt x="283" y="326"/>
                      </a:lnTo>
                      <a:lnTo>
                        <a:pt x="283" y="324"/>
                      </a:lnTo>
                      <a:lnTo>
                        <a:pt x="295" y="331"/>
                      </a:lnTo>
                      <a:lnTo>
                        <a:pt x="293" y="338"/>
                      </a:lnTo>
                      <a:lnTo>
                        <a:pt x="302" y="343"/>
                      </a:lnTo>
                      <a:lnTo>
                        <a:pt x="312" y="362"/>
                      </a:lnTo>
                      <a:lnTo>
                        <a:pt x="312" y="367"/>
                      </a:lnTo>
                      <a:lnTo>
                        <a:pt x="307" y="364"/>
                      </a:lnTo>
                      <a:lnTo>
                        <a:pt x="307" y="367"/>
                      </a:lnTo>
                      <a:lnTo>
                        <a:pt x="319" y="374"/>
                      </a:lnTo>
                      <a:lnTo>
                        <a:pt x="319" y="367"/>
                      </a:lnTo>
                      <a:lnTo>
                        <a:pt x="326" y="357"/>
                      </a:lnTo>
                      <a:lnTo>
                        <a:pt x="338" y="352"/>
                      </a:lnTo>
                      <a:lnTo>
                        <a:pt x="345" y="338"/>
                      </a:lnTo>
                      <a:lnTo>
                        <a:pt x="345" y="331"/>
                      </a:lnTo>
                      <a:lnTo>
                        <a:pt x="350" y="343"/>
                      </a:lnTo>
                      <a:lnTo>
                        <a:pt x="347" y="348"/>
                      </a:lnTo>
                      <a:lnTo>
                        <a:pt x="340" y="359"/>
                      </a:lnTo>
                      <a:lnTo>
                        <a:pt x="340" y="371"/>
                      </a:lnTo>
                      <a:lnTo>
                        <a:pt x="333" y="371"/>
                      </a:lnTo>
                      <a:lnTo>
                        <a:pt x="333" y="376"/>
                      </a:lnTo>
                      <a:lnTo>
                        <a:pt x="345" y="376"/>
                      </a:lnTo>
                      <a:lnTo>
                        <a:pt x="350" y="359"/>
                      </a:lnTo>
                      <a:lnTo>
                        <a:pt x="354" y="369"/>
                      </a:lnTo>
                      <a:lnTo>
                        <a:pt x="354" y="378"/>
                      </a:lnTo>
                      <a:lnTo>
                        <a:pt x="350" y="383"/>
                      </a:lnTo>
                      <a:lnTo>
                        <a:pt x="366" y="381"/>
                      </a:lnTo>
                      <a:lnTo>
                        <a:pt x="366" y="385"/>
                      </a:lnTo>
                      <a:lnTo>
                        <a:pt x="371" y="393"/>
                      </a:lnTo>
                      <a:lnTo>
                        <a:pt x="373" y="400"/>
                      </a:lnTo>
                      <a:lnTo>
                        <a:pt x="373" y="407"/>
                      </a:lnTo>
                      <a:lnTo>
                        <a:pt x="376" y="416"/>
                      </a:lnTo>
                      <a:lnTo>
                        <a:pt x="383" y="423"/>
                      </a:lnTo>
                      <a:lnTo>
                        <a:pt x="397" y="433"/>
                      </a:lnTo>
                      <a:lnTo>
                        <a:pt x="402" y="430"/>
                      </a:lnTo>
                      <a:lnTo>
                        <a:pt x="411" y="433"/>
                      </a:lnTo>
                      <a:lnTo>
                        <a:pt x="425" y="440"/>
                      </a:lnTo>
                      <a:lnTo>
                        <a:pt x="442" y="428"/>
                      </a:lnTo>
                      <a:lnTo>
                        <a:pt x="440" y="428"/>
                      </a:lnTo>
                      <a:lnTo>
                        <a:pt x="444" y="423"/>
                      </a:lnTo>
                      <a:lnTo>
                        <a:pt x="447" y="428"/>
                      </a:lnTo>
                      <a:lnTo>
                        <a:pt x="444" y="433"/>
                      </a:lnTo>
                      <a:lnTo>
                        <a:pt x="454" y="430"/>
                      </a:lnTo>
                      <a:lnTo>
                        <a:pt x="454" y="435"/>
                      </a:lnTo>
                      <a:lnTo>
                        <a:pt x="468" y="447"/>
                      </a:lnTo>
                      <a:lnTo>
                        <a:pt x="470" y="442"/>
                      </a:lnTo>
                      <a:lnTo>
                        <a:pt x="466" y="442"/>
                      </a:lnTo>
                      <a:lnTo>
                        <a:pt x="466" y="438"/>
                      </a:lnTo>
                      <a:lnTo>
                        <a:pt x="473" y="438"/>
                      </a:lnTo>
                      <a:lnTo>
                        <a:pt x="492" y="423"/>
                      </a:lnTo>
                      <a:lnTo>
                        <a:pt x="508" y="421"/>
                      </a:lnTo>
                      <a:lnTo>
                        <a:pt x="518" y="416"/>
                      </a:lnTo>
                      <a:lnTo>
                        <a:pt x="520" y="388"/>
                      </a:lnTo>
                      <a:lnTo>
                        <a:pt x="527" y="376"/>
                      </a:lnTo>
                      <a:lnTo>
                        <a:pt x="527" y="378"/>
                      </a:lnTo>
                      <a:lnTo>
                        <a:pt x="536" y="355"/>
                      </a:lnTo>
                      <a:lnTo>
                        <a:pt x="534" y="350"/>
                      </a:lnTo>
                      <a:lnTo>
                        <a:pt x="553" y="329"/>
                      </a:lnTo>
                      <a:lnTo>
                        <a:pt x="560" y="312"/>
                      </a:lnTo>
                      <a:lnTo>
                        <a:pt x="567" y="269"/>
                      </a:lnTo>
                      <a:lnTo>
                        <a:pt x="560" y="246"/>
                      </a:lnTo>
                      <a:lnTo>
                        <a:pt x="560" y="224"/>
                      </a:lnTo>
                      <a:lnTo>
                        <a:pt x="551" y="206"/>
                      </a:lnTo>
                      <a:lnTo>
                        <a:pt x="529" y="189"/>
                      </a:lnTo>
                      <a:lnTo>
                        <a:pt x="527" y="172"/>
                      </a:lnTo>
                      <a:lnTo>
                        <a:pt x="525" y="175"/>
                      </a:lnTo>
                      <a:lnTo>
                        <a:pt x="518" y="168"/>
                      </a:lnTo>
                      <a:lnTo>
                        <a:pt x="515" y="172"/>
                      </a:lnTo>
                      <a:lnTo>
                        <a:pt x="513" y="172"/>
                      </a:lnTo>
                      <a:lnTo>
                        <a:pt x="510" y="158"/>
                      </a:lnTo>
                      <a:lnTo>
                        <a:pt x="503" y="149"/>
                      </a:lnTo>
                      <a:lnTo>
                        <a:pt x="499" y="146"/>
                      </a:lnTo>
                      <a:lnTo>
                        <a:pt x="501" y="139"/>
                      </a:lnTo>
                      <a:lnTo>
                        <a:pt x="492" y="134"/>
                      </a:lnTo>
                      <a:lnTo>
                        <a:pt x="484" y="132"/>
                      </a:lnTo>
                      <a:lnTo>
                        <a:pt x="482" y="125"/>
                      </a:lnTo>
                      <a:lnTo>
                        <a:pt x="473" y="125"/>
                      </a:lnTo>
                      <a:lnTo>
                        <a:pt x="466" y="120"/>
                      </a:lnTo>
                      <a:lnTo>
                        <a:pt x="466" y="116"/>
                      </a:lnTo>
                      <a:lnTo>
                        <a:pt x="463" y="113"/>
                      </a:lnTo>
                      <a:lnTo>
                        <a:pt x="458" y="90"/>
                      </a:lnTo>
                      <a:lnTo>
                        <a:pt x="454" y="85"/>
                      </a:lnTo>
                      <a:lnTo>
                        <a:pt x="451" y="63"/>
                      </a:lnTo>
                      <a:lnTo>
                        <a:pt x="440" y="52"/>
                      </a:lnTo>
                      <a:lnTo>
                        <a:pt x="432" y="54"/>
                      </a:lnTo>
                      <a:lnTo>
                        <a:pt x="430" y="52"/>
                      </a:lnTo>
                      <a:lnTo>
                        <a:pt x="423" y="28"/>
                      </a:lnTo>
                      <a:lnTo>
                        <a:pt x="418" y="23"/>
                      </a:lnTo>
                      <a:lnTo>
                        <a:pt x="418" y="18"/>
                      </a:lnTo>
                      <a:lnTo>
                        <a:pt x="416" y="14"/>
                      </a:lnTo>
                      <a:lnTo>
                        <a:pt x="416" y="4"/>
                      </a:lnTo>
                      <a:lnTo>
                        <a:pt x="4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0" name="Freeform 1203"/>
                <p:cNvSpPr>
                  <a:spLocks/>
                </p:cNvSpPr>
                <p:nvPr/>
              </p:nvSpPr>
              <p:spPr bwMode="black">
                <a:xfrm>
                  <a:off x="6605634" y="4335818"/>
                  <a:ext cx="880068" cy="723281"/>
                </a:xfrm>
                <a:custGeom>
                  <a:avLst/>
                  <a:gdLst>
                    <a:gd name="T0" fmla="*/ 402 w 567"/>
                    <a:gd name="T1" fmla="*/ 28 h 447"/>
                    <a:gd name="T2" fmla="*/ 387 w 567"/>
                    <a:gd name="T3" fmla="*/ 99 h 447"/>
                    <a:gd name="T4" fmla="*/ 350 w 567"/>
                    <a:gd name="T5" fmla="*/ 87 h 447"/>
                    <a:gd name="T6" fmla="*/ 314 w 567"/>
                    <a:gd name="T7" fmla="*/ 63 h 447"/>
                    <a:gd name="T8" fmla="*/ 321 w 567"/>
                    <a:gd name="T9" fmla="*/ 40 h 447"/>
                    <a:gd name="T10" fmla="*/ 326 w 567"/>
                    <a:gd name="T11" fmla="*/ 30 h 447"/>
                    <a:gd name="T12" fmla="*/ 319 w 567"/>
                    <a:gd name="T13" fmla="*/ 28 h 447"/>
                    <a:gd name="T14" fmla="*/ 307 w 567"/>
                    <a:gd name="T15" fmla="*/ 23 h 447"/>
                    <a:gd name="T16" fmla="*/ 279 w 567"/>
                    <a:gd name="T17" fmla="*/ 14 h 447"/>
                    <a:gd name="T18" fmla="*/ 264 w 567"/>
                    <a:gd name="T19" fmla="*/ 9 h 447"/>
                    <a:gd name="T20" fmla="*/ 272 w 567"/>
                    <a:gd name="T21" fmla="*/ 14 h 447"/>
                    <a:gd name="T22" fmla="*/ 248 w 567"/>
                    <a:gd name="T23" fmla="*/ 26 h 447"/>
                    <a:gd name="T24" fmla="*/ 236 w 567"/>
                    <a:gd name="T25" fmla="*/ 37 h 447"/>
                    <a:gd name="T26" fmla="*/ 227 w 567"/>
                    <a:gd name="T27" fmla="*/ 54 h 447"/>
                    <a:gd name="T28" fmla="*/ 222 w 567"/>
                    <a:gd name="T29" fmla="*/ 59 h 447"/>
                    <a:gd name="T30" fmla="*/ 208 w 567"/>
                    <a:gd name="T31" fmla="*/ 59 h 447"/>
                    <a:gd name="T32" fmla="*/ 177 w 567"/>
                    <a:gd name="T33" fmla="*/ 47 h 447"/>
                    <a:gd name="T34" fmla="*/ 168 w 567"/>
                    <a:gd name="T35" fmla="*/ 56 h 447"/>
                    <a:gd name="T36" fmla="*/ 158 w 567"/>
                    <a:gd name="T37" fmla="*/ 71 h 447"/>
                    <a:gd name="T38" fmla="*/ 153 w 567"/>
                    <a:gd name="T39" fmla="*/ 85 h 447"/>
                    <a:gd name="T40" fmla="*/ 146 w 567"/>
                    <a:gd name="T41" fmla="*/ 92 h 447"/>
                    <a:gd name="T42" fmla="*/ 132 w 567"/>
                    <a:gd name="T43" fmla="*/ 87 h 447"/>
                    <a:gd name="T44" fmla="*/ 120 w 567"/>
                    <a:gd name="T45" fmla="*/ 113 h 447"/>
                    <a:gd name="T46" fmla="*/ 80 w 567"/>
                    <a:gd name="T47" fmla="*/ 134 h 447"/>
                    <a:gd name="T48" fmla="*/ 35 w 567"/>
                    <a:gd name="T49" fmla="*/ 151 h 447"/>
                    <a:gd name="T50" fmla="*/ 11 w 567"/>
                    <a:gd name="T51" fmla="*/ 161 h 447"/>
                    <a:gd name="T52" fmla="*/ 2 w 567"/>
                    <a:gd name="T53" fmla="*/ 196 h 447"/>
                    <a:gd name="T54" fmla="*/ 7 w 567"/>
                    <a:gd name="T55" fmla="*/ 227 h 447"/>
                    <a:gd name="T56" fmla="*/ 0 w 567"/>
                    <a:gd name="T57" fmla="*/ 229 h 447"/>
                    <a:gd name="T58" fmla="*/ 26 w 567"/>
                    <a:gd name="T59" fmla="*/ 295 h 447"/>
                    <a:gd name="T60" fmla="*/ 26 w 567"/>
                    <a:gd name="T61" fmla="*/ 350 h 447"/>
                    <a:gd name="T62" fmla="*/ 66 w 567"/>
                    <a:gd name="T63" fmla="*/ 374 h 447"/>
                    <a:gd name="T64" fmla="*/ 87 w 567"/>
                    <a:gd name="T65" fmla="*/ 364 h 447"/>
                    <a:gd name="T66" fmla="*/ 182 w 567"/>
                    <a:gd name="T67" fmla="*/ 326 h 447"/>
                    <a:gd name="T68" fmla="*/ 260 w 567"/>
                    <a:gd name="T69" fmla="*/ 317 h 447"/>
                    <a:gd name="T70" fmla="*/ 283 w 567"/>
                    <a:gd name="T71" fmla="*/ 324 h 447"/>
                    <a:gd name="T72" fmla="*/ 312 w 567"/>
                    <a:gd name="T73" fmla="*/ 362 h 447"/>
                    <a:gd name="T74" fmla="*/ 319 w 567"/>
                    <a:gd name="T75" fmla="*/ 374 h 447"/>
                    <a:gd name="T76" fmla="*/ 345 w 567"/>
                    <a:gd name="T77" fmla="*/ 338 h 447"/>
                    <a:gd name="T78" fmla="*/ 340 w 567"/>
                    <a:gd name="T79" fmla="*/ 359 h 447"/>
                    <a:gd name="T80" fmla="*/ 345 w 567"/>
                    <a:gd name="T81" fmla="*/ 376 h 447"/>
                    <a:gd name="T82" fmla="*/ 350 w 567"/>
                    <a:gd name="T83" fmla="*/ 383 h 447"/>
                    <a:gd name="T84" fmla="*/ 373 w 567"/>
                    <a:gd name="T85" fmla="*/ 400 h 447"/>
                    <a:gd name="T86" fmla="*/ 397 w 567"/>
                    <a:gd name="T87" fmla="*/ 433 h 447"/>
                    <a:gd name="T88" fmla="*/ 442 w 567"/>
                    <a:gd name="T89" fmla="*/ 428 h 447"/>
                    <a:gd name="T90" fmla="*/ 444 w 567"/>
                    <a:gd name="T91" fmla="*/ 433 h 447"/>
                    <a:gd name="T92" fmla="*/ 470 w 567"/>
                    <a:gd name="T93" fmla="*/ 442 h 447"/>
                    <a:gd name="T94" fmla="*/ 492 w 567"/>
                    <a:gd name="T95" fmla="*/ 423 h 447"/>
                    <a:gd name="T96" fmla="*/ 527 w 567"/>
                    <a:gd name="T97" fmla="*/ 376 h 447"/>
                    <a:gd name="T98" fmla="*/ 553 w 567"/>
                    <a:gd name="T99" fmla="*/ 329 h 447"/>
                    <a:gd name="T100" fmla="*/ 560 w 567"/>
                    <a:gd name="T101" fmla="*/ 224 h 447"/>
                    <a:gd name="T102" fmla="*/ 525 w 567"/>
                    <a:gd name="T103" fmla="*/ 175 h 447"/>
                    <a:gd name="T104" fmla="*/ 510 w 567"/>
                    <a:gd name="T105" fmla="*/ 158 h 447"/>
                    <a:gd name="T106" fmla="*/ 492 w 567"/>
                    <a:gd name="T107" fmla="*/ 134 h 447"/>
                    <a:gd name="T108" fmla="*/ 466 w 567"/>
                    <a:gd name="T109" fmla="*/ 120 h 447"/>
                    <a:gd name="T110" fmla="*/ 454 w 567"/>
                    <a:gd name="T111" fmla="*/ 85 h 447"/>
                    <a:gd name="T112" fmla="*/ 430 w 567"/>
                    <a:gd name="T113" fmla="*/ 52 h 447"/>
                    <a:gd name="T114" fmla="*/ 416 w 567"/>
                    <a:gd name="T115" fmla="*/ 14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67" h="447">
                      <a:moveTo>
                        <a:pt x="413" y="0"/>
                      </a:moveTo>
                      <a:lnTo>
                        <a:pt x="409" y="4"/>
                      </a:lnTo>
                      <a:lnTo>
                        <a:pt x="399" y="26"/>
                      </a:lnTo>
                      <a:lnTo>
                        <a:pt x="402" y="28"/>
                      </a:lnTo>
                      <a:lnTo>
                        <a:pt x="397" y="42"/>
                      </a:lnTo>
                      <a:lnTo>
                        <a:pt x="399" y="63"/>
                      </a:lnTo>
                      <a:lnTo>
                        <a:pt x="395" y="85"/>
                      </a:lnTo>
                      <a:lnTo>
                        <a:pt x="387" y="99"/>
                      </a:lnTo>
                      <a:lnTo>
                        <a:pt x="378" y="104"/>
                      </a:lnTo>
                      <a:lnTo>
                        <a:pt x="366" y="97"/>
                      </a:lnTo>
                      <a:lnTo>
                        <a:pt x="361" y="90"/>
                      </a:lnTo>
                      <a:lnTo>
                        <a:pt x="350" y="87"/>
                      </a:lnTo>
                      <a:lnTo>
                        <a:pt x="338" y="75"/>
                      </a:lnTo>
                      <a:lnTo>
                        <a:pt x="326" y="78"/>
                      </a:lnTo>
                      <a:lnTo>
                        <a:pt x="324" y="68"/>
                      </a:lnTo>
                      <a:lnTo>
                        <a:pt x="314" y="63"/>
                      </a:lnTo>
                      <a:lnTo>
                        <a:pt x="319" y="45"/>
                      </a:lnTo>
                      <a:lnTo>
                        <a:pt x="317" y="45"/>
                      </a:lnTo>
                      <a:lnTo>
                        <a:pt x="319" y="37"/>
                      </a:lnTo>
                      <a:lnTo>
                        <a:pt x="321" y="40"/>
                      </a:lnTo>
                      <a:lnTo>
                        <a:pt x="324" y="35"/>
                      </a:lnTo>
                      <a:lnTo>
                        <a:pt x="326" y="37"/>
                      </a:lnTo>
                      <a:lnTo>
                        <a:pt x="328" y="35"/>
                      </a:lnTo>
                      <a:lnTo>
                        <a:pt x="326" y="30"/>
                      </a:lnTo>
                      <a:lnTo>
                        <a:pt x="331" y="23"/>
                      </a:lnTo>
                      <a:lnTo>
                        <a:pt x="326" y="23"/>
                      </a:lnTo>
                      <a:lnTo>
                        <a:pt x="326" y="18"/>
                      </a:lnTo>
                      <a:lnTo>
                        <a:pt x="319" y="28"/>
                      </a:lnTo>
                      <a:lnTo>
                        <a:pt x="319" y="21"/>
                      </a:lnTo>
                      <a:lnTo>
                        <a:pt x="317" y="21"/>
                      </a:lnTo>
                      <a:lnTo>
                        <a:pt x="319" y="18"/>
                      </a:lnTo>
                      <a:lnTo>
                        <a:pt x="307" y="23"/>
                      </a:lnTo>
                      <a:lnTo>
                        <a:pt x="302" y="21"/>
                      </a:lnTo>
                      <a:lnTo>
                        <a:pt x="293" y="21"/>
                      </a:lnTo>
                      <a:lnTo>
                        <a:pt x="288" y="16"/>
                      </a:lnTo>
                      <a:lnTo>
                        <a:pt x="279" y="14"/>
                      </a:lnTo>
                      <a:lnTo>
                        <a:pt x="274" y="11"/>
                      </a:lnTo>
                      <a:lnTo>
                        <a:pt x="274" y="14"/>
                      </a:lnTo>
                      <a:lnTo>
                        <a:pt x="267" y="7"/>
                      </a:lnTo>
                      <a:lnTo>
                        <a:pt x="264" y="9"/>
                      </a:lnTo>
                      <a:lnTo>
                        <a:pt x="262" y="7"/>
                      </a:lnTo>
                      <a:lnTo>
                        <a:pt x="260" y="9"/>
                      </a:lnTo>
                      <a:lnTo>
                        <a:pt x="262" y="9"/>
                      </a:lnTo>
                      <a:lnTo>
                        <a:pt x="272" y="14"/>
                      </a:lnTo>
                      <a:lnTo>
                        <a:pt x="272" y="21"/>
                      </a:lnTo>
                      <a:lnTo>
                        <a:pt x="264" y="23"/>
                      </a:lnTo>
                      <a:lnTo>
                        <a:pt x="250" y="23"/>
                      </a:lnTo>
                      <a:lnTo>
                        <a:pt x="248" y="26"/>
                      </a:lnTo>
                      <a:lnTo>
                        <a:pt x="248" y="30"/>
                      </a:lnTo>
                      <a:lnTo>
                        <a:pt x="243" y="28"/>
                      </a:lnTo>
                      <a:lnTo>
                        <a:pt x="238" y="30"/>
                      </a:lnTo>
                      <a:lnTo>
                        <a:pt x="236" y="37"/>
                      </a:lnTo>
                      <a:lnTo>
                        <a:pt x="238" y="37"/>
                      </a:lnTo>
                      <a:lnTo>
                        <a:pt x="238" y="40"/>
                      </a:lnTo>
                      <a:lnTo>
                        <a:pt x="234" y="42"/>
                      </a:lnTo>
                      <a:lnTo>
                        <a:pt x="227" y="54"/>
                      </a:lnTo>
                      <a:lnTo>
                        <a:pt x="231" y="59"/>
                      </a:lnTo>
                      <a:lnTo>
                        <a:pt x="229" y="61"/>
                      </a:lnTo>
                      <a:lnTo>
                        <a:pt x="229" y="66"/>
                      </a:lnTo>
                      <a:lnTo>
                        <a:pt x="222" y="59"/>
                      </a:lnTo>
                      <a:lnTo>
                        <a:pt x="215" y="59"/>
                      </a:lnTo>
                      <a:lnTo>
                        <a:pt x="210" y="63"/>
                      </a:lnTo>
                      <a:lnTo>
                        <a:pt x="205" y="71"/>
                      </a:lnTo>
                      <a:lnTo>
                        <a:pt x="208" y="59"/>
                      </a:lnTo>
                      <a:lnTo>
                        <a:pt x="201" y="49"/>
                      </a:lnTo>
                      <a:lnTo>
                        <a:pt x="191" y="45"/>
                      </a:lnTo>
                      <a:lnTo>
                        <a:pt x="179" y="52"/>
                      </a:lnTo>
                      <a:lnTo>
                        <a:pt x="177" y="47"/>
                      </a:lnTo>
                      <a:lnTo>
                        <a:pt x="177" y="56"/>
                      </a:lnTo>
                      <a:lnTo>
                        <a:pt x="175" y="59"/>
                      </a:lnTo>
                      <a:lnTo>
                        <a:pt x="175" y="56"/>
                      </a:lnTo>
                      <a:lnTo>
                        <a:pt x="168" y="56"/>
                      </a:lnTo>
                      <a:lnTo>
                        <a:pt x="170" y="63"/>
                      </a:lnTo>
                      <a:lnTo>
                        <a:pt x="163" y="63"/>
                      </a:lnTo>
                      <a:lnTo>
                        <a:pt x="165" y="68"/>
                      </a:lnTo>
                      <a:lnTo>
                        <a:pt x="158" y="71"/>
                      </a:lnTo>
                      <a:lnTo>
                        <a:pt x="158" y="75"/>
                      </a:lnTo>
                      <a:lnTo>
                        <a:pt x="156" y="82"/>
                      </a:lnTo>
                      <a:lnTo>
                        <a:pt x="156" y="85"/>
                      </a:lnTo>
                      <a:lnTo>
                        <a:pt x="153" y="85"/>
                      </a:lnTo>
                      <a:lnTo>
                        <a:pt x="149" y="80"/>
                      </a:lnTo>
                      <a:lnTo>
                        <a:pt x="144" y="80"/>
                      </a:lnTo>
                      <a:lnTo>
                        <a:pt x="144" y="85"/>
                      </a:lnTo>
                      <a:lnTo>
                        <a:pt x="146" y="92"/>
                      </a:lnTo>
                      <a:lnTo>
                        <a:pt x="144" y="92"/>
                      </a:lnTo>
                      <a:lnTo>
                        <a:pt x="144" y="99"/>
                      </a:lnTo>
                      <a:lnTo>
                        <a:pt x="134" y="82"/>
                      </a:lnTo>
                      <a:lnTo>
                        <a:pt x="132" y="87"/>
                      </a:lnTo>
                      <a:lnTo>
                        <a:pt x="127" y="92"/>
                      </a:lnTo>
                      <a:lnTo>
                        <a:pt x="125" y="99"/>
                      </a:lnTo>
                      <a:lnTo>
                        <a:pt x="127" y="106"/>
                      </a:lnTo>
                      <a:lnTo>
                        <a:pt x="120" y="113"/>
                      </a:lnTo>
                      <a:lnTo>
                        <a:pt x="115" y="123"/>
                      </a:lnTo>
                      <a:lnTo>
                        <a:pt x="106" y="130"/>
                      </a:lnTo>
                      <a:lnTo>
                        <a:pt x="87" y="134"/>
                      </a:lnTo>
                      <a:lnTo>
                        <a:pt x="80" y="134"/>
                      </a:lnTo>
                      <a:lnTo>
                        <a:pt x="75" y="139"/>
                      </a:lnTo>
                      <a:lnTo>
                        <a:pt x="61" y="146"/>
                      </a:lnTo>
                      <a:lnTo>
                        <a:pt x="47" y="144"/>
                      </a:lnTo>
                      <a:lnTo>
                        <a:pt x="35" y="151"/>
                      </a:lnTo>
                      <a:lnTo>
                        <a:pt x="30" y="158"/>
                      </a:lnTo>
                      <a:lnTo>
                        <a:pt x="16" y="163"/>
                      </a:lnTo>
                      <a:lnTo>
                        <a:pt x="11" y="172"/>
                      </a:lnTo>
                      <a:lnTo>
                        <a:pt x="11" y="161"/>
                      </a:lnTo>
                      <a:lnTo>
                        <a:pt x="9" y="163"/>
                      </a:lnTo>
                      <a:lnTo>
                        <a:pt x="4" y="170"/>
                      </a:lnTo>
                      <a:lnTo>
                        <a:pt x="7" y="187"/>
                      </a:lnTo>
                      <a:lnTo>
                        <a:pt x="2" y="196"/>
                      </a:lnTo>
                      <a:lnTo>
                        <a:pt x="2" y="203"/>
                      </a:lnTo>
                      <a:lnTo>
                        <a:pt x="11" y="227"/>
                      </a:lnTo>
                      <a:lnTo>
                        <a:pt x="9" y="232"/>
                      </a:lnTo>
                      <a:lnTo>
                        <a:pt x="7" y="227"/>
                      </a:lnTo>
                      <a:lnTo>
                        <a:pt x="9" y="234"/>
                      </a:lnTo>
                      <a:lnTo>
                        <a:pt x="4" y="236"/>
                      </a:lnTo>
                      <a:lnTo>
                        <a:pt x="2" y="232"/>
                      </a:lnTo>
                      <a:lnTo>
                        <a:pt x="0" y="229"/>
                      </a:lnTo>
                      <a:lnTo>
                        <a:pt x="9" y="243"/>
                      </a:lnTo>
                      <a:lnTo>
                        <a:pt x="11" y="258"/>
                      </a:lnTo>
                      <a:lnTo>
                        <a:pt x="23" y="277"/>
                      </a:lnTo>
                      <a:lnTo>
                        <a:pt x="26" y="295"/>
                      </a:lnTo>
                      <a:lnTo>
                        <a:pt x="35" y="317"/>
                      </a:lnTo>
                      <a:lnTo>
                        <a:pt x="35" y="343"/>
                      </a:lnTo>
                      <a:lnTo>
                        <a:pt x="30" y="350"/>
                      </a:lnTo>
                      <a:lnTo>
                        <a:pt x="26" y="350"/>
                      </a:lnTo>
                      <a:lnTo>
                        <a:pt x="26" y="359"/>
                      </a:lnTo>
                      <a:lnTo>
                        <a:pt x="33" y="362"/>
                      </a:lnTo>
                      <a:lnTo>
                        <a:pt x="40" y="371"/>
                      </a:lnTo>
                      <a:lnTo>
                        <a:pt x="66" y="374"/>
                      </a:lnTo>
                      <a:lnTo>
                        <a:pt x="66" y="371"/>
                      </a:lnTo>
                      <a:lnTo>
                        <a:pt x="71" y="371"/>
                      </a:lnTo>
                      <a:lnTo>
                        <a:pt x="80" y="364"/>
                      </a:lnTo>
                      <a:lnTo>
                        <a:pt x="87" y="364"/>
                      </a:lnTo>
                      <a:lnTo>
                        <a:pt x="94" y="355"/>
                      </a:lnTo>
                      <a:lnTo>
                        <a:pt x="146" y="352"/>
                      </a:lnTo>
                      <a:lnTo>
                        <a:pt x="153" y="340"/>
                      </a:lnTo>
                      <a:lnTo>
                        <a:pt x="182" y="326"/>
                      </a:lnTo>
                      <a:lnTo>
                        <a:pt x="208" y="324"/>
                      </a:lnTo>
                      <a:lnTo>
                        <a:pt x="224" y="314"/>
                      </a:lnTo>
                      <a:lnTo>
                        <a:pt x="248" y="314"/>
                      </a:lnTo>
                      <a:lnTo>
                        <a:pt x="260" y="317"/>
                      </a:lnTo>
                      <a:lnTo>
                        <a:pt x="269" y="324"/>
                      </a:lnTo>
                      <a:lnTo>
                        <a:pt x="274" y="322"/>
                      </a:lnTo>
                      <a:lnTo>
                        <a:pt x="283" y="326"/>
                      </a:lnTo>
                      <a:lnTo>
                        <a:pt x="283" y="324"/>
                      </a:lnTo>
                      <a:lnTo>
                        <a:pt x="295" y="331"/>
                      </a:lnTo>
                      <a:lnTo>
                        <a:pt x="293" y="338"/>
                      </a:lnTo>
                      <a:lnTo>
                        <a:pt x="302" y="343"/>
                      </a:lnTo>
                      <a:lnTo>
                        <a:pt x="312" y="362"/>
                      </a:lnTo>
                      <a:lnTo>
                        <a:pt x="312" y="367"/>
                      </a:lnTo>
                      <a:lnTo>
                        <a:pt x="307" y="364"/>
                      </a:lnTo>
                      <a:lnTo>
                        <a:pt x="307" y="367"/>
                      </a:lnTo>
                      <a:lnTo>
                        <a:pt x="319" y="374"/>
                      </a:lnTo>
                      <a:lnTo>
                        <a:pt x="319" y="367"/>
                      </a:lnTo>
                      <a:lnTo>
                        <a:pt x="326" y="357"/>
                      </a:lnTo>
                      <a:lnTo>
                        <a:pt x="338" y="352"/>
                      </a:lnTo>
                      <a:lnTo>
                        <a:pt x="345" y="338"/>
                      </a:lnTo>
                      <a:lnTo>
                        <a:pt x="345" y="331"/>
                      </a:lnTo>
                      <a:lnTo>
                        <a:pt x="350" y="343"/>
                      </a:lnTo>
                      <a:lnTo>
                        <a:pt x="347" y="348"/>
                      </a:lnTo>
                      <a:lnTo>
                        <a:pt x="340" y="359"/>
                      </a:lnTo>
                      <a:lnTo>
                        <a:pt x="340" y="371"/>
                      </a:lnTo>
                      <a:lnTo>
                        <a:pt x="333" y="371"/>
                      </a:lnTo>
                      <a:lnTo>
                        <a:pt x="333" y="376"/>
                      </a:lnTo>
                      <a:lnTo>
                        <a:pt x="345" y="376"/>
                      </a:lnTo>
                      <a:lnTo>
                        <a:pt x="350" y="359"/>
                      </a:lnTo>
                      <a:lnTo>
                        <a:pt x="354" y="369"/>
                      </a:lnTo>
                      <a:lnTo>
                        <a:pt x="354" y="378"/>
                      </a:lnTo>
                      <a:lnTo>
                        <a:pt x="350" y="383"/>
                      </a:lnTo>
                      <a:lnTo>
                        <a:pt x="366" y="381"/>
                      </a:lnTo>
                      <a:lnTo>
                        <a:pt x="366" y="385"/>
                      </a:lnTo>
                      <a:lnTo>
                        <a:pt x="371" y="393"/>
                      </a:lnTo>
                      <a:lnTo>
                        <a:pt x="373" y="400"/>
                      </a:lnTo>
                      <a:lnTo>
                        <a:pt x="373" y="407"/>
                      </a:lnTo>
                      <a:lnTo>
                        <a:pt x="376" y="416"/>
                      </a:lnTo>
                      <a:lnTo>
                        <a:pt x="383" y="423"/>
                      </a:lnTo>
                      <a:lnTo>
                        <a:pt x="397" y="433"/>
                      </a:lnTo>
                      <a:lnTo>
                        <a:pt x="402" y="430"/>
                      </a:lnTo>
                      <a:lnTo>
                        <a:pt x="411" y="433"/>
                      </a:lnTo>
                      <a:lnTo>
                        <a:pt x="425" y="440"/>
                      </a:lnTo>
                      <a:lnTo>
                        <a:pt x="442" y="428"/>
                      </a:lnTo>
                      <a:lnTo>
                        <a:pt x="440" y="428"/>
                      </a:lnTo>
                      <a:lnTo>
                        <a:pt x="444" y="423"/>
                      </a:lnTo>
                      <a:lnTo>
                        <a:pt x="447" y="428"/>
                      </a:lnTo>
                      <a:lnTo>
                        <a:pt x="444" y="433"/>
                      </a:lnTo>
                      <a:lnTo>
                        <a:pt x="454" y="430"/>
                      </a:lnTo>
                      <a:lnTo>
                        <a:pt x="454" y="435"/>
                      </a:lnTo>
                      <a:lnTo>
                        <a:pt x="468" y="447"/>
                      </a:lnTo>
                      <a:lnTo>
                        <a:pt x="470" y="442"/>
                      </a:lnTo>
                      <a:lnTo>
                        <a:pt x="466" y="442"/>
                      </a:lnTo>
                      <a:lnTo>
                        <a:pt x="466" y="438"/>
                      </a:lnTo>
                      <a:lnTo>
                        <a:pt x="473" y="438"/>
                      </a:lnTo>
                      <a:lnTo>
                        <a:pt x="492" y="423"/>
                      </a:lnTo>
                      <a:lnTo>
                        <a:pt x="508" y="421"/>
                      </a:lnTo>
                      <a:lnTo>
                        <a:pt x="518" y="416"/>
                      </a:lnTo>
                      <a:lnTo>
                        <a:pt x="520" y="388"/>
                      </a:lnTo>
                      <a:lnTo>
                        <a:pt x="527" y="376"/>
                      </a:lnTo>
                      <a:lnTo>
                        <a:pt x="527" y="378"/>
                      </a:lnTo>
                      <a:lnTo>
                        <a:pt x="536" y="355"/>
                      </a:lnTo>
                      <a:lnTo>
                        <a:pt x="534" y="350"/>
                      </a:lnTo>
                      <a:lnTo>
                        <a:pt x="553" y="329"/>
                      </a:lnTo>
                      <a:lnTo>
                        <a:pt x="560" y="312"/>
                      </a:lnTo>
                      <a:lnTo>
                        <a:pt x="567" y="269"/>
                      </a:lnTo>
                      <a:lnTo>
                        <a:pt x="560" y="246"/>
                      </a:lnTo>
                      <a:lnTo>
                        <a:pt x="560" y="224"/>
                      </a:lnTo>
                      <a:lnTo>
                        <a:pt x="551" y="206"/>
                      </a:lnTo>
                      <a:lnTo>
                        <a:pt x="529" y="189"/>
                      </a:lnTo>
                      <a:lnTo>
                        <a:pt x="527" y="172"/>
                      </a:lnTo>
                      <a:lnTo>
                        <a:pt x="525" y="175"/>
                      </a:lnTo>
                      <a:lnTo>
                        <a:pt x="518" y="168"/>
                      </a:lnTo>
                      <a:lnTo>
                        <a:pt x="515" y="172"/>
                      </a:lnTo>
                      <a:lnTo>
                        <a:pt x="513" y="172"/>
                      </a:lnTo>
                      <a:lnTo>
                        <a:pt x="510" y="158"/>
                      </a:lnTo>
                      <a:lnTo>
                        <a:pt x="503" y="149"/>
                      </a:lnTo>
                      <a:lnTo>
                        <a:pt x="499" y="146"/>
                      </a:lnTo>
                      <a:lnTo>
                        <a:pt x="501" y="139"/>
                      </a:lnTo>
                      <a:lnTo>
                        <a:pt x="492" y="134"/>
                      </a:lnTo>
                      <a:lnTo>
                        <a:pt x="484" y="132"/>
                      </a:lnTo>
                      <a:lnTo>
                        <a:pt x="482" y="125"/>
                      </a:lnTo>
                      <a:lnTo>
                        <a:pt x="473" y="125"/>
                      </a:lnTo>
                      <a:lnTo>
                        <a:pt x="466" y="120"/>
                      </a:lnTo>
                      <a:lnTo>
                        <a:pt x="466" y="116"/>
                      </a:lnTo>
                      <a:lnTo>
                        <a:pt x="463" y="113"/>
                      </a:lnTo>
                      <a:lnTo>
                        <a:pt x="458" y="90"/>
                      </a:lnTo>
                      <a:lnTo>
                        <a:pt x="454" y="85"/>
                      </a:lnTo>
                      <a:lnTo>
                        <a:pt x="451" y="63"/>
                      </a:lnTo>
                      <a:lnTo>
                        <a:pt x="440" y="52"/>
                      </a:lnTo>
                      <a:lnTo>
                        <a:pt x="432" y="54"/>
                      </a:lnTo>
                      <a:lnTo>
                        <a:pt x="430" y="52"/>
                      </a:lnTo>
                      <a:lnTo>
                        <a:pt x="423" y="28"/>
                      </a:lnTo>
                      <a:lnTo>
                        <a:pt x="418" y="23"/>
                      </a:lnTo>
                      <a:lnTo>
                        <a:pt x="418" y="18"/>
                      </a:lnTo>
                      <a:lnTo>
                        <a:pt x="416" y="14"/>
                      </a:lnTo>
                      <a:lnTo>
                        <a:pt x="416" y="4"/>
                      </a:lnTo>
                      <a:lnTo>
                        <a:pt x="413" y="0"/>
                      </a:lnTo>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1" name="Freeform 1206"/>
                <p:cNvSpPr>
                  <a:spLocks/>
                </p:cNvSpPr>
                <p:nvPr/>
              </p:nvSpPr>
              <p:spPr bwMode="black">
                <a:xfrm>
                  <a:off x="7111634" y="4408632"/>
                  <a:ext cx="10865" cy="11327"/>
                </a:xfrm>
                <a:custGeom>
                  <a:avLst/>
                  <a:gdLst>
                    <a:gd name="T0" fmla="*/ 5 w 7"/>
                    <a:gd name="T1" fmla="*/ 0 h 7"/>
                    <a:gd name="T2" fmla="*/ 0 w 7"/>
                    <a:gd name="T3" fmla="*/ 0 h 7"/>
                    <a:gd name="T4" fmla="*/ 0 w 7"/>
                    <a:gd name="T5" fmla="*/ 7 h 7"/>
                    <a:gd name="T6" fmla="*/ 7 w 7"/>
                    <a:gd name="T7" fmla="*/ 7 h 7"/>
                    <a:gd name="T8" fmla="*/ 5 w 7"/>
                    <a:gd name="T9" fmla="*/ 0 h 7"/>
                  </a:gdLst>
                  <a:ahLst/>
                  <a:cxnLst>
                    <a:cxn ang="0">
                      <a:pos x="T0" y="T1"/>
                    </a:cxn>
                    <a:cxn ang="0">
                      <a:pos x="T2" y="T3"/>
                    </a:cxn>
                    <a:cxn ang="0">
                      <a:pos x="T4" y="T5"/>
                    </a:cxn>
                    <a:cxn ang="0">
                      <a:pos x="T6" y="T7"/>
                    </a:cxn>
                    <a:cxn ang="0">
                      <a:pos x="T8" y="T9"/>
                    </a:cxn>
                  </a:cxnLst>
                  <a:rect l="0" t="0" r="r" b="b"/>
                  <a:pathLst>
                    <a:path w="7" h="7">
                      <a:moveTo>
                        <a:pt x="5" y="0"/>
                      </a:moveTo>
                      <a:lnTo>
                        <a:pt x="0" y="0"/>
                      </a:lnTo>
                      <a:lnTo>
                        <a:pt x="0" y="7"/>
                      </a:lnTo>
                      <a:lnTo>
                        <a:pt x="7" y="7"/>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2" name="Freeform 1207"/>
                <p:cNvSpPr>
                  <a:spLocks/>
                </p:cNvSpPr>
                <p:nvPr/>
              </p:nvSpPr>
              <p:spPr bwMode="black">
                <a:xfrm>
                  <a:off x="7111634" y="4408632"/>
                  <a:ext cx="10865" cy="11327"/>
                </a:xfrm>
                <a:custGeom>
                  <a:avLst/>
                  <a:gdLst>
                    <a:gd name="T0" fmla="*/ 5 w 7"/>
                    <a:gd name="T1" fmla="*/ 0 h 7"/>
                    <a:gd name="T2" fmla="*/ 0 w 7"/>
                    <a:gd name="T3" fmla="*/ 0 h 7"/>
                    <a:gd name="T4" fmla="*/ 0 w 7"/>
                    <a:gd name="T5" fmla="*/ 7 h 7"/>
                    <a:gd name="T6" fmla="*/ 7 w 7"/>
                    <a:gd name="T7" fmla="*/ 7 h 7"/>
                    <a:gd name="T8" fmla="*/ 5 w 7"/>
                    <a:gd name="T9" fmla="*/ 0 h 7"/>
                  </a:gdLst>
                  <a:ahLst/>
                  <a:cxnLst>
                    <a:cxn ang="0">
                      <a:pos x="T0" y="T1"/>
                    </a:cxn>
                    <a:cxn ang="0">
                      <a:pos x="T2" y="T3"/>
                    </a:cxn>
                    <a:cxn ang="0">
                      <a:pos x="T4" y="T5"/>
                    </a:cxn>
                    <a:cxn ang="0">
                      <a:pos x="T6" y="T7"/>
                    </a:cxn>
                    <a:cxn ang="0">
                      <a:pos x="T8" y="T9"/>
                    </a:cxn>
                  </a:cxnLst>
                  <a:rect l="0" t="0" r="r" b="b"/>
                  <a:pathLst>
                    <a:path w="7" h="7">
                      <a:moveTo>
                        <a:pt x="5" y="0"/>
                      </a:moveTo>
                      <a:lnTo>
                        <a:pt x="0" y="0"/>
                      </a:lnTo>
                      <a:lnTo>
                        <a:pt x="0" y="7"/>
                      </a:lnTo>
                      <a:lnTo>
                        <a:pt x="7" y="7"/>
                      </a:lnTo>
                      <a:lnTo>
                        <a:pt x="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3" name="Freeform 1208"/>
                <p:cNvSpPr>
                  <a:spLocks/>
                </p:cNvSpPr>
                <p:nvPr/>
              </p:nvSpPr>
              <p:spPr bwMode="black">
                <a:xfrm>
                  <a:off x="6979702" y="4347145"/>
                  <a:ext cx="21730" cy="17799"/>
                </a:xfrm>
                <a:custGeom>
                  <a:avLst/>
                  <a:gdLst>
                    <a:gd name="T0" fmla="*/ 12 w 14"/>
                    <a:gd name="T1" fmla="*/ 0 h 11"/>
                    <a:gd name="T2" fmla="*/ 5 w 14"/>
                    <a:gd name="T3" fmla="*/ 4 h 11"/>
                    <a:gd name="T4" fmla="*/ 0 w 14"/>
                    <a:gd name="T5" fmla="*/ 0 h 11"/>
                    <a:gd name="T6" fmla="*/ 0 w 14"/>
                    <a:gd name="T7" fmla="*/ 7 h 11"/>
                    <a:gd name="T8" fmla="*/ 7 w 14"/>
                    <a:gd name="T9" fmla="*/ 11 h 11"/>
                    <a:gd name="T10" fmla="*/ 14 w 14"/>
                    <a:gd name="T11" fmla="*/ 7 h 11"/>
                    <a:gd name="T12" fmla="*/ 12 w 14"/>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14" h="11">
                      <a:moveTo>
                        <a:pt x="12" y="0"/>
                      </a:moveTo>
                      <a:lnTo>
                        <a:pt x="5" y="4"/>
                      </a:lnTo>
                      <a:lnTo>
                        <a:pt x="0" y="0"/>
                      </a:lnTo>
                      <a:lnTo>
                        <a:pt x="0" y="7"/>
                      </a:lnTo>
                      <a:lnTo>
                        <a:pt x="7" y="11"/>
                      </a:lnTo>
                      <a:lnTo>
                        <a:pt x="14" y="7"/>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4" name="Freeform 1209"/>
                <p:cNvSpPr>
                  <a:spLocks/>
                </p:cNvSpPr>
                <p:nvPr/>
              </p:nvSpPr>
              <p:spPr bwMode="black">
                <a:xfrm>
                  <a:off x="6979702" y="4347145"/>
                  <a:ext cx="21730" cy="17799"/>
                </a:xfrm>
                <a:custGeom>
                  <a:avLst/>
                  <a:gdLst>
                    <a:gd name="T0" fmla="*/ 12 w 14"/>
                    <a:gd name="T1" fmla="*/ 0 h 11"/>
                    <a:gd name="T2" fmla="*/ 5 w 14"/>
                    <a:gd name="T3" fmla="*/ 4 h 11"/>
                    <a:gd name="T4" fmla="*/ 0 w 14"/>
                    <a:gd name="T5" fmla="*/ 0 h 11"/>
                    <a:gd name="T6" fmla="*/ 0 w 14"/>
                    <a:gd name="T7" fmla="*/ 7 h 11"/>
                    <a:gd name="T8" fmla="*/ 7 w 14"/>
                    <a:gd name="T9" fmla="*/ 11 h 11"/>
                    <a:gd name="T10" fmla="*/ 14 w 14"/>
                    <a:gd name="T11" fmla="*/ 7 h 11"/>
                    <a:gd name="T12" fmla="*/ 12 w 14"/>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14" h="11">
                      <a:moveTo>
                        <a:pt x="12" y="0"/>
                      </a:moveTo>
                      <a:lnTo>
                        <a:pt x="5" y="4"/>
                      </a:lnTo>
                      <a:lnTo>
                        <a:pt x="0" y="0"/>
                      </a:lnTo>
                      <a:lnTo>
                        <a:pt x="0" y="7"/>
                      </a:lnTo>
                      <a:lnTo>
                        <a:pt x="7" y="11"/>
                      </a:lnTo>
                      <a:lnTo>
                        <a:pt x="14" y="7"/>
                      </a:lnTo>
                      <a:lnTo>
                        <a:pt x="12"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5" name="Freeform 1210"/>
                <p:cNvSpPr>
                  <a:spLocks/>
                </p:cNvSpPr>
                <p:nvPr/>
              </p:nvSpPr>
              <p:spPr bwMode="black">
                <a:xfrm>
                  <a:off x="6971941" y="4353617"/>
                  <a:ext cx="10865" cy="8090"/>
                </a:xfrm>
                <a:custGeom>
                  <a:avLst/>
                  <a:gdLst>
                    <a:gd name="T0" fmla="*/ 2 w 7"/>
                    <a:gd name="T1" fmla="*/ 0 h 5"/>
                    <a:gd name="T2" fmla="*/ 0 w 7"/>
                    <a:gd name="T3" fmla="*/ 3 h 5"/>
                    <a:gd name="T4" fmla="*/ 0 w 7"/>
                    <a:gd name="T5" fmla="*/ 5 h 5"/>
                    <a:gd name="T6" fmla="*/ 7 w 7"/>
                    <a:gd name="T7" fmla="*/ 5 h 5"/>
                    <a:gd name="T8" fmla="*/ 2 w 7"/>
                    <a:gd name="T9" fmla="*/ 0 h 5"/>
                  </a:gdLst>
                  <a:ahLst/>
                  <a:cxnLst>
                    <a:cxn ang="0">
                      <a:pos x="T0" y="T1"/>
                    </a:cxn>
                    <a:cxn ang="0">
                      <a:pos x="T2" y="T3"/>
                    </a:cxn>
                    <a:cxn ang="0">
                      <a:pos x="T4" y="T5"/>
                    </a:cxn>
                    <a:cxn ang="0">
                      <a:pos x="T6" y="T7"/>
                    </a:cxn>
                    <a:cxn ang="0">
                      <a:pos x="T8" y="T9"/>
                    </a:cxn>
                  </a:cxnLst>
                  <a:rect l="0" t="0" r="r" b="b"/>
                  <a:pathLst>
                    <a:path w="7" h="5">
                      <a:moveTo>
                        <a:pt x="2" y="0"/>
                      </a:moveTo>
                      <a:lnTo>
                        <a:pt x="0" y="3"/>
                      </a:lnTo>
                      <a:lnTo>
                        <a:pt x="0" y="5"/>
                      </a:lnTo>
                      <a:lnTo>
                        <a:pt x="7" y="5"/>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6" name="Freeform 1211"/>
                <p:cNvSpPr>
                  <a:spLocks/>
                </p:cNvSpPr>
                <p:nvPr/>
              </p:nvSpPr>
              <p:spPr bwMode="black">
                <a:xfrm>
                  <a:off x="6971941" y="4353617"/>
                  <a:ext cx="10865" cy="8090"/>
                </a:xfrm>
                <a:custGeom>
                  <a:avLst/>
                  <a:gdLst>
                    <a:gd name="T0" fmla="*/ 2 w 7"/>
                    <a:gd name="T1" fmla="*/ 0 h 5"/>
                    <a:gd name="T2" fmla="*/ 0 w 7"/>
                    <a:gd name="T3" fmla="*/ 3 h 5"/>
                    <a:gd name="T4" fmla="*/ 0 w 7"/>
                    <a:gd name="T5" fmla="*/ 5 h 5"/>
                    <a:gd name="T6" fmla="*/ 7 w 7"/>
                    <a:gd name="T7" fmla="*/ 5 h 5"/>
                    <a:gd name="T8" fmla="*/ 2 w 7"/>
                    <a:gd name="T9" fmla="*/ 0 h 5"/>
                  </a:gdLst>
                  <a:ahLst/>
                  <a:cxnLst>
                    <a:cxn ang="0">
                      <a:pos x="T0" y="T1"/>
                    </a:cxn>
                    <a:cxn ang="0">
                      <a:pos x="T2" y="T3"/>
                    </a:cxn>
                    <a:cxn ang="0">
                      <a:pos x="T4" y="T5"/>
                    </a:cxn>
                    <a:cxn ang="0">
                      <a:pos x="T6" y="T7"/>
                    </a:cxn>
                    <a:cxn ang="0">
                      <a:pos x="T8" y="T9"/>
                    </a:cxn>
                  </a:cxnLst>
                  <a:rect l="0" t="0" r="r" b="b"/>
                  <a:pathLst>
                    <a:path w="7" h="5">
                      <a:moveTo>
                        <a:pt x="2" y="0"/>
                      </a:moveTo>
                      <a:lnTo>
                        <a:pt x="0" y="3"/>
                      </a:lnTo>
                      <a:lnTo>
                        <a:pt x="0" y="5"/>
                      </a:lnTo>
                      <a:lnTo>
                        <a:pt x="7" y="5"/>
                      </a:lnTo>
                      <a:lnTo>
                        <a:pt x="2"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7" name="Freeform 1212"/>
                <p:cNvSpPr>
                  <a:spLocks/>
                </p:cNvSpPr>
                <p:nvPr/>
              </p:nvSpPr>
              <p:spPr bwMode="black">
                <a:xfrm>
                  <a:off x="7173720" y="4468501"/>
                  <a:ext cx="10865" cy="8090"/>
                </a:xfrm>
                <a:custGeom>
                  <a:avLst/>
                  <a:gdLst>
                    <a:gd name="T0" fmla="*/ 5 w 7"/>
                    <a:gd name="T1" fmla="*/ 0 h 5"/>
                    <a:gd name="T2" fmla="*/ 0 w 7"/>
                    <a:gd name="T3" fmla="*/ 3 h 5"/>
                    <a:gd name="T4" fmla="*/ 0 w 7"/>
                    <a:gd name="T5" fmla="*/ 5 h 5"/>
                    <a:gd name="T6" fmla="*/ 7 w 7"/>
                    <a:gd name="T7" fmla="*/ 3 h 5"/>
                    <a:gd name="T8" fmla="*/ 5 w 7"/>
                    <a:gd name="T9" fmla="*/ 0 h 5"/>
                  </a:gdLst>
                  <a:ahLst/>
                  <a:cxnLst>
                    <a:cxn ang="0">
                      <a:pos x="T0" y="T1"/>
                    </a:cxn>
                    <a:cxn ang="0">
                      <a:pos x="T2" y="T3"/>
                    </a:cxn>
                    <a:cxn ang="0">
                      <a:pos x="T4" y="T5"/>
                    </a:cxn>
                    <a:cxn ang="0">
                      <a:pos x="T6" y="T7"/>
                    </a:cxn>
                    <a:cxn ang="0">
                      <a:pos x="T8" y="T9"/>
                    </a:cxn>
                  </a:cxnLst>
                  <a:rect l="0" t="0" r="r" b="b"/>
                  <a:pathLst>
                    <a:path w="7" h="5">
                      <a:moveTo>
                        <a:pt x="5" y="0"/>
                      </a:moveTo>
                      <a:lnTo>
                        <a:pt x="0" y="3"/>
                      </a:lnTo>
                      <a:lnTo>
                        <a:pt x="0" y="5"/>
                      </a:lnTo>
                      <a:lnTo>
                        <a:pt x="7" y="3"/>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8" name="Freeform 1213"/>
                <p:cNvSpPr>
                  <a:spLocks/>
                </p:cNvSpPr>
                <p:nvPr/>
              </p:nvSpPr>
              <p:spPr bwMode="black">
                <a:xfrm>
                  <a:off x="7173720" y="4468501"/>
                  <a:ext cx="10865" cy="8090"/>
                </a:xfrm>
                <a:custGeom>
                  <a:avLst/>
                  <a:gdLst>
                    <a:gd name="T0" fmla="*/ 5 w 7"/>
                    <a:gd name="T1" fmla="*/ 0 h 5"/>
                    <a:gd name="T2" fmla="*/ 0 w 7"/>
                    <a:gd name="T3" fmla="*/ 3 h 5"/>
                    <a:gd name="T4" fmla="*/ 0 w 7"/>
                    <a:gd name="T5" fmla="*/ 5 h 5"/>
                    <a:gd name="T6" fmla="*/ 7 w 7"/>
                    <a:gd name="T7" fmla="*/ 3 h 5"/>
                    <a:gd name="T8" fmla="*/ 5 w 7"/>
                    <a:gd name="T9" fmla="*/ 0 h 5"/>
                  </a:gdLst>
                  <a:ahLst/>
                  <a:cxnLst>
                    <a:cxn ang="0">
                      <a:pos x="T0" y="T1"/>
                    </a:cxn>
                    <a:cxn ang="0">
                      <a:pos x="T2" y="T3"/>
                    </a:cxn>
                    <a:cxn ang="0">
                      <a:pos x="T4" y="T5"/>
                    </a:cxn>
                    <a:cxn ang="0">
                      <a:pos x="T6" y="T7"/>
                    </a:cxn>
                    <a:cxn ang="0">
                      <a:pos x="T8" y="T9"/>
                    </a:cxn>
                  </a:cxnLst>
                  <a:rect l="0" t="0" r="r" b="b"/>
                  <a:pathLst>
                    <a:path w="7" h="5">
                      <a:moveTo>
                        <a:pt x="5" y="0"/>
                      </a:moveTo>
                      <a:lnTo>
                        <a:pt x="0" y="3"/>
                      </a:lnTo>
                      <a:lnTo>
                        <a:pt x="0" y="5"/>
                      </a:lnTo>
                      <a:lnTo>
                        <a:pt x="7" y="3"/>
                      </a:lnTo>
                      <a:lnTo>
                        <a:pt x="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9" name="Freeform 1214"/>
                <p:cNvSpPr>
                  <a:spLocks/>
                </p:cNvSpPr>
                <p:nvPr/>
              </p:nvSpPr>
              <p:spPr bwMode="black">
                <a:xfrm>
                  <a:off x="7474837" y="4672379"/>
                  <a:ext cx="7761" cy="19417"/>
                </a:xfrm>
                <a:custGeom>
                  <a:avLst/>
                  <a:gdLst>
                    <a:gd name="T0" fmla="*/ 2 w 5"/>
                    <a:gd name="T1" fmla="*/ 0 h 12"/>
                    <a:gd name="T2" fmla="*/ 0 w 5"/>
                    <a:gd name="T3" fmla="*/ 12 h 12"/>
                    <a:gd name="T4" fmla="*/ 5 w 5"/>
                    <a:gd name="T5" fmla="*/ 5 h 12"/>
                    <a:gd name="T6" fmla="*/ 2 w 5"/>
                    <a:gd name="T7" fmla="*/ 0 h 12"/>
                  </a:gdLst>
                  <a:ahLst/>
                  <a:cxnLst>
                    <a:cxn ang="0">
                      <a:pos x="T0" y="T1"/>
                    </a:cxn>
                    <a:cxn ang="0">
                      <a:pos x="T2" y="T3"/>
                    </a:cxn>
                    <a:cxn ang="0">
                      <a:pos x="T4" y="T5"/>
                    </a:cxn>
                    <a:cxn ang="0">
                      <a:pos x="T6" y="T7"/>
                    </a:cxn>
                  </a:cxnLst>
                  <a:rect l="0" t="0" r="r" b="b"/>
                  <a:pathLst>
                    <a:path w="5" h="12">
                      <a:moveTo>
                        <a:pt x="2" y="0"/>
                      </a:moveTo>
                      <a:lnTo>
                        <a:pt x="0" y="12"/>
                      </a:lnTo>
                      <a:lnTo>
                        <a:pt x="5" y="5"/>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0" name="Freeform 1215"/>
                <p:cNvSpPr>
                  <a:spLocks/>
                </p:cNvSpPr>
                <p:nvPr/>
              </p:nvSpPr>
              <p:spPr bwMode="black">
                <a:xfrm>
                  <a:off x="7474837" y="4672379"/>
                  <a:ext cx="7761" cy="19417"/>
                </a:xfrm>
                <a:custGeom>
                  <a:avLst/>
                  <a:gdLst>
                    <a:gd name="T0" fmla="*/ 2 w 5"/>
                    <a:gd name="T1" fmla="*/ 0 h 12"/>
                    <a:gd name="T2" fmla="*/ 0 w 5"/>
                    <a:gd name="T3" fmla="*/ 12 h 12"/>
                    <a:gd name="T4" fmla="*/ 5 w 5"/>
                    <a:gd name="T5" fmla="*/ 5 h 12"/>
                    <a:gd name="T6" fmla="*/ 2 w 5"/>
                    <a:gd name="T7" fmla="*/ 0 h 12"/>
                  </a:gdLst>
                  <a:ahLst/>
                  <a:cxnLst>
                    <a:cxn ang="0">
                      <a:pos x="T0" y="T1"/>
                    </a:cxn>
                    <a:cxn ang="0">
                      <a:pos x="T2" y="T3"/>
                    </a:cxn>
                    <a:cxn ang="0">
                      <a:pos x="T4" y="T5"/>
                    </a:cxn>
                    <a:cxn ang="0">
                      <a:pos x="T6" y="T7"/>
                    </a:cxn>
                  </a:cxnLst>
                  <a:rect l="0" t="0" r="r" b="b"/>
                  <a:pathLst>
                    <a:path w="5" h="12">
                      <a:moveTo>
                        <a:pt x="2" y="0"/>
                      </a:moveTo>
                      <a:lnTo>
                        <a:pt x="0" y="12"/>
                      </a:lnTo>
                      <a:lnTo>
                        <a:pt x="5" y="5"/>
                      </a:lnTo>
                      <a:lnTo>
                        <a:pt x="2"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1" name="Freeform 1220"/>
                <p:cNvSpPr>
                  <a:spLocks/>
                </p:cNvSpPr>
                <p:nvPr/>
              </p:nvSpPr>
              <p:spPr bwMode="black">
                <a:xfrm>
                  <a:off x="6990567" y="4101197"/>
                  <a:ext cx="436154" cy="234621"/>
                </a:xfrm>
                <a:custGeom>
                  <a:avLst/>
                  <a:gdLst>
                    <a:gd name="T0" fmla="*/ 19 w 281"/>
                    <a:gd name="T1" fmla="*/ 0 h 145"/>
                    <a:gd name="T2" fmla="*/ 0 w 281"/>
                    <a:gd name="T3" fmla="*/ 14 h 145"/>
                    <a:gd name="T4" fmla="*/ 14 w 281"/>
                    <a:gd name="T5" fmla="*/ 26 h 145"/>
                    <a:gd name="T6" fmla="*/ 40 w 281"/>
                    <a:gd name="T7" fmla="*/ 24 h 145"/>
                    <a:gd name="T8" fmla="*/ 38 w 281"/>
                    <a:gd name="T9" fmla="*/ 31 h 145"/>
                    <a:gd name="T10" fmla="*/ 24 w 281"/>
                    <a:gd name="T11" fmla="*/ 33 h 145"/>
                    <a:gd name="T12" fmla="*/ 14 w 281"/>
                    <a:gd name="T13" fmla="*/ 36 h 145"/>
                    <a:gd name="T14" fmla="*/ 26 w 281"/>
                    <a:gd name="T15" fmla="*/ 43 h 145"/>
                    <a:gd name="T16" fmla="*/ 35 w 281"/>
                    <a:gd name="T17" fmla="*/ 50 h 145"/>
                    <a:gd name="T18" fmla="*/ 40 w 281"/>
                    <a:gd name="T19" fmla="*/ 45 h 145"/>
                    <a:gd name="T20" fmla="*/ 52 w 281"/>
                    <a:gd name="T21" fmla="*/ 52 h 145"/>
                    <a:gd name="T22" fmla="*/ 80 w 281"/>
                    <a:gd name="T23" fmla="*/ 62 h 145"/>
                    <a:gd name="T24" fmla="*/ 109 w 281"/>
                    <a:gd name="T25" fmla="*/ 88 h 145"/>
                    <a:gd name="T26" fmla="*/ 113 w 281"/>
                    <a:gd name="T27" fmla="*/ 95 h 145"/>
                    <a:gd name="T28" fmla="*/ 113 w 281"/>
                    <a:gd name="T29" fmla="*/ 102 h 145"/>
                    <a:gd name="T30" fmla="*/ 104 w 281"/>
                    <a:gd name="T31" fmla="*/ 100 h 145"/>
                    <a:gd name="T32" fmla="*/ 111 w 281"/>
                    <a:gd name="T33" fmla="*/ 111 h 145"/>
                    <a:gd name="T34" fmla="*/ 125 w 281"/>
                    <a:gd name="T35" fmla="*/ 109 h 145"/>
                    <a:gd name="T36" fmla="*/ 168 w 281"/>
                    <a:gd name="T37" fmla="*/ 126 h 145"/>
                    <a:gd name="T38" fmla="*/ 170 w 281"/>
                    <a:gd name="T39" fmla="*/ 114 h 145"/>
                    <a:gd name="T40" fmla="*/ 177 w 281"/>
                    <a:gd name="T41" fmla="*/ 107 h 145"/>
                    <a:gd name="T42" fmla="*/ 182 w 281"/>
                    <a:gd name="T43" fmla="*/ 102 h 145"/>
                    <a:gd name="T44" fmla="*/ 192 w 281"/>
                    <a:gd name="T45" fmla="*/ 100 h 145"/>
                    <a:gd name="T46" fmla="*/ 222 w 281"/>
                    <a:gd name="T47" fmla="*/ 121 h 145"/>
                    <a:gd name="T48" fmla="*/ 227 w 281"/>
                    <a:gd name="T49" fmla="*/ 126 h 145"/>
                    <a:gd name="T50" fmla="*/ 267 w 281"/>
                    <a:gd name="T51" fmla="*/ 142 h 145"/>
                    <a:gd name="T52" fmla="*/ 279 w 281"/>
                    <a:gd name="T53" fmla="*/ 142 h 145"/>
                    <a:gd name="T54" fmla="*/ 281 w 281"/>
                    <a:gd name="T55" fmla="*/ 137 h 145"/>
                    <a:gd name="T56" fmla="*/ 270 w 281"/>
                    <a:gd name="T57" fmla="*/ 130 h 145"/>
                    <a:gd name="T58" fmla="*/ 258 w 281"/>
                    <a:gd name="T59" fmla="*/ 121 h 145"/>
                    <a:gd name="T60" fmla="*/ 241 w 281"/>
                    <a:gd name="T61" fmla="*/ 109 h 145"/>
                    <a:gd name="T62" fmla="*/ 227 w 281"/>
                    <a:gd name="T63" fmla="*/ 92 h 145"/>
                    <a:gd name="T64" fmla="*/ 236 w 281"/>
                    <a:gd name="T65" fmla="*/ 81 h 145"/>
                    <a:gd name="T66" fmla="*/ 206 w 281"/>
                    <a:gd name="T67" fmla="*/ 59 h 145"/>
                    <a:gd name="T68" fmla="*/ 142 w 281"/>
                    <a:gd name="T69" fmla="*/ 31 h 145"/>
                    <a:gd name="T70" fmla="*/ 97 w 281"/>
                    <a:gd name="T71" fmla="*/ 14 h 145"/>
                    <a:gd name="T72" fmla="*/ 85 w 281"/>
                    <a:gd name="T73" fmla="*/ 26 h 145"/>
                    <a:gd name="T74" fmla="*/ 64 w 281"/>
                    <a:gd name="T75" fmla="*/ 43 h 145"/>
                    <a:gd name="T76" fmla="*/ 54 w 281"/>
                    <a:gd name="T77" fmla="*/ 40 h 145"/>
                    <a:gd name="T78" fmla="*/ 50 w 281"/>
                    <a:gd name="T79" fmla="*/ 31 h 145"/>
                    <a:gd name="T80" fmla="*/ 45 w 281"/>
                    <a:gd name="T81" fmla="*/ 29 h 145"/>
                    <a:gd name="T82" fmla="*/ 42 w 281"/>
                    <a:gd name="T83" fmla="*/ 5 h 145"/>
                    <a:gd name="T84" fmla="*/ 26 w 281"/>
                    <a:gd name="T85"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81" h="145">
                      <a:moveTo>
                        <a:pt x="26" y="0"/>
                      </a:moveTo>
                      <a:lnTo>
                        <a:pt x="19" y="0"/>
                      </a:lnTo>
                      <a:lnTo>
                        <a:pt x="5" y="7"/>
                      </a:lnTo>
                      <a:lnTo>
                        <a:pt x="0" y="14"/>
                      </a:lnTo>
                      <a:lnTo>
                        <a:pt x="12" y="17"/>
                      </a:lnTo>
                      <a:lnTo>
                        <a:pt x="14" y="26"/>
                      </a:lnTo>
                      <a:lnTo>
                        <a:pt x="19" y="26"/>
                      </a:lnTo>
                      <a:lnTo>
                        <a:pt x="40" y="24"/>
                      </a:lnTo>
                      <a:lnTo>
                        <a:pt x="40" y="31"/>
                      </a:lnTo>
                      <a:lnTo>
                        <a:pt x="38" y="31"/>
                      </a:lnTo>
                      <a:lnTo>
                        <a:pt x="31" y="31"/>
                      </a:lnTo>
                      <a:lnTo>
                        <a:pt x="24" y="33"/>
                      </a:lnTo>
                      <a:lnTo>
                        <a:pt x="14" y="33"/>
                      </a:lnTo>
                      <a:lnTo>
                        <a:pt x="14" y="36"/>
                      </a:lnTo>
                      <a:lnTo>
                        <a:pt x="19" y="38"/>
                      </a:lnTo>
                      <a:lnTo>
                        <a:pt x="26" y="43"/>
                      </a:lnTo>
                      <a:lnTo>
                        <a:pt x="28" y="52"/>
                      </a:lnTo>
                      <a:lnTo>
                        <a:pt x="35" y="50"/>
                      </a:lnTo>
                      <a:lnTo>
                        <a:pt x="40" y="38"/>
                      </a:lnTo>
                      <a:lnTo>
                        <a:pt x="40" y="45"/>
                      </a:lnTo>
                      <a:lnTo>
                        <a:pt x="47" y="52"/>
                      </a:lnTo>
                      <a:lnTo>
                        <a:pt x="52" y="52"/>
                      </a:lnTo>
                      <a:lnTo>
                        <a:pt x="59" y="57"/>
                      </a:lnTo>
                      <a:lnTo>
                        <a:pt x="80" y="62"/>
                      </a:lnTo>
                      <a:lnTo>
                        <a:pt x="102" y="71"/>
                      </a:lnTo>
                      <a:lnTo>
                        <a:pt x="109" y="88"/>
                      </a:lnTo>
                      <a:lnTo>
                        <a:pt x="106" y="92"/>
                      </a:lnTo>
                      <a:lnTo>
                        <a:pt x="113" y="95"/>
                      </a:lnTo>
                      <a:lnTo>
                        <a:pt x="111" y="97"/>
                      </a:lnTo>
                      <a:lnTo>
                        <a:pt x="113" y="102"/>
                      </a:lnTo>
                      <a:lnTo>
                        <a:pt x="109" y="100"/>
                      </a:lnTo>
                      <a:lnTo>
                        <a:pt x="104" y="100"/>
                      </a:lnTo>
                      <a:lnTo>
                        <a:pt x="97" y="114"/>
                      </a:lnTo>
                      <a:lnTo>
                        <a:pt x="111" y="111"/>
                      </a:lnTo>
                      <a:lnTo>
                        <a:pt x="113" y="109"/>
                      </a:lnTo>
                      <a:lnTo>
                        <a:pt x="125" y="109"/>
                      </a:lnTo>
                      <a:lnTo>
                        <a:pt x="147" y="123"/>
                      </a:lnTo>
                      <a:lnTo>
                        <a:pt x="168" y="126"/>
                      </a:lnTo>
                      <a:lnTo>
                        <a:pt x="175" y="121"/>
                      </a:lnTo>
                      <a:lnTo>
                        <a:pt x="170" y="114"/>
                      </a:lnTo>
                      <a:lnTo>
                        <a:pt x="177" y="109"/>
                      </a:lnTo>
                      <a:lnTo>
                        <a:pt x="177" y="107"/>
                      </a:lnTo>
                      <a:lnTo>
                        <a:pt x="182" y="107"/>
                      </a:lnTo>
                      <a:lnTo>
                        <a:pt x="182" y="102"/>
                      </a:lnTo>
                      <a:lnTo>
                        <a:pt x="187" y="102"/>
                      </a:lnTo>
                      <a:lnTo>
                        <a:pt x="192" y="100"/>
                      </a:lnTo>
                      <a:lnTo>
                        <a:pt x="215" y="111"/>
                      </a:lnTo>
                      <a:lnTo>
                        <a:pt x="222" y="121"/>
                      </a:lnTo>
                      <a:lnTo>
                        <a:pt x="227" y="123"/>
                      </a:lnTo>
                      <a:lnTo>
                        <a:pt x="227" y="126"/>
                      </a:lnTo>
                      <a:lnTo>
                        <a:pt x="239" y="137"/>
                      </a:lnTo>
                      <a:lnTo>
                        <a:pt x="267" y="142"/>
                      </a:lnTo>
                      <a:lnTo>
                        <a:pt x="274" y="145"/>
                      </a:lnTo>
                      <a:lnTo>
                        <a:pt x="279" y="142"/>
                      </a:lnTo>
                      <a:lnTo>
                        <a:pt x="274" y="140"/>
                      </a:lnTo>
                      <a:lnTo>
                        <a:pt x="281" y="137"/>
                      </a:lnTo>
                      <a:lnTo>
                        <a:pt x="267" y="135"/>
                      </a:lnTo>
                      <a:lnTo>
                        <a:pt x="270" y="130"/>
                      </a:lnTo>
                      <a:lnTo>
                        <a:pt x="258" y="128"/>
                      </a:lnTo>
                      <a:lnTo>
                        <a:pt x="258" y="121"/>
                      </a:lnTo>
                      <a:lnTo>
                        <a:pt x="251" y="121"/>
                      </a:lnTo>
                      <a:lnTo>
                        <a:pt x="241" y="109"/>
                      </a:lnTo>
                      <a:lnTo>
                        <a:pt x="232" y="100"/>
                      </a:lnTo>
                      <a:lnTo>
                        <a:pt x="227" y="92"/>
                      </a:lnTo>
                      <a:lnTo>
                        <a:pt x="239" y="90"/>
                      </a:lnTo>
                      <a:lnTo>
                        <a:pt x="236" y="81"/>
                      </a:lnTo>
                      <a:lnTo>
                        <a:pt x="210" y="71"/>
                      </a:lnTo>
                      <a:lnTo>
                        <a:pt x="206" y="59"/>
                      </a:lnTo>
                      <a:lnTo>
                        <a:pt x="189" y="47"/>
                      </a:lnTo>
                      <a:lnTo>
                        <a:pt x="142" y="31"/>
                      </a:lnTo>
                      <a:lnTo>
                        <a:pt x="123" y="26"/>
                      </a:lnTo>
                      <a:lnTo>
                        <a:pt x="97" y="14"/>
                      </a:lnTo>
                      <a:lnTo>
                        <a:pt x="90" y="19"/>
                      </a:lnTo>
                      <a:lnTo>
                        <a:pt x="85" y="26"/>
                      </a:lnTo>
                      <a:lnTo>
                        <a:pt x="76" y="26"/>
                      </a:lnTo>
                      <a:lnTo>
                        <a:pt x="64" y="43"/>
                      </a:lnTo>
                      <a:lnTo>
                        <a:pt x="59" y="43"/>
                      </a:lnTo>
                      <a:lnTo>
                        <a:pt x="54" y="40"/>
                      </a:lnTo>
                      <a:lnTo>
                        <a:pt x="52" y="31"/>
                      </a:lnTo>
                      <a:lnTo>
                        <a:pt x="50" y="31"/>
                      </a:lnTo>
                      <a:lnTo>
                        <a:pt x="50" y="33"/>
                      </a:lnTo>
                      <a:lnTo>
                        <a:pt x="45" y="29"/>
                      </a:lnTo>
                      <a:lnTo>
                        <a:pt x="45" y="12"/>
                      </a:lnTo>
                      <a:lnTo>
                        <a:pt x="42" y="5"/>
                      </a:lnTo>
                      <a:lnTo>
                        <a:pt x="33" y="5"/>
                      </a:ln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2" name="Freeform 1221"/>
                <p:cNvSpPr>
                  <a:spLocks/>
                </p:cNvSpPr>
                <p:nvPr/>
              </p:nvSpPr>
              <p:spPr bwMode="black">
                <a:xfrm>
                  <a:off x="6990567" y="4101197"/>
                  <a:ext cx="436154" cy="234621"/>
                </a:xfrm>
                <a:custGeom>
                  <a:avLst/>
                  <a:gdLst>
                    <a:gd name="T0" fmla="*/ 19 w 281"/>
                    <a:gd name="T1" fmla="*/ 0 h 145"/>
                    <a:gd name="T2" fmla="*/ 0 w 281"/>
                    <a:gd name="T3" fmla="*/ 14 h 145"/>
                    <a:gd name="T4" fmla="*/ 14 w 281"/>
                    <a:gd name="T5" fmla="*/ 26 h 145"/>
                    <a:gd name="T6" fmla="*/ 40 w 281"/>
                    <a:gd name="T7" fmla="*/ 24 h 145"/>
                    <a:gd name="T8" fmla="*/ 38 w 281"/>
                    <a:gd name="T9" fmla="*/ 31 h 145"/>
                    <a:gd name="T10" fmla="*/ 24 w 281"/>
                    <a:gd name="T11" fmla="*/ 33 h 145"/>
                    <a:gd name="T12" fmla="*/ 14 w 281"/>
                    <a:gd name="T13" fmla="*/ 36 h 145"/>
                    <a:gd name="T14" fmla="*/ 26 w 281"/>
                    <a:gd name="T15" fmla="*/ 43 h 145"/>
                    <a:gd name="T16" fmla="*/ 35 w 281"/>
                    <a:gd name="T17" fmla="*/ 50 h 145"/>
                    <a:gd name="T18" fmla="*/ 40 w 281"/>
                    <a:gd name="T19" fmla="*/ 45 h 145"/>
                    <a:gd name="T20" fmla="*/ 52 w 281"/>
                    <a:gd name="T21" fmla="*/ 52 h 145"/>
                    <a:gd name="T22" fmla="*/ 80 w 281"/>
                    <a:gd name="T23" fmla="*/ 62 h 145"/>
                    <a:gd name="T24" fmla="*/ 109 w 281"/>
                    <a:gd name="T25" fmla="*/ 88 h 145"/>
                    <a:gd name="T26" fmla="*/ 113 w 281"/>
                    <a:gd name="T27" fmla="*/ 95 h 145"/>
                    <a:gd name="T28" fmla="*/ 113 w 281"/>
                    <a:gd name="T29" fmla="*/ 102 h 145"/>
                    <a:gd name="T30" fmla="*/ 104 w 281"/>
                    <a:gd name="T31" fmla="*/ 100 h 145"/>
                    <a:gd name="T32" fmla="*/ 111 w 281"/>
                    <a:gd name="T33" fmla="*/ 111 h 145"/>
                    <a:gd name="T34" fmla="*/ 125 w 281"/>
                    <a:gd name="T35" fmla="*/ 109 h 145"/>
                    <a:gd name="T36" fmla="*/ 168 w 281"/>
                    <a:gd name="T37" fmla="*/ 126 h 145"/>
                    <a:gd name="T38" fmla="*/ 170 w 281"/>
                    <a:gd name="T39" fmla="*/ 114 h 145"/>
                    <a:gd name="T40" fmla="*/ 177 w 281"/>
                    <a:gd name="T41" fmla="*/ 107 h 145"/>
                    <a:gd name="T42" fmla="*/ 182 w 281"/>
                    <a:gd name="T43" fmla="*/ 102 h 145"/>
                    <a:gd name="T44" fmla="*/ 192 w 281"/>
                    <a:gd name="T45" fmla="*/ 100 h 145"/>
                    <a:gd name="T46" fmla="*/ 222 w 281"/>
                    <a:gd name="T47" fmla="*/ 121 h 145"/>
                    <a:gd name="T48" fmla="*/ 227 w 281"/>
                    <a:gd name="T49" fmla="*/ 126 h 145"/>
                    <a:gd name="T50" fmla="*/ 267 w 281"/>
                    <a:gd name="T51" fmla="*/ 142 h 145"/>
                    <a:gd name="T52" fmla="*/ 279 w 281"/>
                    <a:gd name="T53" fmla="*/ 142 h 145"/>
                    <a:gd name="T54" fmla="*/ 281 w 281"/>
                    <a:gd name="T55" fmla="*/ 137 h 145"/>
                    <a:gd name="T56" fmla="*/ 270 w 281"/>
                    <a:gd name="T57" fmla="*/ 130 h 145"/>
                    <a:gd name="T58" fmla="*/ 258 w 281"/>
                    <a:gd name="T59" fmla="*/ 121 h 145"/>
                    <a:gd name="T60" fmla="*/ 241 w 281"/>
                    <a:gd name="T61" fmla="*/ 109 h 145"/>
                    <a:gd name="T62" fmla="*/ 227 w 281"/>
                    <a:gd name="T63" fmla="*/ 92 h 145"/>
                    <a:gd name="T64" fmla="*/ 236 w 281"/>
                    <a:gd name="T65" fmla="*/ 81 h 145"/>
                    <a:gd name="T66" fmla="*/ 206 w 281"/>
                    <a:gd name="T67" fmla="*/ 59 h 145"/>
                    <a:gd name="T68" fmla="*/ 142 w 281"/>
                    <a:gd name="T69" fmla="*/ 31 h 145"/>
                    <a:gd name="T70" fmla="*/ 97 w 281"/>
                    <a:gd name="T71" fmla="*/ 14 h 145"/>
                    <a:gd name="T72" fmla="*/ 85 w 281"/>
                    <a:gd name="T73" fmla="*/ 26 h 145"/>
                    <a:gd name="T74" fmla="*/ 64 w 281"/>
                    <a:gd name="T75" fmla="*/ 43 h 145"/>
                    <a:gd name="T76" fmla="*/ 54 w 281"/>
                    <a:gd name="T77" fmla="*/ 40 h 145"/>
                    <a:gd name="T78" fmla="*/ 50 w 281"/>
                    <a:gd name="T79" fmla="*/ 31 h 145"/>
                    <a:gd name="T80" fmla="*/ 45 w 281"/>
                    <a:gd name="T81" fmla="*/ 29 h 145"/>
                    <a:gd name="T82" fmla="*/ 42 w 281"/>
                    <a:gd name="T83" fmla="*/ 5 h 145"/>
                    <a:gd name="T84" fmla="*/ 26 w 281"/>
                    <a:gd name="T85"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81" h="145">
                      <a:moveTo>
                        <a:pt x="26" y="0"/>
                      </a:moveTo>
                      <a:lnTo>
                        <a:pt x="19" y="0"/>
                      </a:lnTo>
                      <a:lnTo>
                        <a:pt x="5" y="7"/>
                      </a:lnTo>
                      <a:lnTo>
                        <a:pt x="0" y="14"/>
                      </a:lnTo>
                      <a:lnTo>
                        <a:pt x="12" y="17"/>
                      </a:lnTo>
                      <a:lnTo>
                        <a:pt x="14" y="26"/>
                      </a:lnTo>
                      <a:lnTo>
                        <a:pt x="19" y="26"/>
                      </a:lnTo>
                      <a:lnTo>
                        <a:pt x="40" y="24"/>
                      </a:lnTo>
                      <a:lnTo>
                        <a:pt x="40" y="31"/>
                      </a:lnTo>
                      <a:lnTo>
                        <a:pt x="38" y="31"/>
                      </a:lnTo>
                      <a:lnTo>
                        <a:pt x="31" y="31"/>
                      </a:lnTo>
                      <a:lnTo>
                        <a:pt x="24" y="33"/>
                      </a:lnTo>
                      <a:lnTo>
                        <a:pt x="14" y="33"/>
                      </a:lnTo>
                      <a:lnTo>
                        <a:pt x="14" y="36"/>
                      </a:lnTo>
                      <a:lnTo>
                        <a:pt x="19" y="38"/>
                      </a:lnTo>
                      <a:lnTo>
                        <a:pt x="26" y="43"/>
                      </a:lnTo>
                      <a:lnTo>
                        <a:pt x="28" y="52"/>
                      </a:lnTo>
                      <a:lnTo>
                        <a:pt x="35" y="50"/>
                      </a:lnTo>
                      <a:lnTo>
                        <a:pt x="40" y="38"/>
                      </a:lnTo>
                      <a:lnTo>
                        <a:pt x="40" y="45"/>
                      </a:lnTo>
                      <a:lnTo>
                        <a:pt x="47" y="52"/>
                      </a:lnTo>
                      <a:lnTo>
                        <a:pt x="52" y="52"/>
                      </a:lnTo>
                      <a:lnTo>
                        <a:pt x="59" y="57"/>
                      </a:lnTo>
                      <a:lnTo>
                        <a:pt x="80" y="62"/>
                      </a:lnTo>
                      <a:lnTo>
                        <a:pt x="102" y="71"/>
                      </a:lnTo>
                      <a:lnTo>
                        <a:pt x="109" y="88"/>
                      </a:lnTo>
                      <a:lnTo>
                        <a:pt x="106" y="92"/>
                      </a:lnTo>
                      <a:lnTo>
                        <a:pt x="113" y="95"/>
                      </a:lnTo>
                      <a:lnTo>
                        <a:pt x="111" y="97"/>
                      </a:lnTo>
                      <a:lnTo>
                        <a:pt x="113" y="102"/>
                      </a:lnTo>
                      <a:lnTo>
                        <a:pt x="109" y="100"/>
                      </a:lnTo>
                      <a:lnTo>
                        <a:pt x="104" y="100"/>
                      </a:lnTo>
                      <a:lnTo>
                        <a:pt x="97" y="114"/>
                      </a:lnTo>
                      <a:lnTo>
                        <a:pt x="111" y="111"/>
                      </a:lnTo>
                      <a:lnTo>
                        <a:pt x="113" y="109"/>
                      </a:lnTo>
                      <a:lnTo>
                        <a:pt x="125" y="109"/>
                      </a:lnTo>
                      <a:lnTo>
                        <a:pt x="147" y="123"/>
                      </a:lnTo>
                      <a:lnTo>
                        <a:pt x="168" y="126"/>
                      </a:lnTo>
                      <a:lnTo>
                        <a:pt x="175" y="121"/>
                      </a:lnTo>
                      <a:lnTo>
                        <a:pt x="170" y="114"/>
                      </a:lnTo>
                      <a:lnTo>
                        <a:pt x="177" y="109"/>
                      </a:lnTo>
                      <a:lnTo>
                        <a:pt x="177" y="107"/>
                      </a:lnTo>
                      <a:lnTo>
                        <a:pt x="182" y="107"/>
                      </a:lnTo>
                      <a:lnTo>
                        <a:pt x="182" y="102"/>
                      </a:lnTo>
                      <a:lnTo>
                        <a:pt x="187" y="102"/>
                      </a:lnTo>
                      <a:lnTo>
                        <a:pt x="192" y="100"/>
                      </a:lnTo>
                      <a:lnTo>
                        <a:pt x="215" y="111"/>
                      </a:lnTo>
                      <a:lnTo>
                        <a:pt x="222" y="121"/>
                      </a:lnTo>
                      <a:lnTo>
                        <a:pt x="227" y="123"/>
                      </a:lnTo>
                      <a:lnTo>
                        <a:pt x="227" y="126"/>
                      </a:lnTo>
                      <a:lnTo>
                        <a:pt x="239" y="137"/>
                      </a:lnTo>
                      <a:lnTo>
                        <a:pt x="267" y="142"/>
                      </a:lnTo>
                      <a:lnTo>
                        <a:pt x="274" y="145"/>
                      </a:lnTo>
                      <a:lnTo>
                        <a:pt x="279" y="142"/>
                      </a:lnTo>
                      <a:lnTo>
                        <a:pt x="274" y="140"/>
                      </a:lnTo>
                      <a:lnTo>
                        <a:pt x="281" y="137"/>
                      </a:lnTo>
                      <a:lnTo>
                        <a:pt x="267" y="135"/>
                      </a:lnTo>
                      <a:lnTo>
                        <a:pt x="270" y="130"/>
                      </a:lnTo>
                      <a:lnTo>
                        <a:pt x="258" y="128"/>
                      </a:lnTo>
                      <a:lnTo>
                        <a:pt x="258" y="121"/>
                      </a:lnTo>
                      <a:lnTo>
                        <a:pt x="251" y="121"/>
                      </a:lnTo>
                      <a:lnTo>
                        <a:pt x="241" y="109"/>
                      </a:lnTo>
                      <a:lnTo>
                        <a:pt x="232" y="100"/>
                      </a:lnTo>
                      <a:lnTo>
                        <a:pt x="227" y="92"/>
                      </a:lnTo>
                      <a:lnTo>
                        <a:pt x="239" y="90"/>
                      </a:lnTo>
                      <a:lnTo>
                        <a:pt x="236" y="81"/>
                      </a:lnTo>
                      <a:lnTo>
                        <a:pt x="210" y="71"/>
                      </a:lnTo>
                      <a:lnTo>
                        <a:pt x="206" y="59"/>
                      </a:lnTo>
                      <a:lnTo>
                        <a:pt x="189" y="47"/>
                      </a:lnTo>
                      <a:lnTo>
                        <a:pt x="142" y="31"/>
                      </a:lnTo>
                      <a:lnTo>
                        <a:pt x="123" y="26"/>
                      </a:lnTo>
                      <a:lnTo>
                        <a:pt x="97" y="14"/>
                      </a:lnTo>
                      <a:lnTo>
                        <a:pt x="90" y="19"/>
                      </a:lnTo>
                      <a:lnTo>
                        <a:pt x="85" y="26"/>
                      </a:lnTo>
                      <a:lnTo>
                        <a:pt x="76" y="26"/>
                      </a:lnTo>
                      <a:lnTo>
                        <a:pt x="64" y="43"/>
                      </a:lnTo>
                      <a:lnTo>
                        <a:pt x="59" y="43"/>
                      </a:lnTo>
                      <a:lnTo>
                        <a:pt x="54" y="40"/>
                      </a:lnTo>
                      <a:lnTo>
                        <a:pt x="52" y="31"/>
                      </a:lnTo>
                      <a:lnTo>
                        <a:pt x="50" y="31"/>
                      </a:lnTo>
                      <a:lnTo>
                        <a:pt x="50" y="33"/>
                      </a:lnTo>
                      <a:lnTo>
                        <a:pt x="45" y="29"/>
                      </a:lnTo>
                      <a:lnTo>
                        <a:pt x="45" y="12"/>
                      </a:lnTo>
                      <a:lnTo>
                        <a:pt x="42" y="5"/>
                      </a:lnTo>
                      <a:lnTo>
                        <a:pt x="33" y="5"/>
                      </a:lnTo>
                      <a:lnTo>
                        <a:pt x="2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3" name="Freeform 1222"/>
                <p:cNvSpPr>
                  <a:spLocks/>
                </p:cNvSpPr>
                <p:nvPr/>
              </p:nvSpPr>
              <p:spPr bwMode="black">
                <a:xfrm>
                  <a:off x="7420512" y="4305075"/>
                  <a:ext cx="6209" cy="6472"/>
                </a:xfrm>
                <a:custGeom>
                  <a:avLst/>
                  <a:gdLst>
                    <a:gd name="T0" fmla="*/ 0 w 4"/>
                    <a:gd name="T1" fmla="*/ 0 h 4"/>
                    <a:gd name="T2" fmla="*/ 0 w 4"/>
                    <a:gd name="T3" fmla="*/ 4 h 4"/>
                    <a:gd name="T4" fmla="*/ 4 w 4"/>
                    <a:gd name="T5" fmla="*/ 4 h 4"/>
                    <a:gd name="T6" fmla="*/ 4 w 4"/>
                    <a:gd name="T7" fmla="*/ 2 h 4"/>
                    <a:gd name="T8" fmla="*/ 0 w 4"/>
                    <a:gd name="T9" fmla="*/ 0 h 4"/>
                  </a:gdLst>
                  <a:ahLst/>
                  <a:cxnLst>
                    <a:cxn ang="0">
                      <a:pos x="T0" y="T1"/>
                    </a:cxn>
                    <a:cxn ang="0">
                      <a:pos x="T2" y="T3"/>
                    </a:cxn>
                    <a:cxn ang="0">
                      <a:pos x="T4" y="T5"/>
                    </a:cxn>
                    <a:cxn ang="0">
                      <a:pos x="T6" y="T7"/>
                    </a:cxn>
                    <a:cxn ang="0">
                      <a:pos x="T8" y="T9"/>
                    </a:cxn>
                  </a:cxnLst>
                  <a:rect l="0" t="0" r="r" b="b"/>
                  <a:pathLst>
                    <a:path w="4" h="4">
                      <a:moveTo>
                        <a:pt x="0" y="0"/>
                      </a:moveTo>
                      <a:lnTo>
                        <a:pt x="0" y="4"/>
                      </a:lnTo>
                      <a:lnTo>
                        <a:pt x="4" y="4"/>
                      </a:lnTo>
                      <a:lnTo>
                        <a:pt x="4" y="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4" name="Freeform 1223"/>
                <p:cNvSpPr>
                  <a:spLocks/>
                </p:cNvSpPr>
                <p:nvPr/>
              </p:nvSpPr>
              <p:spPr bwMode="black">
                <a:xfrm>
                  <a:off x="7420512" y="4305075"/>
                  <a:ext cx="6209" cy="6472"/>
                </a:xfrm>
                <a:custGeom>
                  <a:avLst/>
                  <a:gdLst>
                    <a:gd name="T0" fmla="*/ 0 w 4"/>
                    <a:gd name="T1" fmla="*/ 0 h 4"/>
                    <a:gd name="T2" fmla="*/ 0 w 4"/>
                    <a:gd name="T3" fmla="*/ 4 h 4"/>
                    <a:gd name="T4" fmla="*/ 4 w 4"/>
                    <a:gd name="T5" fmla="*/ 4 h 4"/>
                    <a:gd name="T6" fmla="*/ 4 w 4"/>
                    <a:gd name="T7" fmla="*/ 2 h 4"/>
                    <a:gd name="T8" fmla="*/ 0 w 4"/>
                    <a:gd name="T9" fmla="*/ 0 h 4"/>
                  </a:gdLst>
                  <a:ahLst/>
                  <a:cxnLst>
                    <a:cxn ang="0">
                      <a:pos x="T0" y="T1"/>
                    </a:cxn>
                    <a:cxn ang="0">
                      <a:pos x="T2" y="T3"/>
                    </a:cxn>
                    <a:cxn ang="0">
                      <a:pos x="T4" y="T5"/>
                    </a:cxn>
                    <a:cxn ang="0">
                      <a:pos x="T6" y="T7"/>
                    </a:cxn>
                    <a:cxn ang="0">
                      <a:pos x="T8" y="T9"/>
                    </a:cxn>
                  </a:cxnLst>
                  <a:rect l="0" t="0" r="r" b="b"/>
                  <a:pathLst>
                    <a:path w="4" h="4">
                      <a:moveTo>
                        <a:pt x="0" y="0"/>
                      </a:moveTo>
                      <a:lnTo>
                        <a:pt x="0" y="4"/>
                      </a:lnTo>
                      <a:lnTo>
                        <a:pt x="4" y="4"/>
                      </a:lnTo>
                      <a:lnTo>
                        <a:pt x="4" y="2"/>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5" name="Freeform 1224"/>
                <p:cNvSpPr>
                  <a:spLocks/>
                </p:cNvSpPr>
                <p:nvPr/>
              </p:nvSpPr>
              <p:spPr bwMode="black">
                <a:xfrm>
                  <a:off x="7372395" y="4190191"/>
                  <a:ext cx="88472" cy="45306"/>
                </a:xfrm>
                <a:custGeom>
                  <a:avLst/>
                  <a:gdLst>
                    <a:gd name="T0" fmla="*/ 54 w 57"/>
                    <a:gd name="T1" fmla="*/ 0 h 28"/>
                    <a:gd name="T2" fmla="*/ 45 w 57"/>
                    <a:gd name="T3" fmla="*/ 0 h 28"/>
                    <a:gd name="T4" fmla="*/ 47 w 57"/>
                    <a:gd name="T5" fmla="*/ 7 h 28"/>
                    <a:gd name="T6" fmla="*/ 33 w 57"/>
                    <a:gd name="T7" fmla="*/ 16 h 28"/>
                    <a:gd name="T8" fmla="*/ 24 w 57"/>
                    <a:gd name="T9" fmla="*/ 16 h 28"/>
                    <a:gd name="T10" fmla="*/ 26 w 57"/>
                    <a:gd name="T11" fmla="*/ 11 h 28"/>
                    <a:gd name="T12" fmla="*/ 19 w 57"/>
                    <a:gd name="T13" fmla="*/ 19 h 28"/>
                    <a:gd name="T14" fmla="*/ 0 w 57"/>
                    <a:gd name="T15" fmla="*/ 19 h 28"/>
                    <a:gd name="T16" fmla="*/ 2 w 57"/>
                    <a:gd name="T17" fmla="*/ 21 h 28"/>
                    <a:gd name="T18" fmla="*/ 12 w 57"/>
                    <a:gd name="T19" fmla="*/ 26 h 28"/>
                    <a:gd name="T20" fmla="*/ 16 w 57"/>
                    <a:gd name="T21" fmla="*/ 26 h 28"/>
                    <a:gd name="T22" fmla="*/ 19 w 57"/>
                    <a:gd name="T23" fmla="*/ 28 h 28"/>
                    <a:gd name="T24" fmla="*/ 33 w 57"/>
                    <a:gd name="T25" fmla="*/ 28 h 28"/>
                    <a:gd name="T26" fmla="*/ 42 w 57"/>
                    <a:gd name="T27" fmla="*/ 23 h 28"/>
                    <a:gd name="T28" fmla="*/ 47 w 57"/>
                    <a:gd name="T29" fmla="*/ 19 h 28"/>
                    <a:gd name="T30" fmla="*/ 52 w 57"/>
                    <a:gd name="T31" fmla="*/ 19 h 28"/>
                    <a:gd name="T32" fmla="*/ 57 w 57"/>
                    <a:gd name="T33" fmla="*/ 2 h 28"/>
                    <a:gd name="T34" fmla="*/ 54 w 57"/>
                    <a:gd name="T3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 h="28">
                      <a:moveTo>
                        <a:pt x="54" y="0"/>
                      </a:moveTo>
                      <a:lnTo>
                        <a:pt x="45" y="0"/>
                      </a:lnTo>
                      <a:lnTo>
                        <a:pt x="47" y="7"/>
                      </a:lnTo>
                      <a:lnTo>
                        <a:pt x="33" y="16"/>
                      </a:lnTo>
                      <a:lnTo>
                        <a:pt x="24" y="16"/>
                      </a:lnTo>
                      <a:lnTo>
                        <a:pt x="26" y="11"/>
                      </a:lnTo>
                      <a:lnTo>
                        <a:pt x="19" y="19"/>
                      </a:lnTo>
                      <a:lnTo>
                        <a:pt x="0" y="19"/>
                      </a:lnTo>
                      <a:lnTo>
                        <a:pt x="2" y="21"/>
                      </a:lnTo>
                      <a:lnTo>
                        <a:pt x="12" y="26"/>
                      </a:lnTo>
                      <a:lnTo>
                        <a:pt x="16" y="26"/>
                      </a:lnTo>
                      <a:lnTo>
                        <a:pt x="19" y="28"/>
                      </a:lnTo>
                      <a:lnTo>
                        <a:pt x="33" y="28"/>
                      </a:lnTo>
                      <a:lnTo>
                        <a:pt x="42" y="23"/>
                      </a:lnTo>
                      <a:lnTo>
                        <a:pt x="47" y="19"/>
                      </a:lnTo>
                      <a:lnTo>
                        <a:pt x="52" y="19"/>
                      </a:lnTo>
                      <a:lnTo>
                        <a:pt x="57" y="2"/>
                      </a:lnTo>
                      <a:lnTo>
                        <a:pt x="5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6" name="Freeform 1225"/>
                <p:cNvSpPr>
                  <a:spLocks/>
                </p:cNvSpPr>
                <p:nvPr/>
              </p:nvSpPr>
              <p:spPr bwMode="black">
                <a:xfrm>
                  <a:off x="7372395" y="4190191"/>
                  <a:ext cx="88472" cy="45306"/>
                </a:xfrm>
                <a:custGeom>
                  <a:avLst/>
                  <a:gdLst>
                    <a:gd name="T0" fmla="*/ 54 w 57"/>
                    <a:gd name="T1" fmla="*/ 0 h 28"/>
                    <a:gd name="T2" fmla="*/ 45 w 57"/>
                    <a:gd name="T3" fmla="*/ 0 h 28"/>
                    <a:gd name="T4" fmla="*/ 47 w 57"/>
                    <a:gd name="T5" fmla="*/ 7 h 28"/>
                    <a:gd name="T6" fmla="*/ 33 w 57"/>
                    <a:gd name="T7" fmla="*/ 16 h 28"/>
                    <a:gd name="T8" fmla="*/ 24 w 57"/>
                    <a:gd name="T9" fmla="*/ 16 h 28"/>
                    <a:gd name="T10" fmla="*/ 26 w 57"/>
                    <a:gd name="T11" fmla="*/ 11 h 28"/>
                    <a:gd name="T12" fmla="*/ 19 w 57"/>
                    <a:gd name="T13" fmla="*/ 19 h 28"/>
                    <a:gd name="T14" fmla="*/ 0 w 57"/>
                    <a:gd name="T15" fmla="*/ 19 h 28"/>
                    <a:gd name="T16" fmla="*/ 2 w 57"/>
                    <a:gd name="T17" fmla="*/ 21 h 28"/>
                    <a:gd name="T18" fmla="*/ 12 w 57"/>
                    <a:gd name="T19" fmla="*/ 26 h 28"/>
                    <a:gd name="T20" fmla="*/ 16 w 57"/>
                    <a:gd name="T21" fmla="*/ 26 h 28"/>
                    <a:gd name="T22" fmla="*/ 19 w 57"/>
                    <a:gd name="T23" fmla="*/ 28 h 28"/>
                    <a:gd name="T24" fmla="*/ 33 w 57"/>
                    <a:gd name="T25" fmla="*/ 28 h 28"/>
                    <a:gd name="T26" fmla="*/ 42 w 57"/>
                    <a:gd name="T27" fmla="*/ 23 h 28"/>
                    <a:gd name="T28" fmla="*/ 47 w 57"/>
                    <a:gd name="T29" fmla="*/ 19 h 28"/>
                    <a:gd name="T30" fmla="*/ 52 w 57"/>
                    <a:gd name="T31" fmla="*/ 19 h 28"/>
                    <a:gd name="T32" fmla="*/ 57 w 57"/>
                    <a:gd name="T33" fmla="*/ 2 h 28"/>
                    <a:gd name="T34" fmla="*/ 54 w 57"/>
                    <a:gd name="T3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 h="28">
                      <a:moveTo>
                        <a:pt x="54" y="0"/>
                      </a:moveTo>
                      <a:lnTo>
                        <a:pt x="45" y="0"/>
                      </a:lnTo>
                      <a:lnTo>
                        <a:pt x="47" y="7"/>
                      </a:lnTo>
                      <a:lnTo>
                        <a:pt x="33" y="16"/>
                      </a:lnTo>
                      <a:lnTo>
                        <a:pt x="24" y="16"/>
                      </a:lnTo>
                      <a:lnTo>
                        <a:pt x="26" y="11"/>
                      </a:lnTo>
                      <a:lnTo>
                        <a:pt x="19" y="19"/>
                      </a:lnTo>
                      <a:lnTo>
                        <a:pt x="0" y="19"/>
                      </a:lnTo>
                      <a:lnTo>
                        <a:pt x="2" y="21"/>
                      </a:lnTo>
                      <a:lnTo>
                        <a:pt x="12" y="26"/>
                      </a:lnTo>
                      <a:lnTo>
                        <a:pt x="16" y="26"/>
                      </a:lnTo>
                      <a:lnTo>
                        <a:pt x="19" y="28"/>
                      </a:lnTo>
                      <a:lnTo>
                        <a:pt x="33" y="28"/>
                      </a:lnTo>
                      <a:lnTo>
                        <a:pt x="42" y="23"/>
                      </a:lnTo>
                      <a:lnTo>
                        <a:pt x="47" y="19"/>
                      </a:lnTo>
                      <a:lnTo>
                        <a:pt x="52" y="19"/>
                      </a:lnTo>
                      <a:lnTo>
                        <a:pt x="57" y="2"/>
                      </a:lnTo>
                      <a:lnTo>
                        <a:pt x="5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7" name="Freeform 1226"/>
                <p:cNvSpPr>
                  <a:spLocks/>
                </p:cNvSpPr>
                <p:nvPr/>
              </p:nvSpPr>
              <p:spPr bwMode="black">
                <a:xfrm>
                  <a:off x="7361530" y="4220935"/>
                  <a:ext cx="3104" cy="3236"/>
                </a:xfrm>
                <a:custGeom>
                  <a:avLst/>
                  <a:gdLst>
                    <a:gd name="T0" fmla="*/ 0 w 2"/>
                    <a:gd name="T1" fmla="*/ 0 h 2"/>
                    <a:gd name="T2" fmla="*/ 2 w 2"/>
                    <a:gd name="T3" fmla="*/ 2 h 2"/>
                    <a:gd name="T4" fmla="*/ 2 w 2"/>
                    <a:gd name="T5" fmla="*/ 0 h 2"/>
                    <a:gd name="T6" fmla="*/ 0 w 2"/>
                    <a:gd name="T7" fmla="*/ 0 h 2"/>
                  </a:gdLst>
                  <a:ahLst/>
                  <a:cxnLst>
                    <a:cxn ang="0">
                      <a:pos x="T0" y="T1"/>
                    </a:cxn>
                    <a:cxn ang="0">
                      <a:pos x="T2" y="T3"/>
                    </a:cxn>
                    <a:cxn ang="0">
                      <a:pos x="T4" y="T5"/>
                    </a:cxn>
                    <a:cxn ang="0">
                      <a:pos x="T6" y="T7"/>
                    </a:cxn>
                  </a:cxnLst>
                  <a:rect l="0" t="0" r="r" b="b"/>
                  <a:pathLst>
                    <a:path w="2" h="2">
                      <a:moveTo>
                        <a:pt x="0" y="0"/>
                      </a:moveTo>
                      <a:lnTo>
                        <a:pt x="2" y="2"/>
                      </a:lnTo>
                      <a:lnTo>
                        <a:pt x="2"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8" name="Freeform 1227"/>
                <p:cNvSpPr>
                  <a:spLocks/>
                </p:cNvSpPr>
                <p:nvPr/>
              </p:nvSpPr>
              <p:spPr bwMode="black">
                <a:xfrm>
                  <a:off x="7361530" y="4220935"/>
                  <a:ext cx="3104" cy="3236"/>
                </a:xfrm>
                <a:custGeom>
                  <a:avLst/>
                  <a:gdLst>
                    <a:gd name="T0" fmla="*/ 0 w 2"/>
                    <a:gd name="T1" fmla="*/ 0 h 2"/>
                    <a:gd name="T2" fmla="*/ 2 w 2"/>
                    <a:gd name="T3" fmla="*/ 2 h 2"/>
                    <a:gd name="T4" fmla="*/ 2 w 2"/>
                    <a:gd name="T5" fmla="*/ 0 h 2"/>
                    <a:gd name="T6" fmla="*/ 0 w 2"/>
                    <a:gd name="T7" fmla="*/ 0 h 2"/>
                  </a:gdLst>
                  <a:ahLst/>
                  <a:cxnLst>
                    <a:cxn ang="0">
                      <a:pos x="T0" y="T1"/>
                    </a:cxn>
                    <a:cxn ang="0">
                      <a:pos x="T2" y="T3"/>
                    </a:cxn>
                    <a:cxn ang="0">
                      <a:pos x="T4" y="T5"/>
                    </a:cxn>
                    <a:cxn ang="0">
                      <a:pos x="T6" y="T7"/>
                    </a:cxn>
                  </a:cxnLst>
                  <a:rect l="0" t="0" r="r" b="b"/>
                  <a:pathLst>
                    <a:path w="2" h="2">
                      <a:moveTo>
                        <a:pt x="0" y="0"/>
                      </a:moveTo>
                      <a:lnTo>
                        <a:pt x="2" y="2"/>
                      </a:lnTo>
                      <a:lnTo>
                        <a:pt x="2"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9" name="Freeform 1228"/>
                <p:cNvSpPr>
                  <a:spLocks/>
                </p:cNvSpPr>
                <p:nvPr/>
              </p:nvSpPr>
              <p:spPr bwMode="black">
                <a:xfrm>
                  <a:off x="7460868" y="4174010"/>
                  <a:ext cx="17074" cy="27507"/>
                </a:xfrm>
                <a:custGeom>
                  <a:avLst/>
                  <a:gdLst>
                    <a:gd name="T0" fmla="*/ 0 w 11"/>
                    <a:gd name="T1" fmla="*/ 0 h 17"/>
                    <a:gd name="T2" fmla="*/ 7 w 11"/>
                    <a:gd name="T3" fmla="*/ 17 h 17"/>
                    <a:gd name="T4" fmla="*/ 9 w 11"/>
                    <a:gd name="T5" fmla="*/ 17 h 17"/>
                    <a:gd name="T6" fmla="*/ 11 w 11"/>
                    <a:gd name="T7" fmla="*/ 10 h 17"/>
                    <a:gd name="T8" fmla="*/ 9 w 11"/>
                    <a:gd name="T9" fmla="*/ 5 h 17"/>
                    <a:gd name="T10" fmla="*/ 0 w 11"/>
                    <a:gd name="T11" fmla="*/ 0 h 17"/>
                  </a:gdLst>
                  <a:ahLst/>
                  <a:cxnLst>
                    <a:cxn ang="0">
                      <a:pos x="T0" y="T1"/>
                    </a:cxn>
                    <a:cxn ang="0">
                      <a:pos x="T2" y="T3"/>
                    </a:cxn>
                    <a:cxn ang="0">
                      <a:pos x="T4" y="T5"/>
                    </a:cxn>
                    <a:cxn ang="0">
                      <a:pos x="T6" y="T7"/>
                    </a:cxn>
                    <a:cxn ang="0">
                      <a:pos x="T8" y="T9"/>
                    </a:cxn>
                    <a:cxn ang="0">
                      <a:pos x="T10" y="T11"/>
                    </a:cxn>
                  </a:cxnLst>
                  <a:rect l="0" t="0" r="r" b="b"/>
                  <a:pathLst>
                    <a:path w="11" h="17">
                      <a:moveTo>
                        <a:pt x="0" y="0"/>
                      </a:moveTo>
                      <a:lnTo>
                        <a:pt x="7" y="17"/>
                      </a:lnTo>
                      <a:lnTo>
                        <a:pt x="9" y="17"/>
                      </a:lnTo>
                      <a:lnTo>
                        <a:pt x="11" y="10"/>
                      </a:lnTo>
                      <a:lnTo>
                        <a:pt x="9" y="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0" name="Freeform 1229"/>
                <p:cNvSpPr>
                  <a:spLocks/>
                </p:cNvSpPr>
                <p:nvPr/>
              </p:nvSpPr>
              <p:spPr bwMode="black">
                <a:xfrm>
                  <a:off x="7460868" y="4174010"/>
                  <a:ext cx="17074" cy="27507"/>
                </a:xfrm>
                <a:custGeom>
                  <a:avLst/>
                  <a:gdLst>
                    <a:gd name="T0" fmla="*/ 0 w 11"/>
                    <a:gd name="T1" fmla="*/ 0 h 17"/>
                    <a:gd name="T2" fmla="*/ 7 w 11"/>
                    <a:gd name="T3" fmla="*/ 17 h 17"/>
                    <a:gd name="T4" fmla="*/ 9 w 11"/>
                    <a:gd name="T5" fmla="*/ 17 h 17"/>
                    <a:gd name="T6" fmla="*/ 11 w 11"/>
                    <a:gd name="T7" fmla="*/ 10 h 17"/>
                    <a:gd name="T8" fmla="*/ 9 w 11"/>
                    <a:gd name="T9" fmla="*/ 5 h 17"/>
                    <a:gd name="T10" fmla="*/ 0 w 11"/>
                    <a:gd name="T11" fmla="*/ 0 h 17"/>
                  </a:gdLst>
                  <a:ahLst/>
                  <a:cxnLst>
                    <a:cxn ang="0">
                      <a:pos x="T0" y="T1"/>
                    </a:cxn>
                    <a:cxn ang="0">
                      <a:pos x="T2" y="T3"/>
                    </a:cxn>
                    <a:cxn ang="0">
                      <a:pos x="T4" y="T5"/>
                    </a:cxn>
                    <a:cxn ang="0">
                      <a:pos x="T6" y="T7"/>
                    </a:cxn>
                    <a:cxn ang="0">
                      <a:pos x="T8" y="T9"/>
                    </a:cxn>
                    <a:cxn ang="0">
                      <a:pos x="T10" y="T11"/>
                    </a:cxn>
                  </a:cxnLst>
                  <a:rect l="0" t="0" r="r" b="b"/>
                  <a:pathLst>
                    <a:path w="11" h="17">
                      <a:moveTo>
                        <a:pt x="0" y="0"/>
                      </a:moveTo>
                      <a:lnTo>
                        <a:pt x="7" y="17"/>
                      </a:lnTo>
                      <a:lnTo>
                        <a:pt x="9" y="17"/>
                      </a:lnTo>
                      <a:lnTo>
                        <a:pt x="11" y="10"/>
                      </a:lnTo>
                      <a:lnTo>
                        <a:pt x="9" y="5"/>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1" name="Freeform 1230"/>
                <p:cNvSpPr>
                  <a:spLocks/>
                </p:cNvSpPr>
                <p:nvPr/>
              </p:nvSpPr>
              <p:spPr bwMode="black">
                <a:xfrm>
                  <a:off x="6689450" y="3832596"/>
                  <a:ext cx="51221" cy="69577"/>
                </a:xfrm>
                <a:custGeom>
                  <a:avLst/>
                  <a:gdLst>
                    <a:gd name="T0" fmla="*/ 31 w 33"/>
                    <a:gd name="T1" fmla="*/ 0 h 43"/>
                    <a:gd name="T2" fmla="*/ 26 w 33"/>
                    <a:gd name="T3" fmla="*/ 15 h 43"/>
                    <a:gd name="T4" fmla="*/ 2 w 33"/>
                    <a:gd name="T5" fmla="*/ 36 h 43"/>
                    <a:gd name="T6" fmla="*/ 0 w 33"/>
                    <a:gd name="T7" fmla="*/ 43 h 43"/>
                    <a:gd name="T8" fmla="*/ 9 w 33"/>
                    <a:gd name="T9" fmla="*/ 36 h 43"/>
                    <a:gd name="T10" fmla="*/ 21 w 33"/>
                    <a:gd name="T11" fmla="*/ 26 h 43"/>
                    <a:gd name="T12" fmla="*/ 24 w 33"/>
                    <a:gd name="T13" fmla="*/ 22 h 43"/>
                    <a:gd name="T14" fmla="*/ 33 w 33"/>
                    <a:gd name="T15" fmla="*/ 15 h 43"/>
                    <a:gd name="T16" fmla="*/ 31 w 33"/>
                    <a:gd name="T1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43">
                      <a:moveTo>
                        <a:pt x="31" y="0"/>
                      </a:moveTo>
                      <a:lnTo>
                        <a:pt x="26" y="15"/>
                      </a:lnTo>
                      <a:lnTo>
                        <a:pt x="2" y="36"/>
                      </a:lnTo>
                      <a:lnTo>
                        <a:pt x="0" y="43"/>
                      </a:lnTo>
                      <a:lnTo>
                        <a:pt x="9" y="36"/>
                      </a:lnTo>
                      <a:lnTo>
                        <a:pt x="21" y="26"/>
                      </a:lnTo>
                      <a:lnTo>
                        <a:pt x="24" y="22"/>
                      </a:lnTo>
                      <a:lnTo>
                        <a:pt x="33" y="15"/>
                      </a:lnTo>
                      <a:lnTo>
                        <a:pt x="3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2" name="Freeform 1231"/>
                <p:cNvSpPr>
                  <a:spLocks/>
                </p:cNvSpPr>
                <p:nvPr/>
              </p:nvSpPr>
              <p:spPr bwMode="black">
                <a:xfrm>
                  <a:off x="6689450" y="3832596"/>
                  <a:ext cx="51221" cy="69577"/>
                </a:xfrm>
                <a:custGeom>
                  <a:avLst/>
                  <a:gdLst>
                    <a:gd name="T0" fmla="*/ 31 w 33"/>
                    <a:gd name="T1" fmla="*/ 0 h 43"/>
                    <a:gd name="T2" fmla="*/ 26 w 33"/>
                    <a:gd name="T3" fmla="*/ 15 h 43"/>
                    <a:gd name="T4" fmla="*/ 2 w 33"/>
                    <a:gd name="T5" fmla="*/ 36 h 43"/>
                    <a:gd name="T6" fmla="*/ 0 w 33"/>
                    <a:gd name="T7" fmla="*/ 43 h 43"/>
                    <a:gd name="T8" fmla="*/ 9 w 33"/>
                    <a:gd name="T9" fmla="*/ 36 h 43"/>
                    <a:gd name="T10" fmla="*/ 21 w 33"/>
                    <a:gd name="T11" fmla="*/ 26 h 43"/>
                    <a:gd name="T12" fmla="*/ 24 w 33"/>
                    <a:gd name="T13" fmla="*/ 22 h 43"/>
                    <a:gd name="T14" fmla="*/ 33 w 33"/>
                    <a:gd name="T15" fmla="*/ 15 h 43"/>
                    <a:gd name="T16" fmla="*/ 31 w 33"/>
                    <a:gd name="T1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43">
                      <a:moveTo>
                        <a:pt x="31" y="0"/>
                      </a:moveTo>
                      <a:lnTo>
                        <a:pt x="26" y="15"/>
                      </a:lnTo>
                      <a:lnTo>
                        <a:pt x="2" y="36"/>
                      </a:lnTo>
                      <a:lnTo>
                        <a:pt x="0" y="43"/>
                      </a:lnTo>
                      <a:lnTo>
                        <a:pt x="9" y="36"/>
                      </a:lnTo>
                      <a:lnTo>
                        <a:pt x="21" y="26"/>
                      </a:lnTo>
                      <a:lnTo>
                        <a:pt x="24" y="22"/>
                      </a:lnTo>
                      <a:lnTo>
                        <a:pt x="33" y="15"/>
                      </a:lnTo>
                      <a:lnTo>
                        <a:pt x="31"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3" name="Freeform 1232"/>
                <p:cNvSpPr>
                  <a:spLocks/>
                </p:cNvSpPr>
                <p:nvPr/>
              </p:nvSpPr>
              <p:spPr bwMode="black">
                <a:xfrm>
                  <a:off x="6748431" y="3974987"/>
                  <a:ext cx="7761" cy="8090"/>
                </a:xfrm>
                <a:custGeom>
                  <a:avLst/>
                  <a:gdLst>
                    <a:gd name="T0" fmla="*/ 5 w 5"/>
                    <a:gd name="T1" fmla="*/ 0 h 5"/>
                    <a:gd name="T2" fmla="*/ 0 w 5"/>
                    <a:gd name="T3" fmla="*/ 0 h 5"/>
                    <a:gd name="T4" fmla="*/ 0 w 5"/>
                    <a:gd name="T5" fmla="*/ 5 h 5"/>
                    <a:gd name="T6" fmla="*/ 5 w 5"/>
                    <a:gd name="T7" fmla="*/ 0 h 5"/>
                  </a:gdLst>
                  <a:ahLst/>
                  <a:cxnLst>
                    <a:cxn ang="0">
                      <a:pos x="T0" y="T1"/>
                    </a:cxn>
                    <a:cxn ang="0">
                      <a:pos x="T2" y="T3"/>
                    </a:cxn>
                    <a:cxn ang="0">
                      <a:pos x="T4" y="T5"/>
                    </a:cxn>
                    <a:cxn ang="0">
                      <a:pos x="T6" y="T7"/>
                    </a:cxn>
                  </a:cxnLst>
                  <a:rect l="0" t="0" r="r" b="b"/>
                  <a:pathLst>
                    <a:path w="5" h="5">
                      <a:moveTo>
                        <a:pt x="5" y="0"/>
                      </a:moveTo>
                      <a:lnTo>
                        <a:pt x="0" y="0"/>
                      </a:lnTo>
                      <a:lnTo>
                        <a:pt x="0" y="5"/>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4" name="Freeform 1233"/>
                <p:cNvSpPr>
                  <a:spLocks/>
                </p:cNvSpPr>
                <p:nvPr/>
              </p:nvSpPr>
              <p:spPr bwMode="black">
                <a:xfrm>
                  <a:off x="6748431" y="3974987"/>
                  <a:ext cx="7761" cy="8090"/>
                </a:xfrm>
                <a:custGeom>
                  <a:avLst/>
                  <a:gdLst>
                    <a:gd name="T0" fmla="*/ 5 w 5"/>
                    <a:gd name="T1" fmla="*/ 0 h 5"/>
                    <a:gd name="T2" fmla="*/ 0 w 5"/>
                    <a:gd name="T3" fmla="*/ 0 h 5"/>
                    <a:gd name="T4" fmla="*/ 0 w 5"/>
                    <a:gd name="T5" fmla="*/ 5 h 5"/>
                    <a:gd name="T6" fmla="*/ 5 w 5"/>
                    <a:gd name="T7" fmla="*/ 0 h 5"/>
                  </a:gdLst>
                  <a:ahLst/>
                  <a:cxnLst>
                    <a:cxn ang="0">
                      <a:pos x="T0" y="T1"/>
                    </a:cxn>
                    <a:cxn ang="0">
                      <a:pos x="T2" y="T3"/>
                    </a:cxn>
                    <a:cxn ang="0">
                      <a:pos x="T4" y="T5"/>
                    </a:cxn>
                    <a:cxn ang="0">
                      <a:pos x="T6" y="T7"/>
                    </a:cxn>
                  </a:cxnLst>
                  <a:rect l="0" t="0" r="r" b="b"/>
                  <a:pathLst>
                    <a:path w="5" h="5">
                      <a:moveTo>
                        <a:pt x="5" y="0"/>
                      </a:moveTo>
                      <a:lnTo>
                        <a:pt x="0" y="0"/>
                      </a:lnTo>
                      <a:lnTo>
                        <a:pt x="0" y="5"/>
                      </a:lnTo>
                      <a:lnTo>
                        <a:pt x="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5" name="Freeform 1234"/>
                <p:cNvSpPr>
                  <a:spLocks/>
                </p:cNvSpPr>
                <p:nvPr/>
              </p:nvSpPr>
              <p:spPr bwMode="black">
                <a:xfrm>
                  <a:off x="6770162" y="3955570"/>
                  <a:ext cx="10865" cy="4854"/>
                </a:xfrm>
                <a:custGeom>
                  <a:avLst/>
                  <a:gdLst>
                    <a:gd name="T0" fmla="*/ 2 w 7"/>
                    <a:gd name="T1" fmla="*/ 0 h 3"/>
                    <a:gd name="T2" fmla="*/ 0 w 7"/>
                    <a:gd name="T3" fmla="*/ 3 h 3"/>
                    <a:gd name="T4" fmla="*/ 7 w 7"/>
                    <a:gd name="T5" fmla="*/ 3 h 3"/>
                    <a:gd name="T6" fmla="*/ 7 w 7"/>
                    <a:gd name="T7" fmla="*/ 3 h 3"/>
                    <a:gd name="T8" fmla="*/ 2 w 7"/>
                    <a:gd name="T9" fmla="*/ 0 h 3"/>
                  </a:gdLst>
                  <a:ahLst/>
                  <a:cxnLst>
                    <a:cxn ang="0">
                      <a:pos x="T0" y="T1"/>
                    </a:cxn>
                    <a:cxn ang="0">
                      <a:pos x="T2" y="T3"/>
                    </a:cxn>
                    <a:cxn ang="0">
                      <a:pos x="T4" y="T5"/>
                    </a:cxn>
                    <a:cxn ang="0">
                      <a:pos x="T6" y="T7"/>
                    </a:cxn>
                    <a:cxn ang="0">
                      <a:pos x="T8" y="T9"/>
                    </a:cxn>
                  </a:cxnLst>
                  <a:rect l="0" t="0" r="r" b="b"/>
                  <a:pathLst>
                    <a:path w="7" h="3">
                      <a:moveTo>
                        <a:pt x="2" y="0"/>
                      </a:moveTo>
                      <a:lnTo>
                        <a:pt x="0" y="3"/>
                      </a:lnTo>
                      <a:lnTo>
                        <a:pt x="7" y="3"/>
                      </a:lnTo>
                      <a:lnTo>
                        <a:pt x="7" y="3"/>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6" name="Freeform 1235"/>
                <p:cNvSpPr>
                  <a:spLocks/>
                </p:cNvSpPr>
                <p:nvPr/>
              </p:nvSpPr>
              <p:spPr bwMode="black">
                <a:xfrm>
                  <a:off x="6770162" y="3955570"/>
                  <a:ext cx="10865" cy="4854"/>
                </a:xfrm>
                <a:custGeom>
                  <a:avLst/>
                  <a:gdLst>
                    <a:gd name="T0" fmla="*/ 2 w 7"/>
                    <a:gd name="T1" fmla="*/ 0 h 3"/>
                    <a:gd name="T2" fmla="*/ 0 w 7"/>
                    <a:gd name="T3" fmla="*/ 3 h 3"/>
                    <a:gd name="T4" fmla="*/ 7 w 7"/>
                    <a:gd name="T5" fmla="*/ 3 h 3"/>
                    <a:gd name="T6" fmla="*/ 7 w 7"/>
                    <a:gd name="T7" fmla="*/ 3 h 3"/>
                    <a:gd name="T8" fmla="*/ 2 w 7"/>
                    <a:gd name="T9" fmla="*/ 0 h 3"/>
                  </a:gdLst>
                  <a:ahLst/>
                  <a:cxnLst>
                    <a:cxn ang="0">
                      <a:pos x="T0" y="T1"/>
                    </a:cxn>
                    <a:cxn ang="0">
                      <a:pos x="T2" y="T3"/>
                    </a:cxn>
                    <a:cxn ang="0">
                      <a:pos x="T4" y="T5"/>
                    </a:cxn>
                    <a:cxn ang="0">
                      <a:pos x="T6" y="T7"/>
                    </a:cxn>
                    <a:cxn ang="0">
                      <a:pos x="T8" y="T9"/>
                    </a:cxn>
                  </a:cxnLst>
                  <a:rect l="0" t="0" r="r" b="b"/>
                  <a:pathLst>
                    <a:path w="7" h="3">
                      <a:moveTo>
                        <a:pt x="2" y="0"/>
                      </a:moveTo>
                      <a:lnTo>
                        <a:pt x="0" y="3"/>
                      </a:lnTo>
                      <a:lnTo>
                        <a:pt x="7" y="3"/>
                      </a:lnTo>
                      <a:lnTo>
                        <a:pt x="7" y="3"/>
                      </a:lnTo>
                      <a:lnTo>
                        <a:pt x="2"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7" name="Freeform 1236"/>
                <p:cNvSpPr>
                  <a:spLocks/>
                </p:cNvSpPr>
                <p:nvPr/>
              </p:nvSpPr>
              <p:spPr bwMode="black">
                <a:xfrm>
                  <a:off x="6788787" y="3944243"/>
                  <a:ext cx="10865" cy="3236"/>
                </a:xfrm>
                <a:custGeom>
                  <a:avLst/>
                  <a:gdLst>
                    <a:gd name="T0" fmla="*/ 7 w 7"/>
                    <a:gd name="T1" fmla="*/ 0 h 2"/>
                    <a:gd name="T2" fmla="*/ 0 w 7"/>
                    <a:gd name="T3" fmla="*/ 0 h 2"/>
                    <a:gd name="T4" fmla="*/ 2 w 7"/>
                    <a:gd name="T5" fmla="*/ 2 h 2"/>
                    <a:gd name="T6" fmla="*/ 7 w 7"/>
                    <a:gd name="T7" fmla="*/ 0 h 2"/>
                  </a:gdLst>
                  <a:ahLst/>
                  <a:cxnLst>
                    <a:cxn ang="0">
                      <a:pos x="T0" y="T1"/>
                    </a:cxn>
                    <a:cxn ang="0">
                      <a:pos x="T2" y="T3"/>
                    </a:cxn>
                    <a:cxn ang="0">
                      <a:pos x="T4" y="T5"/>
                    </a:cxn>
                    <a:cxn ang="0">
                      <a:pos x="T6" y="T7"/>
                    </a:cxn>
                  </a:cxnLst>
                  <a:rect l="0" t="0" r="r" b="b"/>
                  <a:pathLst>
                    <a:path w="7" h="2">
                      <a:moveTo>
                        <a:pt x="7" y="0"/>
                      </a:moveTo>
                      <a:lnTo>
                        <a:pt x="0" y="0"/>
                      </a:lnTo>
                      <a:lnTo>
                        <a:pt x="2" y="2"/>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8" name="Freeform 1237"/>
                <p:cNvSpPr>
                  <a:spLocks/>
                </p:cNvSpPr>
                <p:nvPr/>
              </p:nvSpPr>
              <p:spPr bwMode="black">
                <a:xfrm>
                  <a:off x="6788787" y="3944243"/>
                  <a:ext cx="10865" cy="3236"/>
                </a:xfrm>
                <a:custGeom>
                  <a:avLst/>
                  <a:gdLst>
                    <a:gd name="T0" fmla="*/ 7 w 7"/>
                    <a:gd name="T1" fmla="*/ 0 h 2"/>
                    <a:gd name="T2" fmla="*/ 0 w 7"/>
                    <a:gd name="T3" fmla="*/ 0 h 2"/>
                    <a:gd name="T4" fmla="*/ 2 w 7"/>
                    <a:gd name="T5" fmla="*/ 2 h 2"/>
                    <a:gd name="T6" fmla="*/ 7 w 7"/>
                    <a:gd name="T7" fmla="*/ 0 h 2"/>
                  </a:gdLst>
                  <a:ahLst/>
                  <a:cxnLst>
                    <a:cxn ang="0">
                      <a:pos x="T0" y="T1"/>
                    </a:cxn>
                    <a:cxn ang="0">
                      <a:pos x="T2" y="T3"/>
                    </a:cxn>
                    <a:cxn ang="0">
                      <a:pos x="T4" y="T5"/>
                    </a:cxn>
                    <a:cxn ang="0">
                      <a:pos x="T6" y="T7"/>
                    </a:cxn>
                  </a:cxnLst>
                  <a:rect l="0" t="0" r="r" b="b"/>
                  <a:pathLst>
                    <a:path w="7" h="2">
                      <a:moveTo>
                        <a:pt x="7" y="0"/>
                      </a:moveTo>
                      <a:lnTo>
                        <a:pt x="0" y="0"/>
                      </a:lnTo>
                      <a:lnTo>
                        <a:pt x="2" y="2"/>
                      </a:lnTo>
                      <a:lnTo>
                        <a:pt x="7"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9" name="Freeform 1238"/>
                <p:cNvSpPr>
                  <a:spLocks/>
                </p:cNvSpPr>
                <p:nvPr/>
              </p:nvSpPr>
              <p:spPr bwMode="black">
                <a:xfrm>
                  <a:off x="6791892" y="3871430"/>
                  <a:ext cx="99338" cy="95467"/>
                </a:xfrm>
                <a:custGeom>
                  <a:avLst/>
                  <a:gdLst>
                    <a:gd name="T0" fmla="*/ 52 w 64"/>
                    <a:gd name="T1" fmla="*/ 0 h 59"/>
                    <a:gd name="T2" fmla="*/ 50 w 64"/>
                    <a:gd name="T3" fmla="*/ 0 h 59"/>
                    <a:gd name="T4" fmla="*/ 50 w 64"/>
                    <a:gd name="T5" fmla="*/ 10 h 59"/>
                    <a:gd name="T6" fmla="*/ 40 w 64"/>
                    <a:gd name="T7" fmla="*/ 12 h 59"/>
                    <a:gd name="T8" fmla="*/ 38 w 64"/>
                    <a:gd name="T9" fmla="*/ 17 h 59"/>
                    <a:gd name="T10" fmla="*/ 33 w 64"/>
                    <a:gd name="T11" fmla="*/ 17 h 59"/>
                    <a:gd name="T12" fmla="*/ 31 w 64"/>
                    <a:gd name="T13" fmla="*/ 21 h 59"/>
                    <a:gd name="T14" fmla="*/ 26 w 64"/>
                    <a:gd name="T15" fmla="*/ 24 h 59"/>
                    <a:gd name="T16" fmla="*/ 26 w 64"/>
                    <a:gd name="T17" fmla="*/ 17 h 59"/>
                    <a:gd name="T18" fmla="*/ 21 w 64"/>
                    <a:gd name="T19" fmla="*/ 14 h 59"/>
                    <a:gd name="T20" fmla="*/ 14 w 64"/>
                    <a:gd name="T21" fmla="*/ 21 h 59"/>
                    <a:gd name="T22" fmla="*/ 5 w 64"/>
                    <a:gd name="T23" fmla="*/ 24 h 59"/>
                    <a:gd name="T24" fmla="*/ 0 w 64"/>
                    <a:gd name="T25" fmla="*/ 38 h 59"/>
                    <a:gd name="T26" fmla="*/ 0 w 64"/>
                    <a:gd name="T27" fmla="*/ 40 h 59"/>
                    <a:gd name="T28" fmla="*/ 5 w 64"/>
                    <a:gd name="T29" fmla="*/ 40 h 59"/>
                    <a:gd name="T30" fmla="*/ 10 w 64"/>
                    <a:gd name="T31" fmla="*/ 28 h 59"/>
                    <a:gd name="T32" fmla="*/ 12 w 64"/>
                    <a:gd name="T33" fmla="*/ 28 h 59"/>
                    <a:gd name="T34" fmla="*/ 14 w 64"/>
                    <a:gd name="T35" fmla="*/ 33 h 59"/>
                    <a:gd name="T36" fmla="*/ 19 w 64"/>
                    <a:gd name="T37" fmla="*/ 28 h 59"/>
                    <a:gd name="T38" fmla="*/ 21 w 64"/>
                    <a:gd name="T39" fmla="*/ 33 h 59"/>
                    <a:gd name="T40" fmla="*/ 26 w 64"/>
                    <a:gd name="T41" fmla="*/ 26 h 59"/>
                    <a:gd name="T42" fmla="*/ 33 w 64"/>
                    <a:gd name="T43" fmla="*/ 33 h 59"/>
                    <a:gd name="T44" fmla="*/ 29 w 64"/>
                    <a:gd name="T45" fmla="*/ 38 h 59"/>
                    <a:gd name="T46" fmla="*/ 33 w 64"/>
                    <a:gd name="T47" fmla="*/ 47 h 59"/>
                    <a:gd name="T48" fmla="*/ 43 w 64"/>
                    <a:gd name="T49" fmla="*/ 55 h 59"/>
                    <a:gd name="T50" fmla="*/ 48 w 64"/>
                    <a:gd name="T51" fmla="*/ 52 h 59"/>
                    <a:gd name="T52" fmla="*/ 50 w 64"/>
                    <a:gd name="T53" fmla="*/ 59 h 59"/>
                    <a:gd name="T54" fmla="*/ 55 w 64"/>
                    <a:gd name="T55" fmla="*/ 52 h 59"/>
                    <a:gd name="T56" fmla="*/ 50 w 64"/>
                    <a:gd name="T57" fmla="*/ 45 h 59"/>
                    <a:gd name="T58" fmla="*/ 50 w 64"/>
                    <a:gd name="T59" fmla="*/ 40 h 59"/>
                    <a:gd name="T60" fmla="*/ 57 w 64"/>
                    <a:gd name="T61" fmla="*/ 33 h 59"/>
                    <a:gd name="T62" fmla="*/ 62 w 64"/>
                    <a:gd name="T63" fmla="*/ 47 h 59"/>
                    <a:gd name="T64" fmla="*/ 64 w 64"/>
                    <a:gd name="T65" fmla="*/ 31 h 59"/>
                    <a:gd name="T66" fmla="*/ 62 w 64"/>
                    <a:gd name="T67" fmla="*/ 19 h 59"/>
                    <a:gd name="T68" fmla="*/ 59 w 64"/>
                    <a:gd name="T69" fmla="*/ 17 h 59"/>
                    <a:gd name="T70" fmla="*/ 62 w 64"/>
                    <a:gd name="T71" fmla="*/ 14 h 59"/>
                    <a:gd name="T72" fmla="*/ 59 w 64"/>
                    <a:gd name="T73" fmla="*/ 10 h 59"/>
                    <a:gd name="T74" fmla="*/ 52 w 64"/>
                    <a:gd name="T7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4" h="59">
                      <a:moveTo>
                        <a:pt x="52" y="0"/>
                      </a:moveTo>
                      <a:lnTo>
                        <a:pt x="50" y="0"/>
                      </a:lnTo>
                      <a:lnTo>
                        <a:pt x="50" y="10"/>
                      </a:lnTo>
                      <a:lnTo>
                        <a:pt x="40" y="12"/>
                      </a:lnTo>
                      <a:lnTo>
                        <a:pt x="38" y="17"/>
                      </a:lnTo>
                      <a:lnTo>
                        <a:pt x="33" y="17"/>
                      </a:lnTo>
                      <a:lnTo>
                        <a:pt x="31" y="21"/>
                      </a:lnTo>
                      <a:lnTo>
                        <a:pt x="26" y="24"/>
                      </a:lnTo>
                      <a:lnTo>
                        <a:pt x="26" y="17"/>
                      </a:lnTo>
                      <a:lnTo>
                        <a:pt x="21" y="14"/>
                      </a:lnTo>
                      <a:lnTo>
                        <a:pt x="14" y="21"/>
                      </a:lnTo>
                      <a:lnTo>
                        <a:pt x="5" y="24"/>
                      </a:lnTo>
                      <a:lnTo>
                        <a:pt x="0" y="38"/>
                      </a:lnTo>
                      <a:lnTo>
                        <a:pt x="0" y="40"/>
                      </a:lnTo>
                      <a:lnTo>
                        <a:pt x="5" y="40"/>
                      </a:lnTo>
                      <a:lnTo>
                        <a:pt x="10" y="28"/>
                      </a:lnTo>
                      <a:lnTo>
                        <a:pt x="12" y="28"/>
                      </a:lnTo>
                      <a:lnTo>
                        <a:pt x="14" y="33"/>
                      </a:lnTo>
                      <a:lnTo>
                        <a:pt x="19" y="28"/>
                      </a:lnTo>
                      <a:lnTo>
                        <a:pt x="21" y="33"/>
                      </a:lnTo>
                      <a:lnTo>
                        <a:pt x="26" y="26"/>
                      </a:lnTo>
                      <a:lnTo>
                        <a:pt x="33" y="33"/>
                      </a:lnTo>
                      <a:lnTo>
                        <a:pt x="29" y="38"/>
                      </a:lnTo>
                      <a:lnTo>
                        <a:pt x="33" y="47"/>
                      </a:lnTo>
                      <a:lnTo>
                        <a:pt x="43" y="55"/>
                      </a:lnTo>
                      <a:lnTo>
                        <a:pt x="48" y="52"/>
                      </a:lnTo>
                      <a:lnTo>
                        <a:pt x="50" y="59"/>
                      </a:lnTo>
                      <a:lnTo>
                        <a:pt x="55" y="52"/>
                      </a:lnTo>
                      <a:lnTo>
                        <a:pt x="50" y="45"/>
                      </a:lnTo>
                      <a:lnTo>
                        <a:pt x="50" y="40"/>
                      </a:lnTo>
                      <a:lnTo>
                        <a:pt x="57" y="33"/>
                      </a:lnTo>
                      <a:lnTo>
                        <a:pt x="62" y="47"/>
                      </a:lnTo>
                      <a:lnTo>
                        <a:pt x="64" y="31"/>
                      </a:lnTo>
                      <a:lnTo>
                        <a:pt x="62" y="19"/>
                      </a:lnTo>
                      <a:lnTo>
                        <a:pt x="59" y="17"/>
                      </a:lnTo>
                      <a:lnTo>
                        <a:pt x="62" y="14"/>
                      </a:lnTo>
                      <a:lnTo>
                        <a:pt x="59" y="10"/>
                      </a:lnTo>
                      <a:lnTo>
                        <a:pt x="5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0" name="Freeform 1239"/>
                <p:cNvSpPr>
                  <a:spLocks/>
                </p:cNvSpPr>
                <p:nvPr/>
              </p:nvSpPr>
              <p:spPr bwMode="black">
                <a:xfrm>
                  <a:off x="6791892" y="3871430"/>
                  <a:ext cx="99338" cy="95467"/>
                </a:xfrm>
                <a:custGeom>
                  <a:avLst/>
                  <a:gdLst>
                    <a:gd name="T0" fmla="*/ 52 w 64"/>
                    <a:gd name="T1" fmla="*/ 0 h 59"/>
                    <a:gd name="T2" fmla="*/ 50 w 64"/>
                    <a:gd name="T3" fmla="*/ 0 h 59"/>
                    <a:gd name="T4" fmla="*/ 50 w 64"/>
                    <a:gd name="T5" fmla="*/ 10 h 59"/>
                    <a:gd name="T6" fmla="*/ 40 w 64"/>
                    <a:gd name="T7" fmla="*/ 12 h 59"/>
                    <a:gd name="T8" fmla="*/ 38 w 64"/>
                    <a:gd name="T9" fmla="*/ 17 h 59"/>
                    <a:gd name="T10" fmla="*/ 33 w 64"/>
                    <a:gd name="T11" fmla="*/ 17 h 59"/>
                    <a:gd name="T12" fmla="*/ 31 w 64"/>
                    <a:gd name="T13" fmla="*/ 21 h 59"/>
                    <a:gd name="T14" fmla="*/ 26 w 64"/>
                    <a:gd name="T15" fmla="*/ 24 h 59"/>
                    <a:gd name="T16" fmla="*/ 26 w 64"/>
                    <a:gd name="T17" fmla="*/ 17 h 59"/>
                    <a:gd name="T18" fmla="*/ 21 w 64"/>
                    <a:gd name="T19" fmla="*/ 14 h 59"/>
                    <a:gd name="T20" fmla="*/ 14 w 64"/>
                    <a:gd name="T21" fmla="*/ 21 h 59"/>
                    <a:gd name="T22" fmla="*/ 5 w 64"/>
                    <a:gd name="T23" fmla="*/ 24 h 59"/>
                    <a:gd name="T24" fmla="*/ 0 w 64"/>
                    <a:gd name="T25" fmla="*/ 38 h 59"/>
                    <a:gd name="T26" fmla="*/ 0 w 64"/>
                    <a:gd name="T27" fmla="*/ 40 h 59"/>
                    <a:gd name="T28" fmla="*/ 5 w 64"/>
                    <a:gd name="T29" fmla="*/ 40 h 59"/>
                    <a:gd name="T30" fmla="*/ 10 w 64"/>
                    <a:gd name="T31" fmla="*/ 28 h 59"/>
                    <a:gd name="T32" fmla="*/ 12 w 64"/>
                    <a:gd name="T33" fmla="*/ 28 h 59"/>
                    <a:gd name="T34" fmla="*/ 14 w 64"/>
                    <a:gd name="T35" fmla="*/ 33 h 59"/>
                    <a:gd name="T36" fmla="*/ 19 w 64"/>
                    <a:gd name="T37" fmla="*/ 28 h 59"/>
                    <a:gd name="T38" fmla="*/ 21 w 64"/>
                    <a:gd name="T39" fmla="*/ 33 h 59"/>
                    <a:gd name="T40" fmla="*/ 26 w 64"/>
                    <a:gd name="T41" fmla="*/ 26 h 59"/>
                    <a:gd name="T42" fmla="*/ 33 w 64"/>
                    <a:gd name="T43" fmla="*/ 33 h 59"/>
                    <a:gd name="T44" fmla="*/ 29 w 64"/>
                    <a:gd name="T45" fmla="*/ 38 h 59"/>
                    <a:gd name="T46" fmla="*/ 33 w 64"/>
                    <a:gd name="T47" fmla="*/ 47 h 59"/>
                    <a:gd name="T48" fmla="*/ 43 w 64"/>
                    <a:gd name="T49" fmla="*/ 55 h 59"/>
                    <a:gd name="T50" fmla="*/ 48 w 64"/>
                    <a:gd name="T51" fmla="*/ 52 h 59"/>
                    <a:gd name="T52" fmla="*/ 50 w 64"/>
                    <a:gd name="T53" fmla="*/ 59 h 59"/>
                    <a:gd name="T54" fmla="*/ 55 w 64"/>
                    <a:gd name="T55" fmla="*/ 52 h 59"/>
                    <a:gd name="T56" fmla="*/ 50 w 64"/>
                    <a:gd name="T57" fmla="*/ 45 h 59"/>
                    <a:gd name="T58" fmla="*/ 50 w 64"/>
                    <a:gd name="T59" fmla="*/ 40 h 59"/>
                    <a:gd name="T60" fmla="*/ 57 w 64"/>
                    <a:gd name="T61" fmla="*/ 33 h 59"/>
                    <a:gd name="T62" fmla="*/ 62 w 64"/>
                    <a:gd name="T63" fmla="*/ 47 h 59"/>
                    <a:gd name="T64" fmla="*/ 64 w 64"/>
                    <a:gd name="T65" fmla="*/ 31 h 59"/>
                    <a:gd name="T66" fmla="*/ 62 w 64"/>
                    <a:gd name="T67" fmla="*/ 19 h 59"/>
                    <a:gd name="T68" fmla="*/ 59 w 64"/>
                    <a:gd name="T69" fmla="*/ 17 h 59"/>
                    <a:gd name="T70" fmla="*/ 62 w 64"/>
                    <a:gd name="T71" fmla="*/ 14 h 59"/>
                    <a:gd name="T72" fmla="*/ 59 w 64"/>
                    <a:gd name="T73" fmla="*/ 10 h 59"/>
                    <a:gd name="T74" fmla="*/ 52 w 64"/>
                    <a:gd name="T7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4" h="59">
                      <a:moveTo>
                        <a:pt x="52" y="0"/>
                      </a:moveTo>
                      <a:lnTo>
                        <a:pt x="50" y="0"/>
                      </a:lnTo>
                      <a:lnTo>
                        <a:pt x="50" y="10"/>
                      </a:lnTo>
                      <a:lnTo>
                        <a:pt x="40" y="12"/>
                      </a:lnTo>
                      <a:lnTo>
                        <a:pt x="38" y="17"/>
                      </a:lnTo>
                      <a:lnTo>
                        <a:pt x="33" y="17"/>
                      </a:lnTo>
                      <a:lnTo>
                        <a:pt x="31" y="21"/>
                      </a:lnTo>
                      <a:lnTo>
                        <a:pt x="26" y="24"/>
                      </a:lnTo>
                      <a:lnTo>
                        <a:pt x="26" y="17"/>
                      </a:lnTo>
                      <a:lnTo>
                        <a:pt x="21" y="14"/>
                      </a:lnTo>
                      <a:lnTo>
                        <a:pt x="14" y="21"/>
                      </a:lnTo>
                      <a:lnTo>
                        <a:pt x="5" y="24"/>
                      </a:lnTo>
                      <a:lnTo>
                        <a:pt x="0" y="38"/>
                      </a:lnTo>
                      <a:lnTo>
                        <a:pt x="0" y="40"/>
                      </a:lnTo>
                      <a:lnTo>
                        <a:pt x="5" y="40"/>
                      </a:lnTo>
                      <a:lnTo>
                        <a:pt x="10" y="28"/>
                      </a:lnTo>
                      <a:lnTo>
                        <a:pt x="12" y="28"/>
                      </a:lnTo>
                      <a:lnTo>
                        <a:pt x="14" y="33"/>
                      </a:lnTo>
                      <a:lnTo>
                        <a:pt x="19" y="28"/>
                      </a:lnTo>
                      <a:lnTo>
                        <a:pt x="21" y="33"/>
                      </a:lnTo>
                      <a:lnTo>
                        <a:pt x="26" y="26"/>
                      </a:lnTo>
                      <a:lnTo>
                        <a:pt x="33" y="33"/>
                      </a:lnTo>
                      <a:lnTo>
                        <a:pt x="29" y="38"/>
                      </a:lnTo>
                      <a:lnTo>
                        <a:pt x="33" y="47"/>
                      </a:lnTo>
                      <a:lnTo>
                        <a:pt x="43" y="55"/>
                      </a:lnTo>
                      <a:lnTo>
                        <a:pt x="48" y="52"/>
                      </a:lnTo>
                      <a:lnTo>
                        <a:pt x="50" y="59"/>
                      </a:lnTo>
                      <a:lnTo>
                        <a:pt x="55" y="52"/>
                      </a:lnTo>
                      <a:lnTo>
                        <a:pt x="50" y="45"/>
                      </a:lnTo>
                      <a:lnTo>
                        <a:pt x="50" y="40"/>
                      </a:lnTo>
                      <a:lnTo>
                        <a:pt x="57" y="33"/>
                      </a:lnTo>
                      <a:lnTo>
                        <a:pt x="62" y="47"/>
                      </a:lnTo>
                      <a:lnTo>
                        <a:pt x="64" y="31"/>
                      </a:lnTo>
                      <a:lnTo>
                        <a:pt x="62" y="19"/>
                      </a:lnTo>
                      <a:lnTo>
                        <a:pt x="59" y="17"/>
                      </a:lnTo>
                      <a:lnTo>
                        <a:pt x="62" y="14"/>
                      </a:lnTo>
                      <a:lnTo>
                        <a:pt x="59" y="10"/>
                      </a:lnTo>
                      <a:lnTo>
                        <a:pt x="52"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1" name="Freeform 1240"/>
                <p:cNvSpPr>
                  <a:spLocks/>
                </p:cNvSpPr>
                <p:nvPr/>
              </p:nvSpPr>
              <p:spPr bwMode="black">
                <a:xfrm>
                  <a:off x="6832248" y="3860103"/>
                  <a:ext cx="18626" cy="14563"/>
                </a:xfrm>
                <a:custGeom>
                  <a:avLst/>
                  <a:gdLst>
                    <a:gd name="T0" fmla="*/ 7 w 12"/>
                    <a:gd name="T1" fmla="*/ 0 h 9"/>
                    <a:gd name="T2" fmla="*/ 0 w 12"/>
                    <a:gd name="T3" fmla="*/ 5 h 9"/>
                    <a:gd name="T4" fmla="*/ 3 w 12"/>
                    <a:gd name="T5" fmla="*/ 9 h 9"/>
                    <a:gd name="T6" fmla="*/ 10 w 12"/>
                    <a:gd name="T7" fmla="*/ 7 h 9"/>
                    <a:gd name="T8" fmla="*/ 12 w 12"/>
                    <a:gd name="T9" fmla="*/ 2 h 9"/>
                    <a:gd name="T10" fmla="*/ 7 w 12"/>
                    <a:gd name="T11" fmla="*/ 0 h 9"/>
                  </a:gdLst>
                  <a:ahLst/>
                  <a:cxnLst>
                    <a:cxn ang="0">
                      <a:pos x="T0" y="T1"/>
                    </a:cxn>
                    <a:cxn ang="0">
                      <a:pos x="T2" y="T3"/>
                    </a:cxn>
                    <a:cxn ang="0">
                      <a:pos x="T4" y="T5"/>
                    </a:cxn>
                    <a:cxn ang="0">
                      <a:pos x="T6" y="T7"/>
                    </a:cxn>
                    <a:cxn ang="0">
                      <a:pos x="T8" y="T9"/>
                    </a:cxn>
                    <a:cxn ang="0">
                      <a:pos x="T10" y="T11"/>
                    </a:cxn>
                  </a:cxnLst>
                  <a:rect l="0" t="0" r="r" b="b"/>
                  <a:pathLst>
                    <a:path w="12" h="9">
                      <a:moveTo>
                        <a:pt x="7" y="0"/>
                      </a:moveTo>
                      <a:lnTo>
                        <a:pt x="0" y="5"/>
                      </a:lnTo>
                      <a:lnTo>
                        <a:pt x="3" y="9"/>
                      </a:lnTo>
                      <a:lnTo>
                        <a:pt x="10" y="7"/>
                      </a:lnTo>
                      <a:lnTo>
                        <a:pt x="12" y="2"/>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2" name="Freeform 1241"/>
                <p:cNvSpPr>
                  <a:spLocks/>
                </p:cNvSpPr>
                <p:nvPr/>
              </p:nvSpPr>
              <p:spPr bwMode="black">
                <a:xfrm>
                  <a:off x="6832248" y="3860103"/>
                  <a:ext cx="18626" cy="14563"/>
                </a:xfrm>
                <a:custGeom>
                  <a:avLst/>
                  <a:gdLst>
                    <a:gd name="T0" fmla="*/ 7 w 12"/>
                    <a:gd name="T1" fmla="*/ 0 h 9"/>
                    <a:gd name="T2" fmla="*/ 0 w 12"/>
                    <a:gd name="T3" fmla="*/ 5 h 9"/>
                    <a:gd name="T4" fmla="*/ 3 w 12"/>
                    <a:gd name="T5" fmla="*/ 9 h 9"/>
                    <a:gd name="T6" fmla="*/ 10 w 12"/>
                    <a:gd name="T7" fmla="*/ 7 h 9"/>
                    <a:gd name="T8" fmla="*/ 12 w 12"/>
                    <a:gd name="T9" fmla="*/ 2 h 9"/>
                    <a:gd name="T10" fmla="*/ 7 w 12"/>
                    <a:gd name="T11" fmla="*/ 0 h 9"/>
                  </a:gdLst>
                  <a:ahLst/>
                  <a:cxnLst>
                    <a:cxn ang="0">
                      <a:pos x="T0" y="T1"/>
                    </a:cxn>
                    <a:cxn ang="0">
                      <a:pos x="T2" y="T3"/>
                    </a:cxn>
                    <a:cxn ang="0">
                      <a:pos x="T4" y="T5"/>
                    </a:cxn>
                    <a:cxn ang="0">
                      <a:pos x="T6" y="T7"/>
                    </a:cxn>
                    <a:cxn ang="0">
                      <a:pos x="T8" y="T9"/>
                    </a:cxn>
                    <a:cxn ang="0">
                      <a:pos x="T10" y="T11"/>
                    </a:cxn>
                  </a:cxnLst>
                  <a:rect l="0" t="0" r="r" b="b"/>
                  <a:pathLst>
                    <a:path w="12" h="9">
                      <a:moveTo>
                        <a:pt x="7" y="0"/>
                      </a:moveTo>
                      <a:lnTo>
                        <a:pt x="0" y="5"/>
                      </a:lnTo>
                      <a:lnTo>
                        <a:pt x="3" y="9"/>
                      </a:lnTo>
                      <a:lnTo>
                        <a:pt x="10" y="7"/>
                      </a:lnTo>
                      <a:lnTo>
                        <a:pt x="12" y="2"/>
                      </a:lnTo>
                      <a:lnTo>
                        <a:pt x="7"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3" name="Freeform 1242"/>
                <p:cNvSpPr>
                  <a:spLocks/>
                </p:cNvSpPr>
                <p:nvPr/>
              </p:nvSpPr>
              <p:spPr bwMode="black">
                <a:xfrm>
                  <a:off x="6824487" y="3837450"/>
                  <a:ext cx="12417" cy="42070"/>
                </a:xfrm>
                <a:custGeom>
                  <a:avLst/>
                  <a:gdLst>
                    <a:gd name="T0" fmla="*/ 8 w 8"/>
                    <a:gd name="T1" fmla="*/ 0 h 26"/>
                    <a:gd name="T2" fmla="*/ 0 w 8"/>
                    <a:gd name="T3" fmla="*/ 19 h 26"/>
                    <a:gd name="T4" fmla="*/ 0 w 8"/>
                    <a:gd name="T5" fmla="*/ 26 h 26"/>
                    <a:gd name="T6" fmla="*/ 8 w 8"/>
                    <a:gd name="T7" fmla="*/ 12 h 26"/>
                    <a:gd name="T8" fmla="*/ 8 w 8"/>
                    <a:gd name="T9" fmla="*/ 0 h 26"/>
                  </a:gdLst>
                  <a:ahLst/>
                  <a:cxnLst>
                    <a:cxn ang="0">
                      <a:pos x="T0" y="T1"/>
                    </a:cxn>
                    <a:cxn ang="0">
                      <a:pos x="T2" y="T3"/>
                    </a:cxn>
                    <a:cxn ang="0">
                      <a:pos x="T4" y="T5"/>
                    </a:cxn>
                    <a:cxn ang="0">
                      <a:pos x="T6" y="T7"/>
                    </a:cxn>
                    <a:cxn ang="0">
                      <a:pos x="T8" y="T9"/>
                    </a:cxn>
                  </a:cxnLst>
                  <a:rect l="0" t="0" r="r" b="b"/>
                  <a:pathLst>
                    <a:path w="8" h="26">
                      <a:moveTo>
                        <a:pt x="8" y="0"/>
                      </a:moveTo>
                      <a:lnTo>
                        <a:pt x="0" y="19"/>
                      </a:lnTo>
                      <a:lnTo>
                        <a:pt x="0" y="26"/>
                      </a:lnTo>
                      <a:lnTo>
                        <a:pt x="8" y="12"/>
                      </a:lnTo>
                      <a:lnTo>
                        <a:pt x="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4" name="Freeform 1243"/>
                <p:cNvSpPr>
                  <a:spLocks/>
                </p:cNvSpPr>
                <p:nvPr/>
              </p:nvSpPr>
              <p:spPr bwMode="black">
                <a:xfrm>
                  <a:off x="6824487" y="3837450"/>
                  <a:ext cx="12417" cy="42070"/>
                </a:xfrm>
                <a:custGeom>
                  <a:avLst/>
                  <a:gdLst>
                    <a:gd name="T0" fmla="*/ 8 w 8"/>
                    <a:gd name="T1" fmla="*/ 0 h 26"/>
                    <a:gd name="T2" fmla="*/ 0 w 8"/>
                    <a:gd name="T3" fmla="*/ 19 h 26"/>
                    <a:gd name="T4" fmla="*/ 0 w 8"/>
                    <a:gd name="T5" fmla="*/ 26 h 26"/>
                    <a:gd name="T6" fmla="*/ 8 w 8"/>
                    <a:gd name="T7" fmla="*/ 12 h 26"/>
                    <a:gd name="T8" fmla="*/ 8 w 8"/>
                    <a:gd name="T9" fmla="*/ 0 h 26"/>
                  </a:gdLst>
                  <a:ahLst/>
                  <a:cxnLst>
                    <a:cxn ang="0">
                      <a:pos x="T0" y="T1"/>
                    </a:cxn>
                    <a:cxn ang="0">
                      <a:pos x="T2" y="T3"/>
                    </a:cxn>
                    <a:cxn ang="0">
                      <a:pos x="T4" y="T5"/>
                    </a:cxn>
                    <a:cxn ang="0">
                      <a:pos x="T6" y="T7"/>
                    </a:cxn>
                    <a:cxn ang="0">
                      <a:pos x="T8" y="T9"/>
                    </a:cxn>
                  </a:cxnLst>
                  <a:rect l="0" t="0" r="r" b="b"/>
                  <a:pathLst>
                    <a:path w="8" h="26">
                      <a:moveTo>
                        <a:pt x="8" y="0"/>
                      </a:moveTo>
                      <a:lnTo>
                        <a:pt x="0" y="19"/>
                      </a:lnTo>
                      <a:lnTo>
                        <a:pt x="0" y="26"/>
                      </a:lnTo>
                      <a:lnTo>
                        <a:pt x="8" y="12"/>
                      </a:lnTo>
                      <a:lnTo>
                        <a:pt x="8"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5" name="Freeform 1244"/>
                <p:cNvSpPr>
                  <a:spLocks/>
                </p:cNvSpPr>
                <p:nvPr/>
              </p:nvSpPr>
              <p:spPr bwMode="black">
                <a:xfrm>
                  <a:off x="6869499" y="3856867"/>
                  <a:ext cx="3104" cy="11327"/>
                </a:xfrm>
                <a:custGeom>
                  <a:avLst/>
                  <a:gdLst>
                    <a:gd name="T0" fmla="*/ 2 w 2"/>
                    <a:gd name="T1" fmla="*/ 0 h 7"/>
                    <a:gd name="T2" fmla="*/ 0 w 2"/>
                    <a:gd name="T3" fmla="*/ 2 h 7"/>
                    <a:gd name="T4" fmla="*/ 2 w 2"/>
                    <a:gd name="T5" fmla="*/ 7 h 7"/>
                    <a:gd name="T6" fmla="*/ 2 w 2"/>
                    <a:gd name="T7" fmla="*/ 0 h 7"/>
                  </a:gdLst>
                  <a:ahLst/>
                  <a:cxnLst>
                    <a:cxn ang="0">
                      <a:pos x="T0" y="T1"/>
                    </a:cxn>
                    <a:cxn ang="0">
                      <a:pos x="T2" y="T3"/>
                    </a:cxn>
                    <a:cxn ang="0">
                      <a:pos x="T4" y="T5"/>
                    </a:cxn>
                    <a:cxn ang="0">
                      <a:pos x="T6" y="T7"/>
                    </a:cxn>
                  </a:cxnLst>
                  <a:rect l="0" t="0" r="r" b="b"/>
                  <a:pathLst>
                    <a:path w="2" h="7">
                      <a:moveTo>
                        <a:pt x="2" y="0"/>
                      </a:moveTo>
                      <a:lnTo>
                        <a:pt x="0" y="2"/>
                      </a:lnTo>
                      <a:lnTo>
                        <a:pt x="2" y="7"/>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6" name="Freeform 1245"/>
                <p:cNvSpPr>
                  <a:spLocks/>
                </p:cNvSpPr>
                <p:nvPr/>
              </p:nvSpPr>
              <p:spPr bwMode="black">
                <a:xfrm>
                  <a:off x="6869499" y="3856867"/>
                  <a:ext cx="3104" cy="11327"/>
                </a:xfrm>
                <a:custGeom>
                  <a:avLst/>
                  <a:gdLst>
                    <a:gd name="T0" fmla="*/ 2 w 2"/>
                    <a:gd name="T1" fmla="*/ 0 h 7"/>
                    <a:gd name="T2" fmla="*/ 0 w 2"/>
                    <a:gd name="T3" fmla="*/ 2 h 7"/>
                    <a:gd name="T4" fmla="*/ 2 w 2"/>
                    <a:gd name="T5" fmla="*/ 7 h 7"/>
                    <a:gd name="T6" fmla="*/ 2 w 2"/>
                    <a:gd name="T7" fmla="*/ 0 h 7"/>
                  </a:gdLst>
                  <a:ahLst/>
                  <a:cxnLst>
                    <a:cxn ang="0">
                      <a:pos x="T0" y="T1"/>
                    </a:cxn>
                    <a:cxn ang="0">
                      <a:pos x="T2" y="T3"/>
                    </a:cxn>
                    <a:cxn ang="0">
                      <a:pos x="T4" y="T5"/>
                    </a:cxn>
                    <a:cxn ang="0">
                      <a:pos x="T6" y="T7"/>
                    </a:cxn>
                  </a:cxnLst>
                  <a:rect l="0" t="0" r="r" b="b"/>
                  <a:pathLst>
                    <a:path w="2" h="7">
                      <a:moveTo>
                        <a:pt x="2" y="0"/>
                      </a:moveTo>
                      <a:lnTo>
                        <a:pt x="0" y="2"/>
                      </a:lnTo>
                      <a:lnTo>
                        <a:pt x="2" y="7"/>
                      </a:lnTo>
                      <a:lnTo>
                        <a:pt x="2"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7" name="Freeform 1246"/>
                <p:cNvSpPr>
                  <a:spLocks/>
                </p:cNvSpPr>
                <p:nvPr/>
              </p:nvSpPr>
              <p:spPr bwMode="black">
                <a:xfrm>
                  <a:off x="6847769" y="3832596"/>
                  <a:ext cx="18626" cy="30743"/>
                </a:xfrm>
                <a:custGeom>
                  <a:avLst/>
                  <a:gdLst>
                    <a:gd name="T0" fmla="*/ 0 w 12"/>
                    <a:gd name="T1" fmla="*/ 0 h 19"/>
                    <a:gd name="T2" fmla="*/ 0 w 12"/>
                    <a:gd name="T3" fmla="*/ 7 h 19"/>
                    <a:gd name="T4" fmla="*/ 2 w 12"/>
                    <a:gd name="T5" fmla="*/ 7 h 19"/>
                    <a:gd name="T6" fmla="*/ 4 w 12"/>
                    <a:gd name="T7" fmla="*/ 17 h 19"/>
                    <a:gd name="T8" fmla="*/ 7 w 12"/>
                    <a:gd name="T9" fmla="*/ 19 h 19"/>
                    <a:gd name="T10" fmla="*/ 7 w 12"/>
                    <a:gd name="T11" fmla="*/ 17 h 19"/>
                    <a:gd name="T12" fmla="*/ 12 w 12"/>
                    <a:gd name="T13" fmla="*/ 17 h 19"/>
                    <a:gd name="T14" fmla="*/ 7 w 12"/>
                    <a:gd name="T15" fmla="*/ 3 h 19"/>
                    <a:gd name="T16" fmla="*/ 0 w 12"/>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9">
                      <a:moveTo>
                        <a:pt x="0" y="0"/>
                      </a:moveTo>
                      <a:lnTo>
                        <a:pt x="0" y="7"/>
                      </a:lnTo>
                      <a:lnTo>
                        <a:pt x="2" y="7"/>
                      </a:lnTo>
                      <a:lnTo>
                        <a:pt x="4" y="17"/>
                      </a:lnTo>
                      <a:lnTo>
                        <a:pt x="7" y="19"/>
                      </a:lnTo>
                      <a:lnTo>
                        <a:pt x="7" y="17"/>
                      </a:lnTo>
                      <a:lnTo>
                        <a:pt x="12" y="17"/>
                      </a:lnTo>
                      <a:lnTo>
                        <a:pt x="7" y="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8" name="Freeform 1247"/>
                <p:cNvSpPr>
                  <a:spLocks/>
                </p:cNvSpPr>
                <p:nvPr/>
              </p:nvSpPr>
              <p:spPr bwMode="black">
                <a:xfrm>
                  <a:off x="6847769" y="3832596"/>
                  <a:ext cx="18626" cy="30743"/>
                </a:xfrm>
                <a:custGeom>
                  <a:avLst/>
                  <a:gdLst>
                    <a:gd name="T0" fmla="*/ 0 w 12"/>
                    <a:gd name="T1" fmla="*/ 0 h 19"/>
                    <a:gd name="T2" fmla="*/ 0 w 12"/>
                    <a:gd name="T3" fmla="*/ 7 h 19"/>
                    <a:gd name="T4" fmla="*/ 2 w 12"/>
                    <a:gd name="T5" fmla="*/ 7 h 19"/>
                    <a:gd name="T6" fmla="*/ 4 w 12"/>
                    <a:gd name="T7" fmla="*/ 17 h 19"/>
                    <a:gd name="T8" fmla="*/ 7 w 12"/>
                    <a:gd name="T9" fmla="*/ 19 h 19"/>
                    <a:gd name="T10" fmla="*/ 7 w 12"/>
                    <a:gd name="T11" fmla="*/ 17 h 19"/>
                    <a:gd name="T12" fmla="*/ 12 w 12"/>
                    <a:gd name="T13" fmla="*/ 17 h 19"/>
                    <a:gd name="T14" fmla="*/ 7 w 12"/>
                    <a:gd name="T15" fmla="*/ 3 h 19"/>
                    <a:gd name="T16" fmla="*/ 0 w 12"/>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9">
                      <a:moveTo>
                        <a:pt x="0" y="0"/>
                      </a:moveTo>
                      <a:lnTo>
                        <a:pt x="0" y="7"/>
                      </a:lnTo>
                      <a:lnTo>
                        <a:pt x="2" y="7"/>
                      </a:lnTo>
                      <a:lnTo>
                        <a:pt x="4" y="17"/>
                      </a:lnTo>
                      <a:lnTo>
                        <a:pt x="7" y="19"/>
                      </a:lnTo>
                      <a:lnTo>
                        <a:pt x="7" y="17"/>
                      </a:lnTo>
                      <a:lnTo>
                        <a:pt x="12" y="17"/>
                      </a:lnTo>
                      <a:lnTo>
                        <a:pt x="7" y="3"/>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9" name="Freeform 1248"/>
                <p:cNvSpPr>
                  <a:spLocks/>
                </p:cNvSpPr>
                <p:nvPr/>
              </p:nvSpPr>
              <p:spPr bwMode="black">
                <a:xfrm>
                  <a:off x="6802757" y="3843922"/>
                  <a:ext cx="21730" cy="43688"/>
                </a:xfrm>
                <a:custGeom>
                  <a:avLst/>
                  <a:gdLst>
                    <a:gd name="T0" fmla="*/ 10 w 14"/>
                    <a:gd name="T1" fmla="*/ 0 h 27"/>
                    <a:gd name="T2" fmla="*/ 7 w 14"/>
                    <a:gd name="T3" fmla="*/ 0 h 27"/>
                    <a:gd name="T4" fmla="*/ 5 w 14"/>
                    <a:gd name="T5" fmla="*/ 12 h 27"/>
                    <a:gd name="T6" fmla="*/ 0 w 14"/>
                    <a:gd name="T7" fmla="*/ 15 h 27"/>
                    <a:gd name="T8" fmla="*/ 0 w 14"/>
                    <a:gd name="T9" fmla="*/ 17 h 27"/>
                    <a:gd name="T10" fmla="*/ 10 w 14"/>
                    <a:gd name="T11" fmla="*/ 27 h 27"/>
                    <a:gd name="T12" fmla="*/ 12 w 14"/>
                    <a:gd name="T13" fmla="*/ 27 h 27"/>
                    <a:gd name="T14" fmla="*/ 12 w 14"/>
                    <a:gd name="T15" fmla="*/ 15 h 27"/>
                    <a:gd name="T16" fmla="*/ 14 w 14"/>
                    <a:gd name="T17" fmla="*/ 3 h 27"/>
                    <a:gd name="T18" fmla="*/ 14 w 14"/>
                    <a:gd name="T19" fmla="*/ 0 h 27"/>
                    <a:gd name="T20" fmla="*/ 10 w 14"/>
                    <a:gd name="T2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27">
                      <a:moveTo>
                        <a:pt x="10" y="0"/>
                      </a:moveTo>
                      <a:lnTo>
                        <a:pt x="7" y="0"/>
                      </a:lnTo>
                      <a:lnTo>
                        <a:pt x="5" y="12"/>
                      </a:lnTo>
                      <a:lnTo>
                        <a:pt x="0" y="15"/>
                      </a:lnTo>
                      <a:lnTo>
                        <a:pt x="0" y="17"/>
                      </a:lnTo>
                      <a:lnTo>
                        <a:pt x="10" y="27"/>
                      </a:lnTo>
                      <a:lnTo>
                        <a:pt x="12" y="27"/>
                      </a:lnTo>
                      <a:lnTo>
                        <a:pt x="12" y="15"/>
                      </a:lnTo>
                      <a:lnTo>
                        <a:pt x="14" y="3"/>
                      </a:lnTo>
                      <a:lnTo>
                        <a:pt x="14" y="0"/>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0" name="Freeform 1249"/>
                <p:cNvSpPr>
                  <a:spLocks/>
                </p:cNvSpPr>
                <p:nvPr/>
              </p:nvSpPr>
              <p:spPr bwMode="black">
                <a:xfrm>
                  <a:off x="6802757" y="3843922"/>
                  <a:ext cx="21730" cy="43688"/>
                </a:xfrm>
                <a:custGeom>
                  <a:avLst/>
                  <a:gdLst>
                    <a:gd name="T0" fmla="*/ 10 w 14"/>
                    <a:gd name="T1" fmla="*/ 0 h 27"/>
                    <a:gd name="T2" fmla="*/ 7 w 14"/>
                    <a:gd name="T3" fmla="*/ 0 h 27"/>
                    <a:gd name="T4" fmla="*/ 5 w 14"/>
                    <a:gd name="T5" fmla="*/ 12 h 27"/>
                    <a:gd name="T6" fmla="*/ 0 w 14"/>
                    <a:gd name="T7" fmla="*/ 15 h 27"/>
                    <a:gd name="T8" fmla="*/ 0 w 14"/>
                    <a:gd name="T9" fmla="*/ 17 h 27"/>
                    <a:gd name="T10" fmla="*/ 10 w 14"/>
                    <a:gd name="T11" fmla="*/ 27 h 27"/>
                    <a:gd name="T12" fmla="*/ 12 w 14"/>
                    <a:gd name="T13" fmla="*/ 27 h 27"/>
                    <a:gd name="T14" fmla="*/ 12 w 14"/>
                    <a:gd name="T15" fmla="*/ 15 h 27"/>
                    <a:gd name="T16" fmla="*/ 14 w 14"/>
                    <a:gd name="T17" fmla="*/ 3 h 27"/>
                    <a:gd name="T18" fmla="*/ 14 w 14"/>
                    <a:gd name="T19" fmla="*/ 0 h 27"/>
                    <a:gd name="T20" fmla="*/ 10 w 14"/>
                    <a:gd name="T2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27">
                      <a:moveTo>
                        <a:pt x="10" y="0"/>
                      </a:moveTo>
                      <a:lnTo>
                        <a:pt x="7" y="0"/>
                      </a:lnTo>
                      <a:lnTo>
                        <a:pt x="5" y="12"/>
                      </a:lnTo>
                      <a:lnTo>
                        <a:pt x="0" y="15"/>
                      </a:lnTo>
                      <a:lnTo>
                        <a:pt x="0" y="17"/>
                      </a:lnTo>
                      <a:lnTo>
                        <a:pt x="10" y="27"/>
                      </a:lnTo>
                      <a:lnTo>
                        <a:pt x="12" y="27"/>
                      </a:lnTo>
                      <a:lnTo>
                        <a:pt x="12" y="15"/>
                      </a:lnTo>
                      <a:lnTo>
                        <a:pt x="14" y="3"/>
                      </a:lnTo>
                      <a:lnTo>
                        <a:pt x="14" y="0"/>
                      </a:lnTo>
                      <a:lnTo>
                        <a:pt x="1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1" name="Freeform 1250"/>
                <p:cNvSpPr>
                  <a:spLocks/>
                </p:cNvSpPr>
                <p:nvPr/>
              </p:nvSpPr>
              <p:spPr bwMode="black">
                <a:xfrm>
                  <a:off x="6791892" y="3821269"/>
                  <a:ext cx="26387" cy="35598"/>
                </a:xfrm>
                <a:custGeom>
                  <a:avLst/>
                  <a:gdLst>
                    <a:gd name="T0" fmla="*/ 0 w 17"/>
                    <a:gd name="T1" fmla="*/ 0 h 22"/>
                    <a:gd name="T2" fmla="*/ 0 w 17"/>
                    <a:gd name="T3" fmla="*/ 22 h 22"/>
                    <a:gd name="T4" fmla="*/ 14 w 17"/>
                    <a:gd name="T5" fmla="*/ 12 h 22"/>
                    <a:gd name="T6" fmla="*/ 17 w 17"/>
                    <a:gd name="T7" fmla="*/ 5 h 22"/>
                    <a:gd name="T8" fmla="*/ 7 w 17"/>
                    <a:gd name="T9" fmla="*/ 5 h 22"/>
                    <a:gd name="T10" fmla="*/ 0 w 17"/>
                    <a:gd name="T11" fmla="*/ 0 h 22"/>
                  </a:gdLst>
                  <a:ahLst/>
                  <a:cxnLst>
                    <a:cxn ang="0">
                      <a:pos x="T0" y="T1"/>
                    </a:cxn>
                    <a:cxn ang="0">
                      <a:pos x="T2" y="T3"/>
                    </a:cxn>
                    <a:cxn ang="0">
                      <a:pos x="T4" y="T5"/>
                    </a:cxn>
                    <a:cxn ang="0">
                      <a:pos x="T6" y="T7"/>
                    </a:cxn>
                    <a:cxn ang="0">
                      <a:pos x="T8" y="T9"/>
                    </a:cxn>
                    <a:cxn ang="0">
                      <a:pos x="T10" y="T11"/>
                    </a:cxn>
                  </a:cxnLst>
                  <a:rect l="0" t="0" r="r" b="b"/>
                  <a:pathLst>
                    <a:path w="17" h="22">
                      <a:moveTo>
                        <a:pt x="0" y="0"/>
                      </a:moveTo>
                      <a:lnTo>
                        <a:pt x="0" y="22"/>
                      </a:lnTo>
                      <a:lnTo>
                        <a:pt x="14" y="12"/>
                      </a:lnTo>
                      <a:lnTo>
                        <a:pt x="17" y="5"/>
                      </a:lnTo>
                      <a:lnTo>
                        <a:pt x="7" y="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2" name="Freeform 1251"/>
                <p:cNvSpPr>
                  <a:spLocks/>
                </p:cNvSpPr>
                <p:nvPr/>
              </p:nvSpPr>
              <p:spPr bwMode="black">
                <a:xfrm>
                  <a:off x="6791892" y="3821269"/>
                  <a:ext cx="26387" cy="35598"/>
                </a:xfrm>
                <a:custGeom>
                  <a:avLst/>
                  <a:gdLst>
                    <a:gd name="T0" fmla="*/ 0 w 17"/>
                    <a:gd name="T1" fmla="*/ 0 h 22"/>
                    <a:gd name="T2" fmla="*/ 0 w 17"/>
                    <a:gd name="T3" fmla="*/ 22 h 22"/>
                    <a:gd name="T4" fmla="*/ 14 w 17"/>
                    <a:gd name="T5" fmla="*/ 12 h 22"/>
                    <a:gd name="T6" fmla="*/ 17 w 17"/>
                    <a:gd name="T7" fmla="*/ 5 h 22"/>
                    <a:gd name="T8" fmla="*/ 7 w 17"/>
                    <a:gd name="T9" fmla="*/ 5 h 22"/>
                    <a:gd name="T10" fmla="*/ 0 w 17"/>
                    <a:gd name="T11" fmla="*/ 0 h 22"/>
                  </a:gdLst>
                  <a:ahLst/>
                  <a:cxnLst>
                    <a:cxn ang="0">
                      <a:pos x="T0" y="T1"/>
                    </a:cxn>
                    <a:cxn ang="0">
                      <a:pos x="T2" y="T3"/>
                    </a:cxn>
                    <a:cxn ang="0">
                      <a:pos x="T4" y="T5"/>
                    </a:cxn>
                    <a:cxn ang="0">
                      <a:pos x="T6" y="T7"/>
                    </a:cxn>
                    <a:cxn ang="0">
                      <a:pos x="T8" y="T9"/>
                    </a:cxn>
                    <a:cxn ang="0">
                      <a:pos x="T10" y="T11"/>
                    </a:cxn>
                  </a:cxnLst>
                  <a:rect l="0" t="0" r="r" b="b"/>
                  <a:pathLst>
                    <a:path w="17" h="22">
                      <a:moveTo>
                        <a:pt x="0" y="0"/>
                      </a:moveTo>
                      <a:lnTo>
                        <a:pt x="0" y="22"/>
                      </a:lnTo>
                      <a:lnTo>
                        <a:pt x="14" y="12"/>
                      </a:lnTo>
                      <a:lnTo>
                        <a:pt x="17" y="5"/>
                      </a:lnTo>
                      <a:lnTo>
                        <a:pt x="7" y="5"/>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3" name="Freeform 1252"/>
                <p:cNvSpPr>
                  <a:spLocks/>
                </p:cNvSpPr>
                <p:nvPr/>
              </p:nvSpPr>
              <p:spPr bwMode="black">
                <a:xfrm>
                  <a:off x="6847769" y="3806707"/>
                  <a:ext cx="29491" cy="33980"/>
                </a:xfrm>
                <a:custGeom>
                  <a:avLst/>
                  <a:gdLst>
                    <a:gd name="T0" fmla="*/ 0 w 19"/>
                    <a:gd name="T1" fmla="*/ 0 h 21"/>
                    <a:gd name="T2" fmla="*/ 12 w 19"/>
                    <a:gd name="T3" fmla="*/ 21 h 21"/>
                    <a:gd name="T4" fmla="*/ 19 w 19"/>
                    <a:gd name="T5" fmla="*/ 21 h 21"/>
                    <a:gd name="T6" fmla="*/ 14 w 19"/>
                    <a:gd name="T7" fmla="*/ 14 h 21"/>
                    <a:gd name="T8" fmla="*/ 14 w 19"/>
                    <a:gd name="T9" fmla="*/ 5 h 21"/>
                    <a:gd name="T10" fmla="*/ 12 w 19"/>
                    <a:gd name="T11" fmla="*/ 2 h 21"/>
                    <a:gd name="T12" fmla="*/ 0 w 19"/>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9" h="21">
                      <a:moveTo>
                        <a:pt x="0" y="0"/>
                      </a:moveTo>
                      <a:lnTo>
                        <a:pt x="12" y="21"/>
                      </a:lnTo>
                      <a:lnTo>
                        <a:pt x="19" y="21"/>
                      </a:lnTo>
                      <a:lnTo>
                        <a:pt x="14" y="14"/>
                      </a:lnTo>
                      <a:lnTo>
                        <a:pt x="14" y="5"/>
                      </a:lnTo>
                      <a:lnTo>
                        <a:pt x="12" y="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4" name="Freeform 1253"/>
                <p:cNvSpPr>
                  <a:spLocks/>
                </p:cNvSpPr>
                <p:nvPr/>
              </p:nvSpPr>
              <p:spPr bwMode="black">
                <a:xfrm>
                  <a:off x="6847769" y="3806707"/>
                  <a:ext cx="29491" cy="33980"/>
                </a:xfrm>
                <a:custGeom>
                  <a:avLst/>
                  <a:gdLst>
                    <a:gd name="T0" fmla="*/ 0 w 19"/>
                    <a:gd name="T1" fmla="*/ 0 h 21"/>
                    <a:gd name="T2" fmla="*/ 12 w 19"/>
                    <a:gd name="T3" fmla="*/ 21 h 21"/>
                    <a:gd name="T4" fmla="*/ 19 w 19"/>
                    <a:gd name="T5" fmla="*/ 21 h 21"/>
                    <a:gd name="T6" fmla="*/ 14 w 19"/>
                    <a:gd name="T7" fmla="*/ 14 h 21"/>
                    <a:gd name="T8" fmla="*/ 14 w 19"/>
                    <a:gd name="T9" fmla="*/ 5 h 21"/>
                    <a:gd name="T10" fmla="*/ 12 w 19"/>
                    <a:gd name="T11" fmla="*/ 2 h 21"/>
                    <a:gd name="T12" fmla="*/ 0 w 19"/>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9" h="21">
                      <a:moveTo>
                        <a:pt x="0" y="0"/>
                      </a:moveTo>
                      <a:lnTo>
                        <a:pt x="12" y="21"/>
                      </a:lnTo>
                      <a:lnTo>
                        <a:pt x="19" y="21"/>
                      </a:lnTo>
                      <a:lnTo>
                        <a:pt x="14" y="14"/>
                      </a:lnTo>
                      <a:lnTo>
                        <a:pt x="14" y="5"/>
                      </a:lnTo>
                      <a:lnTo>
                        <a:pt x="12" y="2"/>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5" name="Freeform 1254"/>
                <p:cNvSpPr>
                  <a:spLocks/>
                </p:cNvSpPr>
                <p:nvPr/>
              </p:nvSpPr>
              <p:spPr bwMode="black">
                <a:xfrm>
                  <a:off x="6821382" y="3806707"/>
                  <a:ext cx="15521" cy="19417"/>
                </a:xfrm>
                <a:custGeom>
                  <a:avLst/>
                  <a:gdLst>
                    <a:gd name="T0" fmla="*/ 0 w 10"/>
                    <a:gd name="T1" fmla="*/ 0 h 12"/>
                    <a:gd name="T2" fmla="*/ 0 w 10"/>
                    <a:gd name="T3" fmla="*/ 7 h 12"/>
                    <a:gd name="T4" fmla="*/ 2 w 10"/>
                    <a:gd name="T5" fmla="*/ 5 h 12"/>
                    <a:gd name="T6" fmla="*/ 10 w 10"/>
                    <a:gd name="T7" fmla="*/ 12 h 12"/>
                    <a:gd name="T8" fmla="*/ 10 w 10"/>
                    <a:gd name="T9" fmla="*/ 7 h 12"/>
                    <a:gd name="T10" fmla="*/ 0 w 10"/>
                    <a:gd name="T11" fmla="*/ 0 h 12"/>
                  </a:gdLst>
                  <a:ahLst/>
                  <a:cxnLst>
                    <a:cxn ang="0">
                      <a:pos x="T0" y="T1"/>
                    </a:cxn>
                    <a:cxn ang="0">
                      <a:pos x="T2" y="T3"/>
                    </a:cxn>
                    <a:cxn ang="0">
                      <a:pos x="T4" y="T5"/>
                    </a:cxn>
                    <a:cxn ang="0">
                      <a:pos x="T6" y="T7"/>
                    </a:cxn>
                    <a:cxn ang="0">
                      <a:pos x="T8" y="T9"/>
                    </a:cxn>
                    <a:cxn ang="0">
                      <a:pos x="T10" y="T11"/>
                    </a:cxn>
                  </a:cxnLst>
                  <a:rect l="0" t="0" r="r" b="b"/>
                  <a:pathLst>
                    <a:path w="10" h="12">
                      <a:moveTo>
                        <a:pt x="0" y="0"/>
                      </a:moveTo>
                      <a:lnTo>
                        <a:pt x="0" y="7"/>
                      </a:lnTo>
                      <a:lnTo>
                        <a:pt x="2" y="5"/>
                      </a:lnTo>
                      <a:lnTo>
                        <a:pt x="10" y="12"/>
                      </a:lnTo>
                      <a:lnTo>
                        <a:pt x="10" y="7"/>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6" name="Freeform 1255"/>
                <p:cNvSpPr>
                  <a:spLocks/>
                </p:cNvSpPr>
                <p:nvPr/>
              </p:nvSpPr>
              <p:spPr bwMode="black">
                <a:xfrm>
                  <a:off x="6821382" y="3806707"/>
                  <a:ext cx="15521" cy="19417"/>
                </a:xfrm>
                <a:custGeom>
                  <a:avLst/>
                  <a:gdLst>
                    <a:gd name="T0" fmla="*/ 0 w 10"/>
                    <a:gd name="T1" fmla="*/ 0 h 12"/>
                    <a:gd name="T2" fmla="*/ 0 w 10"/>
                    <a:gd name="T3" fmla="*/ 7 h 12"/>
                    <a:gd name="T4" fmla="*/ 2 w 10"/>
                    <a:gd name="T5" fmla="*/ 5 h 12"/>
                    <a:gd name="T6" fmla="*/ 10 w 10"/>
                    <a:gd name="T7" fmla="*/ 12 h 12"/>
                    <a:gd name="T8" fmla="*/ 10 w 10"/>
                    <a:gd name="T9" fmla="*/ 7 h 12"/>
                    <a:gd name="T10" fmla="*/ 0 w 10"/>
                    <a:gd name="T11" fmla="*/ 0 h 12"/>
                  </a:gdLst>
                  <a:ahLst/>
                  <a:cxnLst>
                    <a:cxn ang="0">
                      <a:pos x="T0" y="T1"/>
                    </a:cxn>
                    <a:cxn ang="0">
                      <a:pos x="T2" y="T3"/>
                    </a:cxn>
                    <a:cxn ang="0">
                      <a:pos x="T4" y="T5"/>
                    </a:cxn>
                    <a:cxn ang="0">
                      <a:pos x="T6" y="T7"/>
                    </a:cxn>
                    <a:cxn ang="0">
                      <a:pos x="T8" y="T9"/>
                    </a:cxn>
                    <a:cxn ang="0">
                      <a:pos x="T10" y="T11"/>
                    </a:cxn>
                  </a:cxnLst>
                  <a:rect l="0" t="0" r="r" b="b"/>
                  <a:pathLst>
                    <a:path w="10" h="12">
                      <a:moveTo>
                        <a:pt x="0" y="0"/>
                      </a:moveTo>
                      <a:lnTo>
                        <a:pt x="0" y="7"/>
                      </a:lnTo>
                      <a:lnTo>
                        <a:pt x="2" y="5"/>
                      </a:lnTo>
                      <a:lnTo>
                        <a:pt x="10" y="12"/>
                      </a:lnTo>
                      <a:lnTo>
                        <a:pt x="10" y="7"/>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7" name="Freeform 1256"/>
                <p:cNvSpPr>
                  <a:spLocks/>
                </p:cNvSpPr>
                <p:nvPr/>
              </p:nvSpPr>
              <p:spPr bwMode="black">
                <a:xfrm>
                  <a:off x="6791892" y="3806707"/>
                  <a:ext cx="4656" cy="8090"/>
                </a:xfrm>
                <a:custGeom>
                  <a:avLst/>
                  <a:gdLst>
                    <a:gd name="T0" fmla="*/ 3 w 3"/>
                    <a:gd name="T1" fmla="*/ 0 h 5"/>
                    <a:gd name="T2" fmla="*/ 0 w 3"/>
                    <a:gd name="T3" fmla="*/ 2 h 5"/>
                    <a:gd name="T4" fmla="*/ 0 w 3"/>
                    <a:gd name="T5" fmla="*/ 5 h 5"/>
                    <a:gd name="T6" fmla="*/ 3 w 3"/>
                    <a:gd name="T7" fmla="*/ 0 h 5"/>
                  </a:gdLst>
                  <a:ahLst/>
                  <a:cxnLst>
                    <a:cxn ang="0">
                      <a:pos x="T0" y="T1"/>
                    </a:cxn>
                    <a:cxn ang="0">
                      <a:pos x="T2" y="T3"/>
                    </a:cxn>
                    <a:cxn ang="0">
                      <a:pos x="T4" y="T5"/>
                    </a:cxn>
                    <a:cxn ang="0">
                      <a:pos x="T6" y="T7"/>
                    </a:cxn>
                  </a:cxnLst>
                  <a:rect l="0" t="0" r="r" b="b"/>
                  <a:pathLst>
                    <a:path w="3" h="5">
                      <a:moveTo>
                        <a:pt x="3" y="0"/>
                      </a:moveTo>
                      <a:lnTo>
                        <a:pt x="0" y="2"/>
                      </a:lnTo>
                      <a:lnTo>
                        <a:pt x="0" y="5"/>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8" name="Freeform 1257"/>
                <p:cNvSpPr>
                  <a:spLocks/>
                </p:cNvSpPr>
                <p:nvPr/>
              </p:nvSpPr>
              <p:spPr bwMode="black">
                <a:xfrm>
                  <a:off x="6791892" y="3806707"/>
                  <a:ext cx="4656" cy="8090"/>
                </a:xfrm>
                <a:custGeom>
                  <a:avLst/>
                  <a:gdLst>
                    <a:gd name="T0" fmla="*/ 3 w 3"/>
                    <a:gd name="T1" fmla="*/ 0 h 5"/>
                    <a:gd name="T2" fmla="*/ 0 w 3"/>
                    <a:gd name="T3" fmla="*/ 2 h 5"/>
                    <a:gd name="T4" fmla="*/ 0 w 3"/>
                    <a:gd name="T5" fmla="*/ 5 h 5"/>
                    <a:gd name="T6" fmla="*/ 3 w 3"/>
                    <a:gd name="T7" fmla="*/ 0 h 5"/>
                  </a:gdLst>
                  <a:ahLst/>
                  <a:cxnLst>
                    <a:cxn ang="0">
                      <a:pos x="T0" y="T1"/>
                    </a:cxn>
                    <a:cxn ang="0">
                      <a:pos x="T2" y="T3"/>
                    </a:cxn>
                    <a:cxn ang="0">
                      <a:pos x="T4" y="T5"/>
                    </a:cxn>
                    <a:cxn ang="0">
                      <a:pos x="T6" y="T7"/>
                    </a:cxn>
                  </a:cxnLst>
                  <a:rect l="0" t="0" r="r" b="b"/>
                  <a:pathLst>
                    <a:path w="3" h="5">
                      <a:moveTo>
                        <a:pt x="3" y="0"/>
                      </a:moveTo>
                      <a:lnTo>
                        <a:pt x="0" y="2"/>
                      </a:lnTo>
                      <a:lnTo>
                        <a:pt x="0" y="5"/>
                      </a:lnTo>
                      <a:lnTo>
                        <a:pt x="3"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9" name="Freeform 1258"/>
                <p:cNvSpPr>
                  <a:spLocks/>
                </p:cNvSpPr>
                <p:nvPr/>
              </p:nvSpPr>
              <p:spPr bwMode="black">
                <a:xfrm>
                  <a:off x="6788787" y="3784053"/>
                  <a:ext cx="7761" cy="6472"/>
                </a:xfrm>
                <a:custGeom>
                  <a:avLst/>
                  <a:gdLst>
                    <a:gd name="T0" fmla="*/ 0 w 5"/>
                    <a:gd name="T1" fmla="*/ 0 h 4"/>
                    <a:gd name="T2" fmla="*/ 2 w 5"/>
                    <a:gd name="T3" fmla="*/ 2 h 4"/>
                    <a:gd name="T4" fmla="*/ 5 w 5"/>
                    <a:gd name="T5" fmla="*/ 4 h 4"/>
                    <a:gd name="T6" fmla="*/ 5 w 5"/>
                    <a:gd name="T7" fmla="*/ 2 h 4"/>
                    <a:gd name="T8" fmla="*/ 0 w 5"/>
                    <a:gd name="T9" fmla="*/ 0 h 4"/>
                  </a:gdLst>
                  <a:ahLst/>
                  <a:cxnLst>
                    <a:cxn ang="0">
                      <a:pos x="T0" y="T1"/>
                    </a:cxn>
                    <a:cxn ang="0">
                      <a:pos x="T2" y="T3"/>
                    </a:cxn>
                    <a:cxn ang="0">
                      <a:pos x="T4" y="T5"/>
                    </a:cxn>
                    <a:cxn ang="0">
                      <a:pos x="T6" y="T7"/>
                    </a:cxn>
                    <a:cxn ang="0">
                      <a:pos x="T8" y="T9"/>
                    </a:cxn>
                  </a:cxnLst>
                  <a:rect l="0" t="0" r="r" b="b"/>
                  <a:pathLst>
                    <a:path w="5" h="4">
                      <a:moveTo>
                        <a:pt x="0" y="0"/>
                      </a:moveTo>
                      <a:lnTo>
                        <a:pt x="2" y="2"/>
                      </a:lnTo>
                      <a:lnTo>
                        <a:pt x="5" y="4"/>
                      </a:lnTo>
                      <a:lnTo>
                        <a:pt x="5" y="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0" name="Freeform 1259"/>
                <p:cNvSpPr>
                  <a:spLocks/>
                </p:cNvSpPr>
                <p:nvPr/>
              </p:nvSpPr>
              <p:spPr bwMode="black">
                <a:xfrm>
                  <a:off x="6788787" y="3784053"/>
                  <a:ext cx="7761" cy="6472"/>
                </a:xfrm>
                <a:custGeom>
                  <a:avLst/>
                  <a:gdLst>
                    <a:gd name="T0" fmla="*/ 0 w 5"/>
                    <a:gd name="T1" fmla="*/ 0 h 4"/>
                    <a:gd name="T2" fmla="*/ 2 w 5"/>
                    <a:gd name="T3" fmla="*/ 2 h 4"/>
                    <a:gd name="T4" fmla="*/ 5 w 5"/>
                    <a:gd name="T5" fmla="*/ 4 h 4"/>
                    <a:gd name="T6" fmla="*/ 5 w 5"/>
                    <a:gd name="T7" fmla="*/ 2 h 4"/>
                    <a:gd name="T8" fmla="*/ 0 w 5"/>
                    <a:gd name="T9" fmla="*/ 0 h 4"/>
                  </a:gdLst>
                  <a:ahLst/>
                  <a:cxnLst>
                    <a:cxn ang="0">
                      <a:pos x="T0" y="T1"/>
                    </a:cxn>
                    <a:cxn ang="0">
                      <a:pos x="T2" y="T3"/>
                    </a:cxn>
                    <a:cxn ang="0">
                      <a:pos x="T4" y="T5"/>
                    </a:cxn>
                    <a:cxn ang="0">
                      <a:pos x="T6" y="T7"/>
                    </a:cxn>
                    <a:cxn ang="0">
                      <a:pos x="T8" y="T9"/>
                    </a:cxn>
                  </a:cxnLst>
                  <a:rect l="0" t="0" r="r" b="b"/>
                  <a:pathLst>
                    <a:path w="5" h="4">
                      <a:moveTo>
                        <a:pt x="0" y="0"/>
                      </a:moveTo>
                      <a:lnTo>
                        <a:pt x="2" y="2"/>
                      </a:lnTo>
                      <a:lnTo>
                        <a:pt x="5" y="4"/>
                      </a:lnTo>
                      <a:lnTo>
                        <a:pt x="5" y="2"/>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1" name="Freeform 1260"/>
                <p:cNvSpPr>
                  <a:spLocks/>
                </p:cNvSpPr>
                <p:nvPr/>
              </p:nvSpPr>
              <p:spPr bwMode="black">
                <a:xfrm>
                  <a:off x="6791892" y="3748456"/>
                  <a:ext cx="0" cy="8090"/>
                </a:xfrm>
                <a:custGeom>
                  <a:avLst/>
                  <a:gdLst>
                    <a:gd name="T0" fmla="*/ 0 h 5"/>
                    <a:gd name="T1" fmla="*/ 0 h 5"/>
                    <a:gd name="T2" fmla="*/ 5 h 5"/>
                    <a:gd name="T3" fmla="*/ 0 h 5"/>
                  </a:gdLst>
                  <a:ahLst/>
                  <a:cxnLst>
                    <a:cxn ang="0">
                      <a:pos x="0" y="T0"/>
                    </a:cxn>
                    <a:cxn ang="0">
                      <a:pos x="0" y="T1"/>
                    </a:cxn>
                    <a:cxn ang="0">
                      <a:pos x="0" y="T2"/>
                    </a:cxn>
                    <a:cxn ang="0">
                      <a:pos x="0" y="T3"/>
                    </a:cxn>
                  </a:cxnLst>
                  <a:rect l="0" t="0" r="r" b="b"/>
                  <a:pathLst>
                    <a:path h="5">
                      <a:moveTo>
                        <a:pt x="0" y="0"/>
                      </a:moveTo>
                      <a:lnTo>
                        <a:pt x="0" y="0"/>
                      </a:lnTo>
                      <a:lnTo>
                        <a:pt x="0" y="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2" name="Freeform 1261"/>
                <p:cNvSpPr>
                  <a:spLocks/>
                </p:cNvSpPr>
                <p:nvPr/>
              </p:nvSpPr>
              <p:spPr bwMode="black">
                <a:xfrm>
                  <a:off x="6791892" y="3748456"/>
                  <a:ext cx="0" cy="8090"/>
                </a:xfrm>
                <a:custGeom>
                  <a:avLst/>
                  <a:gdLst>
                    <a:gd name="T0" fmla="*/ 0 h 5"/>
                    <a:gd name="T1" fmla="*/ 0 h 5"/>
                    <a:gd name="T2" fmla="*/ 5 h 5"/>
                    <a:gd name="T3" fmla="*/ 0 h 5"/>
                  </a:gdLst>
                  <a:ahLst/>
                  <a:cxnLst>
                    <a:cxn ang="0">
                      <a:pos x="0" y="T0"/>
                    </a:cxn>
                    <a:cxn ang="0">
                      <a:pos x="0" y="T1"/>
                    </a:cxn>
                    <a:cxn ang="0">
                      <a:pos x="0" y="T2"/>
                    </a:cxn>
                    <a:cxn ang="0">
                      <a:pos x="0" y="T3"/>
                    </a:cxn>
                  </a:cxnLst>
                  <a:rect l="0" t="0" r="r" b="b"/>
                  <a:pathLst>
                    <a:path h="5">
                      <a:moveTo>
                        <a:pt x="0" y="0"/>
                      </a:moveTo>
                      <a:lnTo>
                        <a:pt x="0" y="0"/>
                      </a:lnTo>
                      <a:lnTo>
                        <a:pt x="0" y="5"/>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3" name="Freeform 1262"/>
                <p:cNvSpPr>
                  <a:spLocks/>
                </p:cNvSpPr>
                <p:nvPr/>
              </p:nvSpPr>
              <p:spPr bwMode="black">
                <a:xfrm>
                  <a:off x="6743775" y="3664316"/>
                  <a:ext cx="96233" cy="142391"/>
                </a:xfrm>
                <a:custGeom>
                  <a:avLst/>
                  <a:gdLst>
                    <a:gd name="T0" fmla="*/ 15 w 62"/>
                    <a:gd name="T1" fmla="*/ 0 h 88"/>
                    <a:gd name="T2" fmla="*/ 12 w 62"/>
                    <a:gd name="T3" fmla="*/ 0 h 88"/>
                    <a:gd name="T4" fmla="*/ 10 w 62"/>
                    <a:gd name="T5" fmla="*/ 36 h 88"/>
                    <a:gd name="T6" fmla="*/ 0 w 62"/>
                    <a:gd name="T7" fmla="*/ 36 h 88"/>
                    <a:gd name="T8" fmla="*/ 5 w 62"/>
                    <a:gd name="T9" fmla="*/ 52 h 88"/>
                    <a:gd name="T10" fmla="*/ 12 w 62"/>
                    <a:gd name="T11" fmla="*/ 62 h 88"/>
                    <a:gd name="T12" fmla="*/ 12 w 62"/>
                    <a:gd name="T13" fmla="*/ 57 h 88"/>
                    <a:gd name="T14" fmla="*/ 17 w 62"/>
                    <a:gd name="T15" fmla="*/ 57 h 88"/>
                    <a:gd name="T16" fmla="*/ 12 w 62"/>
                    <a:gd name="T17" fmla="*/ 64 h 88"/>
                    <a:gd name="T18" fmla="*/ 15 w 62"/>
                    <a:gd name="T19" fmla="*/ 71 h 88"/>
                    <a:gd name="T20" fmla="*/ 24 w 62"/>
                    <a:gd name="T21" fmla="*/ 71 h 88"/>
                    <a:gd name="T22" fmla="*/ 26 w 62"/>
                    <a:gd name="T23" fmla="*/ 69 h 88"/>
                    <a:gd name="T24" fmla="*/ 31 w 62"/>
                    <a:gd name="T25" fmla="*/ 69 h 88"/>
                    <a:gd name="T26" fmla="*/ 43 w 62"/>
                    <a:gd name="T27" fmla="*/ 78 h 88"/>
                    <a:gd name="T28" fmla="*/ 38 w 62"/>
                    <a:gd name="T29" fmla="*/ 69 h 88"/>
                    <a:gd name="T30" fmla="*/ 43 w 62"/>
                    <a:gd name="T31" fmla="*/ 69 h 88"/>
                    <a:gd name="T32" fmla="*/ 50 w 62"/>
                    <a:gd name="T33" fmla="*/ 81 h 88"/>
                    <a:gd name="T34" fmla="*/ 60 w 62"/>
                    <a:gd name="T35" fmla="*/ 83 h 88"/>
                    <a:gd name="T36" fmla="*/ 57 w 62"/>
                    <a:gd name="T37" fmla="*/ 85 h 88"/>
                    <a:gd name="T38" fmla="*/ 60 w 62"/>
                    <a:gd name="T39" fmla="*/ 88 h 88"/>
                    <a:gd name="T40" fmla="*/ 62 w 62"/>
                    <a:gd name="T41" fmla="*/ 83 h 88"/>
                    <a:gd name="T42" fmla="*/ 57 w 62"/>
                    <a:gd name="T43" fmla="*/ 81 h 88"/>
                    <a:gd name="T44" fmla="*/ 57 w 62"/>
                    <a:gd name="T45" fmla="*/ 78 h 88"/>
                    <a:gd name="T46" fmla="*/ 55 w 62"/>
                    <a:gd name="T47" fmla="*/ 74 h 88"/>
                    <a:gd name="T48" fmla="*/ 57 w 62"/>
                    <a:gd name="T49" fmla="*/ 71 h 88"/>
                    <a:gd name="T50" fmla="*/ 50 w 62"/>
                    <a:gd name="T51" fmla="*/ 67 h 88"/>
                    <a:gd name="T52" fmla="*/ 48 w 62"/>
                    <a:gd name="T53" fmla="*/ 71 h 88"/>
                    <a:gd name="T54" fmla="*/ 43 w 62"/>
                    <a:gd name="T55" fmla="*/ 62 h 88"/>
                    <a:gd name="T56" fmla="*/ 36 w 62"/>
                    <a:gd name="T57" fmla="*/ 64 h 88"/>
                    <a:gd name="T58" fmla="*/ 36 w 62"/>
                    <a:gd name="T59" fmla="*/ 69 h 88"/>
                    <a:gd name="T60" fmla="*/ 31 w 62"/>
                    <a:gd name="T61" fmla="*/ 69 h 88"/>
                    <a:gd name="T62" fmla="*/ 26 w 62"/>
                    <a:gd name="T63" fmla="*/ 62 h 88"/>
                    <a:gd name="T64" fmla="*/ 24 w 62"/>
                    <a:gd name="T65" fmla="*/ 48 h 88"/>
                    <a:gd name="T66" fmla="*/ 29 w 62"/>
                    <a:gd name="T67" fmla="*/ 40 h 88"/>
                    <a:gd name="T68" fmla="*/ 34 w 62"/>
                    <a:gd name="T69" fmla="*/ 36 h 88"/>
                    <a:gd name="T70" fmla="*/ 38 w 62"/>
                    <a:gd name="T71" fmla="*/ 24 h 88"/>
                    <a:gd name="T72" fmla="*/ 36 w 62"/>
                    <a:gd name="T73" fmla="*/ 17 h 88"/>
                    <a:gd name="T74" fmla="*/ 36 w 62"/>
                    <a:gd name="T75" fmla="*/ 3 h 88"/>
                    <a:gd name="T76" fmla="*/ 34 w 62"/>
                    <a:gd name="T77" fmla="*/ 0 h 88"/>
                    <a:gd name="T78" fmla="*/ 31 w 62"/>
                    <a:gd name="T79" fmla="*/ 3 h 88"/>
                    <a:gd name="T80" fmla="*/ 29 w 62"/>
                    <a:gd name="T81" fmla="*/ 5 h 88"/>
                    <a:gd name="T82" fmla="*/ 15 w 62"/>
                    <a:gd name="T83"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2" h="88">
                      <a:moveTo>
                        <a:pt x="15" y="0"/>
                      </a:moveTo>
                      <a:lnTo>
                        <a:pt x="12" y="0"/>
                      </a:lnTo>
                      <a:lnTo>
                        <a:pt x="10" y="36"/>
                      </a:lnTo>
                      <a:lnTo>
                        <a:pt x="0" y="36"/>
                      </a:lnTo>
                      <a:lnTo>
                        <a:pt x="5" y="52"/>
                      </a:lnTo>
                      <a:lnTo>
                        <a:pt x="12" y="62"/>
                      </a:lnTo>
                      <a:lnTo>
                        <a:pt x="12" y="57"/>
                      </a:lnTo>
                      <a:lnTo>
                        <a:pt x="17" y="57"/>
                      </a:lnTo>
                      <a:lnTo>
                        <a:pt x="12" y="64"/>
                      </a:lnTo>
                      <a:lnTo>
                        <a:pt x="15" y="71"/>
                      </a:lnTo>
                      <a:lnTo>
                        <a:pt x="24" y="71"/>
                      </a:lnTo>
                      <a:lnTo>
                        <a:pt x="26" y="69"/>
                      </a:lnTo>
                      <a:lnTo>
                        <a:pt x="31" y="69"/>
                      </a:lnTo>
                      <a:lnTo>
                        <a:pt x="43" y="78"/>
                      </a:lnTo>
                      <a:lnTo>
                        <a:pt x="38" y="69"/>
                      </a:lnTo>
                      <a:lnTo>
                        <a:pt x="43" y="69"/>
                      </a:lnTo>
                      <a:lnTo>
                        <a:pt x="50" y="81"/>
                      </a:lnTo>
                      <a:lnTo>
                        <a:pt x="60" y="83"/>
                      </a:lnTo>
                      <a:lnTo>
                        <a:pt x="57" y="85"/>
                      </a:lnTo>
                      <a:lnTo>
                        <a:pt x="60" y="88"/>
                      </a:lnTo>
                      <a:lnTo>
                        <a:pt x="62" y="83"/>
                      </a:lnTo>
                      <a:lnTo>
                        <a:pt x="57" y="81"/>
                      </a:lnTo>
                      <a:lnTo>
                        <a:pt x="57" y="78"/>
                      </a:lnTo>
                      <a:lnTo>
                        <a:pt x="55" y="74"/>
                      </a:lnTo>
                      <a:lnTo>
                        <a:pt x="57" y="71"/>
                      </a:lnTo>
                      <a:lnTo>
                        <a:pt x="50" y="67"/>
                      </a:lnTo>
                      <a:lnTo>
                        <a:pt x="48" y="71"/>
                      </a:lnTo>
                      <a:lnTo>
                        <a:pt x="43" y="62"/>
                      </a:lnTo>
                      <a:lnTo>
                        <a:pt x="36" y="64"/>
                      </a:lnTo>
                      <a:lnTo>
                        <a:pt x="36" y="69"/>
                      </a:lnTo>
                      <a:lnTo>
                        <a:pt x="31" y="69"/>
                      </a:lnTo>
                      <a:lnTo>
                        <a:pt x="26" y="62"/>
                      </a:lnTo>
                      <a:lnTo>
                        <a:pt x="24" y="48"/>
                      </a:lnTo>
                      <a:lnTo>
                        <a:pt x="29" y="40"/>
                      </a:lnTo>
                      <a:lnTo>
                        <a:pt x="34" y="36"/>
                      </a:lnTo>
                      <a:lnTo>
                        <a:pt x="38" y="24"/>
                      </a:lnTo>
                      <a:lnTo>
                        <a:pt x="36" y="17"/>
                      </a:lnTo>
                      <a:lnTo>
                        <a:pt x="36" y="3"/>
                      </a:lnTo>
                      <a:lnTo>
                        <a:pt x="34" y="0"/>
                      </a:lnTo>
                      <a:lnTo>
                        <a:pt x="31" y="3"/>
                      </a:lnTo>
                      <a:lnTo>
                        <a:pt x="29" y="5"/>
                      </a:ln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4" name="Freeform 1263"/>
                <p:cNvSpPr>
                  <a:spLocks/>
                </p:cNvSpPr>
                <p:nvPr/>
              </p:nvSpPr>
              <p:spPr bwMode="black">
                <a:xfrm>
                  <a:off x="6743775" y="3664316"/>
                  <a:ext cx="96233" cy="142391"/>
                </a:xfrm>
                <a:custGeom>
                  <a:avLst/>
                  <a:gdLst>
                    <a:gd name="T0" fmla="*/ 15 w 62"/>
                    <a:gd name="T1" fmla="*/ 0 h 88"/>
                    <a:gd name="T2" fmla="*/ 12 w 62"/>
                    <a:gd name="T3" fmla="*/ 0 h 88"/>
                    <a:gd name="T4" fmla="*/ 10 w 62"/>
                    <a:gd name="T5" fmla="*/ 36 h 88"/>
                    <a:gd name="T6" fmla="*/ 0 w 62"/>
                    <a:gd name="T7" fmla="*/ 36 h 88"/>
                    <a:gd name="T8" fmla="*/ 5 w 62"/>
                    <a:gd name="T9" fmla="*/ 52 h 88"/>
                    <a:gd name="T10" fmla="*/ 12 w 62"/>
                    <a:gd name="T11" fmla="*/ 62 h 88"/>
                    <a:gd name="T12" fmla="*/ 12 w 62"/>
                    <a:gd name="T13" fmla="*/ 57 h 88"/>
                    <a:gd name="T14" fmla="*/ 17 w 62"/>
                    <a:gd name="T15" fmla="*/ 57 h 88"/>
                    <a:gd name="T16" fmla="*/ 12 w 62"/>
                    <a:gd name="T17" fmla="*/ 64 h 88"/>
                    <a:gd name="T18" fmla="*/ 15 w 62"/>
                    <a:gd name="T19" fmla="*/ 71 h 88"/>
                    <a:gd name="T20" fmla="*/ 24 w 62"/>
                    <a:gd name="T21" fmla="*/ 71 h 88"/>
                    <a:gd name="T22" fmla="*/ 26 w 62"/>
                    <a:gd name="T23" fmla="*/ 69 h 88"/>
                    <a:gd name="T24" fmla="*/ 31 w 62"/>
                    <a:gd name="T25" fmla="*/ 69 h 88"/>
                    <a:gd name="T26" fmla="*/ 43 w 62"/>
                    <a:gd name="T27" fmla="*/ 78 h 88"/>
                    <a:gd name="T28" fmla="*/ 38 w 62"/>
                    <a:gd name="T29" fmla="*/ 69 h 88"/>
                    <a:gd name="T30" fmla="*/ 43 w 62"/>
                    <a:gd name="T31" fmla="*/ 69 h 88"/>
                    <a:gd name="T32" fmla="*/ 50 w 62"/>
                    <a:gd name="T33" fmla="*/ 81 h 88"/>
                    <a:gd name="T34" fmla="*/ 60 w 62"/>
                    <a:gd name="T35" fmla="*/ 83 h 88"/>
                    <a:gd name="T36" fmla="*/ 57 w 62"/>
                    <a:gd name="T37" fmla="*/ 85 h 88"/>
                    <a:gd name="T38" fmla="*/ 60 w 62"/>
                    <a:gd name="T39" fmla="*/ 88 h 88"/>
                    <a:gd name="T40" fmla="*/ 62 w 62"/>
                    <a:gd name="T41" fmla="*/ 83 h 88"/>
                    <a:gd name="T42" fmla="*/ 57 w 62"/>
                    <a:gd name="T43" fmla="*/ 81 h 88"/>
                    <a:gd name="T44" fmla="*/ 57 w 62"/>
                    <a:gd name="T45" fmla="*/ 78 h 88"/>
                    <a:gd name="T46" fmla="*/ 55 w 62"/>
                    <a:gd name="T47" fmla="*/ 74 h 88"/>
                    <a:gd name="T48" fmla="*/ 57 w 62"/>
                    <a:gd name="T49" fmla="*/ 71 h 88"/>
                    <a:gd name="T50" fmla="*/ 50 w 62"/>
                    <a:gd name="T51" fmla="*/ 67 h 88"/>
                    <a:gd name="T52" fmla="*/ 48 w 62"/>
                    <a:gd name="T53" fmla="*/ 71 h 88"/>
                    <a:gd name="T54" fmla="*/ 43 w 62"/>
                    <a:gd name="T55" fmla="*/ 62 h 88"/>
                    <a:gd name="T56" fmla="*/ 36 w 62"/>
                    <a:gd name="T57" fmla="*/ 64 h 88"/>
                    <a:gd name="T58" fmla="*/ 36 w 62"/>
                    <a:gd name="T59" fmla="*/ 69 h 88"/>
                    <a:gd name="T60" fmla="*/ 31 w 62"/>
                    <a:gd name="T61" fmla="*/ 69 h 88"/>
                    <a:gd name="T62" fmla="*/ 26 w 62"/>
                    <a:gd name="T63" fmla="*/ 62 h 88"/>
                    <a:gd name="T64" fmla="*/ 24 w 62"/>
                    <a:gd name="T65" fmla="*/ 48 h 88"/>
                    <a:gd name="T66" fmla="*/ 29 w 62"/>
                    <a:gd name="T67" fmla="*/ 40 h 88"/>
                    <a:gd name="T68" fmla="*/ 34 w 62"/>
                    <a:gd name="T69" fmla="*/ 36 h 88"/>
                    <a:gd name="T70" fmla="*/ 38 w 62"/>
                    <a:gd name="T71" fmla="*/ 24 h 88"/>
                    <a:gd name="T72" fmla="*/ 36 w 62"/>
                    <a:gd name="T73" fmla="*/ 17 h 88"/>
                    <a:gd name="T74" fmla="*/ 36 w 62"/>
                    <a:gd name="T75" fmla="*/ 3 h 88"/>
                    <a:gd name="T76" fmla="*/ 34 w 62"/>
                    <a:gd name="T77" fmla="*/ 0 h 88"/>
                    <a:gd name="T78" fmla="*/ 31 w 62"/>
                    <a:gd name="T79" fmla="*/ 3 h 88"/>
                    <a:gd name="T80" fmla="*/ 29 w 62"/>
                    <a:gd name="T81" fmla="*/ 5 h 88"/>
                    <a:gd name="T82" fmla="*/ 15 w 62"/>
                    <a:gd name="T83"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2" h="88">
                      <a:moveTo>
                        <a:pt x="15" y="0"/>
                      </a:moveTo>
                      <a:lnTo>
                        <a:pt x="12" y="0"/>
                      </a:lnTo>
                      <a:lnTo>
                        <a:pt x="10" y="36"/>
                      </a:lnTo>
                      <a:lnTo>
                        <a:pt x="0" y="36"/>
                      </a:lnTo>
                      <a:lnTo>
                        <a:pt x="5" y="52"/>
                      </a:lnTo>
                      <a:lnTo>
                        <a:pt x="12" y="62"/>
                      </a:lnTo>
                      <a:lnTo>
                        <a:pt x="12" y="57"/>
                      </a:lnTo>
                      <a:lnTo>
                        <a:pt x="17" y="57"/>
                      </a:lnTo>
                      <a:lnTo>
                        <a:pt x="12" y="64"/>
                      </a:lnTo>
                      <a:lnTo>
                        <a:pt x="15" y="71"/>
                      </a:lnTo>
                      <a:lnTo>
                        <a:pt x="24" y="71"/>
                      </a:lnTo>
                      <a:lnTo>
                        <a:pt x="26" y="69"/>
                      </a:lnTo>
                      <a:lnTo>
                        <a:pt x="31" y="69"/>
                      </a:lnTo>
                      <a:lnTo>
                        <a:pt x="43" y="78"/>
                      </a:lnTo>
                      <a:lnTo>
                        <a:pt x="38" y="69"/>
                      </a:lnTo>
                      <a:lnTo>
                        <a:pt x="43" y="69"/>
                      </a:lnTo>
                      <a:lnTo>
                        <a:pt x="50" y="81"/>
                      </a:lnTo>
                      <a:lnTo>
                        <a:pt x="60" y="83"/>
                      </a:lnTo>
                      <a:lnTo>
                        <a:pt x="57" y="85"/>
                      </a:lnTo>
                      <a:lnTo>
                        <a:pt x="60" y="88"/>
                      </a:lnTo>
                      <a:lnTo>
                        <a:pt x="62" y="83"/>
                      </a:lnTo>
                      <a:lnTo>
                        <a:pt x="57" y="81"/>
                      </a:lnTo>
                      <a:lnTo>
                        <a:pt x="57" y="78"/>
                      </a:lnTo>
                      <a:lnTo>
                        <a:pt x="55" y="74"/>
                      </a:lnTo>
                      <a:lnTo>
                        <a:pt x="57" y="71"/>
                      </a:lnTo>
                      <a:lnTo>
                        <a:pt x="50" y="67"/>
                      </a:lnTo>
                      <a:lnTo>
                        <a:pt x="48" y="71"/>
                      </a:lnTo>
                      <a:lnTo>
                        <a:pt x="43" y="62"/>
                      </a:lnTo>
                      <a:lnTo>
                        <a:pt x="36" y="64"/>
                      </a:lnTo>
                      <a:lnTo>
                        <a:pt x="36" y="69"/>
                      </a:lnTo>
                      <a:lnTo>
                        <a:pt x="31" y="69"/>
                      </a:lnTo>
                      <a:lnTo>
                        <a:pt x="26" y="62"/>
                      </a:lnTo>
                      <a:lnTo>
                        <a:pt x="24" y="48"/>
                      </a:lnTo>
                      <a:lnTo>
                        <a:pt x="29" y="40"/>
                      </a:lnTo>
                      <a:lnTo>
                        <a:pt x="34" y="36"/>
                      </a:lnTo>
                      <a:lnTo>
                        <a:pt x="38" y="24"/>
                      </a:lnTo>
                      <a:lnTo>
                        <a:pt x="36" y="17"/>
                      </a:lnTo>
                      <a:lnTo>
                        <a:pt x="36" y="3"/>
                      </a:lnTo>
                      <a:lnTo>
                        <a:pt x="34" y="0"/>
                      </a:lnTo>
                      <a:lnTo>
                        <a:pt x="31" y="3"/>
                      </a:lnTo>
                      <a:lnTo>
                        <a:pt x="29" y="5"/>
                      </a:lnTo>
                      <a:lnTo>
                        <a:pt x="1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5" name="Freeform 1264"/>
                <p:cNvSpPr>
                  <a:spLocks/>
                </p:cNvSpPr>
                <p:nvPr/>
              </p:nvSpPr>
              <p:spPr bwMode="black">
                <a:xfrm>
                  <a:off x="6759297" y="3787290"/>
                  <a:ext cx="21730" cy="27507"/>
                </a:xfrm>
                <a:custGeom>
                  <a:avLst/>
                  <a:gdLst>
                    <a:gd name="T0" fmla="*/ 9 w 14"/>
                    <a:gd name="T1" fmla="*/ 0 h 17"/>
                    <a:gd name="T2" fmla="*/ 0 w 14"/>
                    <a:gd name="T3" fmla="*/ 0 h 17"/>
                    <a:gd name="T4" fmla="*/ 2 w 14"/>
                    <a:gd name="T5" fmla="*/ 2 h 17"/>
                    <a:gd name="T6" fmla="*/ 12 w 14"/>
                    <a:gd name="T7" fmla="*/ 17 h 17"/>
                    <a:gd name="T8" fmla="*/ 14 w 14"/>
                    <a:gd name="T9" fmla="*/ 14 h 17"/>
                    <a:gd name="T10" fmla="*/ 14 w 14"/>
                    <a:gd name="T11" fmla="*/ 2 h 17"/>
                    <a:gd name="T12" fmla="*/ 9 w 14"/>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14" h="17">
                      <a:moveTo>
                        <a:pt x="9" y="0"/>
                      </a:moveTo>
                      <a:lnTo>
                        <a:pt x="0" y="0"/>
                      </a:lnTo>
                      <a:lnTo>
                        <a:pt x="2" y="2"/>
                      </a:lnTo>
                      <a:lnTo>
                        <a:pt x="12" y="17"/>
                      </a:lnTo>
                      <a:lnTo>
                        <a:pt x="14" y="14"/>
                      </a:lnTo>
                      <a:lnTo>
                        <a:pt x="14" y="2"/>
                      </a:lnTo>
                      <a:lnTo>
                        <a:pt x="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6" name="Freeform 1265"/>
                <p:cNvSpPr>
                  <a:spLocks/>
                </p:cNvSpPr>
                <p:nvPr/>
              </p:nvSpPr>
              <p:spPr bwMode="black">
                <a:xfrm>
                  <a:off x="6759297" y="3787290"/>
                  <a:ext cx="21730" cy="27507"/>
                </a:xfrm>
                <a:custGeom>
                  <a:avLst/>
                  <a:gdLst>
                    <a:gd name="T0" fmla="*/ 9 w 14"/>
                    <a:gd name="T1" fmla="*/ 0 h 17"/>
                    <a:gd name="T2" fmla="*/ 0 w 14"/>
                    <a:gd name="T3" fmla="*/ 0 h 17"/>
                    <a:gd name="T4" fmla="*/ 2 w 14"/>
                    <a:gd name="T5" fmla="*/ 2 h 17"/>
                    <a:gd name="T6" fmla="*/ 12 w 14"/>
                    <a:gd name="T7" fmla="*/ 17 h 17"/>
                    <a:gd name="T8" fmla="*/ 14 w 14"/>
                    <a:gd name="T9" fmla="*/ 14 h 17"/>
                    <a:gd name="T10" fmla="*/ 14 w 14"/>
                    <a:gd name="T11" fmla="*/ 2 h 17"/>
                    <a:gd name="T12" fmla="*/ 9 w 14"/>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14" h="17">
                      <a:moveTo>
                        <a:pt x="9" y="0"/>
                      </a:moveTo>
                      <a:lnTo>
                        <a:pt x="0" y="0"/>
                      </a:lnTo>
                      <a:lnTo>
                        <a:pt x="2" y="2"/>
                      </a:lnTo>
                      <a:lnTo>
                        <a:pt x="12" y="17"/>
                      </a:lnTo>
                      <a:lnTo>
                        <a:pt x="14" y="14"/>
                      </a:lnTo>
                      <a:lnTo>
                        <a:pt x="14" y="2"/>
                      </a:lnTo>
                      <a:lnTo>
                        <a:pt x="9"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7" name="Freeform 1266"/>
                <p:cNvSpPr>
                  <a:spLocks/>
                </p:cNvSpPr>
                <p:nvPr/>
              </p:nvSpPr>
              <p:spPr bwMode="black">
                <a:xfrm>
                  <a:off x="6108946" y="3565613"/>
                  <a:ext cx="4656" cy="6472"/>
                </a:xfrm>
                <a:custGeom>
                  <a:avLst/>
                  <a:gdLst>
                    <a:gd name="T0" fmla="*/ 0 w 3"/>
                    <a:gd name="T1" fmla="*/ 0 h 4"/>
                    <a:gd name="T2" fmla="*/ 0 w 3"/>
                    <a:gd name="T3" fmla="*/ 4 h 4"/>
                    <a:gd name="T4" fmla="*/ 3 w 3"/>
                    <a:gd name="T5" fmla="*/ 4 h 4"/>
                    <a:gd name="T6" fmla="*/ 3 w 3"/>
                    <a:gd name="T7" fmla="*/ 2 h 4"/>
                    <a:gd name="T8" fmla="*/ 0 w 3"/>
                    <a:gd name="T9" fmla="*/ 0 h 4"/>
                  </a:gdLst>
                  <a:ahLst/>
                  <a:cxnLst>
                    <a:cxn ang="0">
                      <a:pos x="T0" y="T1"/>
                    </a:cxn>
                    <a:cxn ang="0">
                      <a:pos x="T2" y="T3"/>
                    </a:cxn>
                    <a:cxn ang="0">
                      <a:pos x="T4" y="T5"/>
                    </a:cxn>
                    <a:cxn ang="0">
                      <a:pos x="T6" y="T7"/>
                    </a:cxn>
                    <a:cxn ang="0">
                      <a:pos x="T8" y="T9"/>
                    </a:cxn>
                  </a:cxnLst>
                  <a:rect l="0" t="0" r="r" b="b"/>
                  <a:pathLst>
                    <a:path w="3" h="4">
                      <a:moveTo>
                        <a:pt x="0" y="0"/>
                      </a:moveTo>
                      <a:lnTo>
                        <a:pt x="0" y="4"/>
                      </a:lnTo>
                      <a:lnTo>
                        <a:pt x="3" y="4"/>
                      </a:lnTo>
                      <a:lnTo>
                        <a:pt x="3" y="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8" name="Freeform 1267"/>
                <p:cNvSpPr>
                  <a:spLocks/>
                </p:cNvSpPr>
                <p:nvPr/>
              </p:nvSpPr>
              <p:spPr bwMode="black">
                <a:xfrm>
                  <a:off x="6108946" y="3565613"/>
                  <a:ext cx="4656" cy="6472"/>
                </a:xfrm>
                <a:custGeom>
                  <a:avLst/>
                  <a:gdLst>
                    <a:gd name="T0" fmla="*/ 0 w 3"/>
                    <a:gd name="T1" fmla="*/ 0 h 4"/>
                    <a:gd name="T2" fmla="*/ 0 w 3"/>
                    <a:gd name="T3" fmla="*/ 4 h 4"/>
                    <a:gd name="T4" fmla="*/ 3 w 3"/>
                    <a:gd name="T5" fmla="*/ 4 h 4"/>
                    <a:gd name="T6" fmla="*/ 3 w 3"/>
                    <a:gd name="T7" fmla="*/ 2 h 4"/>
                    <a:gd name="T8" fmla="*/ 0 w 3"/>
                    <a:gd name="T9" fmla="*/ 0 h 4"/>
                  </a:gdLst>
                  <a:ahLst/>
                  <a:cxnLst>
                    <a:cxn ang="0">
                      <a:pos x="T0" y="T1"/>
                    </a:cxn>
                    <a:cxn ang="0">
                      <a:pos x="T2" y="T3"/>
                    </a:cxn>
                    <a:cxn ang="0">
                      <a:pos x="T4" y="T5"/>
                    </a:cxn>
                    <a:cxn ang="0">
                      <a:pos x="T6" y="T7"/>
                    </a:cxn>
                    <a:cxn ang="0">
                      <a:pos x="T8" y="T9"/>
                    </a:cxn>
                  </a:cxnLst>
                  <a:rect l="0" t="0" r="r" b="b"/>
                  <a:pathLst>
                    <a:path w="3" h="4">
                      <a:moveTo>
                        <a:pt x="0" y="0"/>
                      </a:moveTo>
                      <a:lnTo>
                        <a:pt x="0" y="4"/>
                      </a:lnTo>
                      <a:lnTo>
                        <a:pt x="3" y="4"/>
                      </a:lnTo>
                      <a:lnTo>
                        <a:pt x="3" y="2"/>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9" name="Freeform 1268"/>
                <p:cNvSpPr>
                  <a:spLocks/>
                </p:cNvSpPr>
                <p:nvPr/>
              </p:nvSpPr>
              <p:spPr bwMode="black">
                <a:xfrm>
                  <a:off x="6275026" y="3821269"/>
                  <a:ext cx="6209" cy="8090"/>
                </a:xfrm>
                <a:custGeom>
                  <a:avLst/>
                  <a:gdLst>
                    <a:gd name="T0" fmla="*/ 4 w 4"/>
                    <a:gd name="T1" fmla="*/ 0 h 5"/>
                    <a:gd name="T2" fmla="*/ 0 w 4"/>
                    <a:gd name="T3" fmla="*/ 3 h 5"/>
                    <a:gd name="T4" fmla="*/ 4 w 4"/>
                    <a:gd name="T5" fmla="*/ 5 h 5"/>
                    <a:gd name="T6" fmla="*/ 4 w 4"/>
                    <a:gd name="T7" fmla="*/ 0 h 5"/>
                  </a:gdLst>
                  <a:ahLst/>
                  <a:cxnLst>
                    <a:cxn ang="0">
                      <a:pos x="T0" y="T1"/>
                    </a:cxn>
                    <a:cxn ang="0">
                      <a:pos x="T2" y="T3"/>
                    </a:cxn>
                    <a:cxn ang="0">
                      <a:pos x="T4" y="T5"/>
                    </a:cxn>
                    <a:cxn ang="0">
                      <a:pos x="T6" y="T7"/>
                    </a:cxn>
                  </a:cxnLst>
                  <a:rect l="0" t="0" r="r" b="b"/>
                  <a:pathLst>
                    <a:path w="4" h="5">
                      <a:moveTo>
                        <a:pt x="4" y="0"/>
                      </a:moveTo>
                      <a:lnTo>
                        <a:pt x="0" y="3"/>
                      </a:lnTo>
                      <a:lnTo>
                        <a:pt x="4" y="5"/>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0" name="Freeform 1269"/>
                <p:cNvSpPr>
                  <a:spLocks/>
                </p:cNvSpPr>
                <p:nvPr/>
              </p:nvSpPr>
              <p:spPr bwMode="black">
                <a:xfrm>
                  <a:off x="6275026" y="3821269"/>
                  <a:ext cx="6209" cy="8090"/>
                </a:xfrm>
                <a:custGeom>
                  <a:avLst/>
                  <a:gdLst>
                    <a:gd name="T0" fmla="*/ 4 w 4"/>
                    <a:gd name="T1" fmla="*/ 0 h 5"/>
                    <a:gd name="T2" fmla="*/ 0 w 4"/>
                    <a:gd name="T3" fmla="*/ 3 h 5"/>
                    <a:gd name="T4" fmla="*/ 4 w 4"/>
                    <a:gd name="T5" fmla="*/ 5 h 5"/>
                    <a:gd name="T6" fmla="*/ 4 w 4"/>
                    <a:gd name="T7" fmla="*/ 0 h 5"/>
                  </a:gdLst>
                  <a:ahLst/>
                  <a:cxnLst>
                    <a:cxn ang="0">
                      <a:pos x="T0" y="T1"/>
                    </a:cxn>
                    <a:cxn ang="0">
                      <a:pos x="T2" y="T3"/>
                    </a:cxn>
                    <a:cxn ang="0">
                      <a:pos x="T4" y="T5"/>
                    </a:cxn>
                    <a:cxn ang="0">
                      <a:pos x="T6" y="T7"/>
                    </a:cxn>
                  </a:cxnLst>
                  <a:rect l="0" t="0" r="r" b="b"/>
                  <a:pathLst>
                    <a:path w="4" h="5">
                      <a:moveTo>
                        <a:pt x="4" y="0"/>
                      </a:moveTo>
                      <a:lnTo>
                        <a:pt x="0" y="3"/>
                      </a:lnTo>
                      <a:lnTo>
                        <a:pt x="4" y="5"/>
                      </a:lnTo>
                      <a:lnTo>
                        <a:pt x="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1" name="Freeform 1270"/>
                <p:cNvSpPr>
                  <a:spLocks/>
                </p:cNvSpPr>
                <p:nvPr/>
              </p:nvSpPr>
              <p:spPr bwMode="black">
                <a:xfrm>
                  <a:off x="6501640" y="3630336"/>
                  <a:ext cx="51221" cy="42070"/>
                </a:xfrm>
                <a:custGeom>
                  <a:avLst/>
                  <a:gdLst>
                    <a:gd name="T0" fmla="*/ 26 w 33"/>
                    <a:gd name="T1" fmla="*/ 0 h 26"/>
                    <a:gd name="T2" fmla="*/ 12 w 33"/>
                    <a:gd name="T3" fmla="*/ 0 h 26"/>
                    <a:gd name="T4" fmla="*/ 0 w 33"/>
                    <a:gd name="T5" fmla="*/ 9 h 26"/>
                    <a:gd name="T6" fmla="*/ 3 w 33"/>
                    <a:gd name="T7" fmla="*/ 21 h 26"/>
                    <a:gd name="T8" fmla="*/ 15 w 33"/>
                    <a:gd name="T9" fmla="*/ 26 h 26"/>
                    <a:gd name="T10" fmla="*/ 26 w 33"/>
                    <a:gd name="T11" fmla="*/ 16 h 26"/>
                    <a:gd name="T12" fmla="*/ 33 w 33"/>
                    <a:gd name="T13" fmla="*/ 5 h 26"/>
                    <a:gd name="T14" fmla="*/ 31 w 33"/>
                    <a:gd name="T15" fmla="*/ 0 h 26"/>
                    <a:gd name="T16" fmla="*/ 26 w 33"/>
                    <a:gd name="T17"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26">
                      <a:moveTo>
                        <a:pt x="26" y="0"/>
                      </a:moveTo>
                      <a:lnTo>
                        <a:pt x="12" y="0"/>
                      </a:lnTo>
                      <a:lnTo>
                        <a:pt x="0" y="9"/>
                      </a:lnTo>
                      <a:lnTo>
                        <a:pt x="3" y="21"/>
                      </a:lnTo>
                      <a:lnTo>
                        <a:pt x="15" y="26"/>
                      </a:lnTo>
                      <a:lnTo>
                        <a:pt x="26" y="16"/>
                      </a:lnTo>
                      <a:lnTo>
                        <a:pt x="33" y="5"/>
                      </a:lnTo>
                      <a:lnTo>
                        <a:pt x="31" y="0"/>
                      </a:ln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2" name="Freeform 1271"/>
                <p:cNvSpPr>
                  <a:spLocks/>
                </p:cNvSpPr>
                <p:nvPr/>
              </p:nvSpPr>
              <p:spPr bwMode="black">
                <a:xfrm>
                  <a:off x="6501640" y="3630336"/>
                  <a:ext cx="51221" cy="42070"/>
                </a:xfrm>
                <a:custGeom>
                  <a:avLst/>
                  <a:gdLst>
                    <a:gd name="T0" fmla="*/ 26 w 33"/>
                    <a:gd name="T1" fmla="*/ 0 h 26"/>
                    <a:gd name="T2" fmla="*/ 12 w 33"/>
                    <a:gd name="T3" fmla="*/ 0 h 26"/>
                    <a:gd name="T4" fmla="*/ 0 w 33"/>
                    <a:gd name="T5" fmla="*/ 9 h 26"/>
                    <a:gd name="T6" fmla="*/ 3 w 33"/>
                    <a:gd name="T7" fmla="*/ 21 h 26"/>
                    <a:gd name="T8" fmla="*/ 15 w 33"/>
                    <a:gd name="T9" fmla="*/ 26 h 26"/>
                    <a:gd name="T10" fmla="*/ 26 w 33"/>
                    <a:gd name="T11" fmla="*/ 16 h 26"/>
                    <a:gd name="T12" fmla="*/ 33 w 33"/>
                    <a:gd name="T13" fmla="*/ 5 h 26"/>
                    <a:gd name="T14" fmla="*/ 31 w 33"/>
                    <a:gd name="T15" fmla="*/ 0 h 26"/>
                    <a:gd name="T16" fmla="*/ 26 w 33"/>
                    <a:gd name="T17"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26">
                      <a:moveTo>
                        <a:pt x="26" y="0"/>
                      </a:moveTo>
                      <a:lnTo>
                        <a:pt x="12" y="0"/>
                      </a:lnTo>
                      <a:lnTo>
                        <a:pt x="0" y="9"/>
                      </a:lnTo>
                      <a:lnTo>
                        <a:pt x="3" y="21"/>
                      </a:lnTo>
                      <a:lnTo>
                        <a:pt x="15" y="26"/>
                      </a:lnTo>
                      <a:lnTo>
                        <a:pt x="26" y="16"/>
                      </a:lnTo>
                      <a:lnTo>
                        <a:pt x="33" y="5"/>
                      </a:lnTo>
                      <a:lnTo>
                        <a:pt x="31" y="0"/>
                      </a:lnTo>
                      <a:lnTo>
                        <a:pt x="2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3" name="Freeform 1272"/>
                <p:cNvSpPr>
                  <a:spLocks/>
                </p:cNvSpPr>
                <p:nvPr/>
              </p:nvSpPr>
              <p:spPr bwMode="black">
                <a:xfrm>
                  <a:off x="6751536" y="3499272"/>
                  <a:ext cx="37252" cy="84140"/>
                </a:xfrm>
                <a:custGeom>
                  <a:avLst/>
                  <a:gdLst>
                    <a:gd name="T0" fmla="*/ 19 w 24"/>
                    <a:gd name="T1" fmla="*/ 0 h 52"/>
                    <a:gd name="T2" fmla="*/ 12 w 24"/>
                    <a:gd name="T3" fmla="*/ 5 h 52"/>
                    <a:gd name="T4" fmla="*/ 0 w 24"/>
                    <a:gd name="T5" fmla="*/ 26 h 52"/>
                    <a:gd name="T6" fmla="*/ 0 w 24"/>
                    <a:gd name="T7" fmla="*/ 38 h 52"/>
                    <a:gd name="T8" fmla="*/ 10 w 24"/>
                    <a:gd name="T9" fmla="*/ 52 h 52"/>
                    <a:gd name="T10" fmla="*/ 24 w 24"/>
                    <a:gd name="T11" fmla="*/ 10 h 52"/>
                    <a:gd name="T12" fmla="*/ 24 w 24"/>
                    <a:gd name="T13" fmla="*/ 5 h 52"/>
                    <a:gd name="T14" fmla="*/ 19 w 24"/>
                    <a:gd name="T15" fmla="*/ 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52">
                      <a:moveTo>
                        <a:pt x="19" y="0"/>
                      </a:moveTo>
                      <a:lnTo>
                        <a:pt x="12" y="5"/>
                      </a:lnTo>
                      <a:lnTo>
                        <a:pt x="0" y="26"/>
                      </a:lnTo>
                      <a:lnTo>
                        <a:pt x="0" y="38"/>
                      </a:lnTo>
                      <a:lnTo>
                        <a:pt x="10" y="52"/>
                      </a:lnTo>
                      <a:lnTo>
                        <a:pt x="24" y="10"/>
                      </a:lnTo>
                      <a:lnTo>
                        <a:pt x="24" y="5"/>
                      </a:lnTo>
                      <a:lnTo>
                        <a:pt x="1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4" name="Freeform 1273"/>
                <p:cNvSpPr>
                  <a:spLocks/>
                </p:cNvSpPr>
                <p:nvPr/>
              </p:nvSpPr>
              <p:spPr bwMode="black">
                <a:xfrm>
                  <a:off x="6751536" y="3499272"/>
                  <a:ext cx="37252" cy="84140"/>
                </a:xfrm>
                <a:custGeom>
                  <a:avLst/>
                  <a:gdLst>
                    <a:gd name="T0" fmla="*/ 19 w 24"/>
                    <a:gd name="T1" fmla="*/ 0 h 52"/>
                    <a:gd name="T2" fmla="*/ 12 w 24"/>
                    <a:gd name="T3" fmla="*/ 5 h 52"/>
                    <a:gd name="T4" fmla="*/ 0 w 24"/>
                    <a:gd name="T5" fmla="*/ 26 h 52"/>
                    <a:gd name="T6" fmla="*/ 0 w 24"/>
                    <a:gd name="T7" fmla="*/ 38 h 52"/>
                    <a:gd name="T8" fmla="*/ 10 w 24"/>
                    <a:gd name="T9" fmla="*/ 52 h 52"/>
                    <a:gd name="T10" fmla="*/ 24 w 24"/>
                    <a:gd name="T11" fmla="*/ 10 h 52"/>
                    <a:gd name="T12" fmla="*/ 24 w 24"/>
                    <a:gd name="T13" fmla="*/ 5 h 52"/>
                    <a:gd name="T14" fmla="*/ 19 w 24"/>
                    <a:gd name="T15" fmla="*/ 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52">
                      <a:moveTo>
                        <a:pt x="19" y="0"/>
                      </a:moveTo>
                      <a:lnTo>
                        <a:pt x="12" y="5"/>
                      </a:lnTo>
                      <a:lnTo>
                        <a:pt x="0" y="26"/>
                      </a:lnTo>
                      <a:lnTo>
                        <a:pt x="0" y="38"/>
                      </a:lnTo>
                      <a:lnTo>
                        <a:pt x="10" y="52"/>
                      </a:lnTo>
                      <a:lnTo>
                        <a:pt x="24" y="10"/>
                      </a:lnTo>
                      <a:lnTo>
                        <a:pt x="24" y="5"/>
                      </a:lnTo>
                      <a:lnTo>
                        <a:pt x="19"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5" name="Freeform 1274"/>
                <p:cNvSpPr>
                  <a:spLocks/>
                </p:cNvSpPr>
                <p:nvPr/>
              </p:nvSpPr>
              <p:spPr bwMode="black">
                <a:xfrm>
                  <a:off x="7184585" y="2932944"/>
                  <a:ext cx="131933" cy="126210"/>
                </a:xfrm>
                <a:custGeom>
                  <a:avLst/>
                  <a:gdLst>
                    <a:gd name="T0" fmla="*/ 29 w 85"/>
                    <a:gd name="T1" fmla="*/ 0 h 78"/>
                    <a:gd name="T2" fmla="*/ 26 w 85"/>
                    <a:gd name="T3" fmla="*/ 2 h 78"/>
                    <a:gd name="T4" fmla="*/ 29 w 85"/>
                    <a:gd name="T5" fmla="*/ 14 h 78"/>
                    <a:gd name="T6" fmla="*/ 26 w 85"/>
                    <a:gd name="T7" fmla="*/ 28 h 78"/>
                    <a:gd name="T8" fmla="*/ 22 w 85"/>
                    <a:gd name="T9" fmla="*/ 33 h 78"/>
                    <a:gd name="T10" fmla="*/ 22 w 85"/>
                    <a:gd name="T11" fmla="*/ 40 h 78"/>
                    <a:gd name="T12" fmla="*/ 22 w 85"/>
                    <a:gd name="T13" fmla="*/ 45 h 78"/>
                    <a:gd name="T14" fmla="*/ 7 w 85"/>
                    <a:gd name="T15" fmla="*/ 43 h 78"/>
                    <a:gd name="T16" fmla="*/ 7 w 85"/>
                    <a:gd name="T17" fmla="*/ 50 h 78"/>
                    <a:gd name="T18" fmla="*/ 0 w 85"/>
                    <a:gd name="T19" fmla="*/ 57 h 78"/>
                    <a:gd name="T20" fmla="*/ 0 w 85"/>
                    <a:gd name="T21" fmla="*/ 64 h 78"/>
                    <a:gd name="T22" fmla="*/ 5 w 85"/>
                    <a:gd name="T23" fmla="*/ 66 h 78"/>
                    <a:gd name="T24" fmla="*/ 3 w 85"/>
                    <a:gd name="T25" fmla="*/ 78 h 78"/>
                    <a:gd name="T26" fmla="*/ 19 w 85"/>
                    <a:gd name="T27" fmla="*/ 71 h 78"/>
                    <a:gd name="T28" fmla="*/ 7 w 85"/>
                    <a:gd name="T29" fmla="*/ 64 h 78"/>
                    <a:gd name="T30" fmla="*/ 7 w 85"/>
                    <a:gd name="T31" fmla="*/ 62 h 78"/>
                    <a:gd name="T32" fmla="*/ 10 w 85"/>
                    <a:gd name="T33" fmla="*/ 59 h 78"/>
                    <a:gd name="T34" fmla="*/ 19 w 85"/>
                    <a:gd name="T35" fmla="*/ 59 h 78"/>
                    <a:gd name="T36" fmla="*/ 29 w 85"/>
                    <a:gd name="T37" fmla="*/ 57 h 78"/>
                    <a:gd name="T38" fmla="*/ 48 w 85"/>
                    <a:gd name="T39" fmla="*/ 69 h 78"/>
                    <a:gd name="T40" fmla="*/ 57 w 85"/>
                    <a:gd name="T41" fmla="*/ 52 h 78"/>
                    <a:gd name="T42" fmla="*/ 83 w 85"/>
                    <a:gd name="T43" fmla="*/ 43 h 78"/>
                    <a:gd name="T44" fmla="*/ 85 w 85"/>
                    <a:gd name="T45" fmla="*/ 40 h 78"/>
                    <a:gd name="T46" fmla="*/ 78 w 85"/>
                    <a:gd name="T47" fmla="*/ 40 h 78"/>
                    <a:gd name="T48" fmla="*/ 74 w 85"/>
                    <a:gd name="T49" fmla="*/ 33 h 78"/>
                    <a:gd name="T50" fmla="*/ 78 w 85"/>
                    <a:gd name="T51" fmla="*/ 24 h 78"/>
                    <a:gd name="T52" fmla="*/ 74 w 85"/>
                    <a:gd name="T53" fmla="*/ 28 h 78"/>
                    <a:gd name="T54" fmla="*/ 67 w 85"/>
                    <a:gd name="T55" fmla="*/ 31 h 78"/>
                    <a:gd name="T56" fmla="*/ 50 w 85"/>
                    <a:gd name="T57" fmla="*/ 24 h 78"/>
                    <a:gd name="T58" fmla="*/ 29 w 85"/>
                    <a:gd name="T5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5" h="78">
                      <a:moveTo>
                        <a:pt x="29" y="0"/>
                      </a:moveTo>
                      <a:lnTo>
                        <a:pt x="26" y="2"/>
                      </a:lnTo>
                      <a:lnTo>
                        <a:pt x="29" y="14"/>
                      </a:lnTo>
                      <a:lnTo>
                        <a:pt x="26" y="28"/>
                      </a:lnTo>
                      <a:lnTo>
                        <a:pt x="22" y="33"/>
                      </a:lnTo>
                      <a:lnTo>
                        <a:pt x="22" y="40"/>
                      </a:lnTo>
                      <a:lnTo>
                        <a:pt x="22" y="45"/>
                      </a:lnTo>
                      <a:lnTo>
                        <a:pt x="7" y="43"/>
                      </a:lnTo>
                      <a:lnTo>
                        <a:pt x="7" y="50"/>
                      </a:lnTo>
                      <a:lnTo>
                        <a:pt x="0" y="57"/>
                      </a:lnTo>
                      <a:lnTo>
                        <a:pt x="0" y="64"/>
                      </a:lnTo>
                      <a:lnTo>
                        <a:pt x="5" y="66"/>
                      </a:lnTo>
                      <a:lnTo>
                        <a:pt x="3" y="78"/>
                      </a:lnTo>
                      <a:lnTo>
                        <a:pt x="19" y="71"/>
                      </a:lnTo>
                      <a:lnTo>
                        <a:pt x="7" y="64"/>
                      </a:lnTo>
                      <a:lnTo>
                        <a:pt x="7" y="62"/>
                      </a:lnTo>
                      <a:lnTo>
                        <a:pt x="10" y="59"/>
                      </a:lnTo>
                      <a:lnTo>
                        <a:pt x="19" y="59"/>
                      </a:lnTo>
                      <a:lnTo>
                        <a:pt x="29" y="57"/>
                      </a:lnTo>
                      <a:lnTo>
                        <a:pt x="48" y="69"/>
                      </a:lnTo>
                      <a:lnTo>
                        <a:pt x="57" y="52"/>
                      </a:lnTo>
                      <a:lnTo>
                        <a:pt x="83" y="43"/>
                      </a:lnTo>
                      <a:lnTo>
                        <a:pt x="85" y="40"/>
                      </a:lnTo>
                      <a:lnTo>
                        <a:pt x="78" y="40"/>
                      </a:lnTo>
                      <a:lnTo>
                        <a:pt x="74" y="33"/>
                      </a:lnTo>
                      <a:lnTo>
                        <a:pt x="78" y="24"/>
                      </a:lnTo>
                      <a:lnTo>
                        <a:pt x="74" y="28"/>
                      </a:lnTo>
                      <a:lnTo>
                        <a:pt x="67" y="31"/>
                      </a:lnTo>
                      <a:lnTo>
                        <a:pt x="50" y="24"/>
                      </a:lnTo>
                      <a:lnTo>
                        <a:pt x="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6" name="Freeform 1275"/>
                <p:cNvSpPr>
                  <a:spLocks/>
                </p:cNvSpPr>
                <p:nvPr/>
              </p:nvSpPr>
              <p:spPr bwMode="black">
                <a:xfrm>
                  <a:off x="7184585" y="2932944"/>
                  <a:ext cx="131933" cy="126210"/>
                </a:xfrm>
                <a:custGeom>
                  <a:avLst/>
                  <a:gdLst>
                    <a:gd name="T0" fmla="*/ 29 w 85"/>
                    <a:gd name="T1" fmla="*/ 0 h 78"/>
                    <a:gd name="T2" fmla="*/ 26 w 85"/>
                    <a:gd name="T3" fmla="*/ 2 h 78"/>
                    <a:gd name="T4" fmla="*/ 29 w 85"/>
                    <a:gd name="T5" fmla="*/ 14 h 78"/>
                    <a:gd name="T6" fmla="*/ 26 w 85"/>
                    <a:gd name="T7" fmla="*/ 28 h 78"/>
                    <a:gd name="T8" fmla="*/ 22 w 85"/>
                    <a:gd name="T9" fmla="*/ 33 h 78"/>
                    <a:gd name="T10" fmla="*/ 22 w 85"/>
                    <a:gd name="T11" fmla="*/ 40 h 78"/>
                    <a:gd name="T12" fmla="*/ 22 w 85"/>
                    <a:gd name="T13" fmla="*/ 45 h 78"/>
                    <a:gd name="T14" fmla="*/ 7 w 85"/>
                    <a:gd name="T15" fmla="*/ 43 h 78"/>
                    <a:gd name="T16" fmla="*/ 7 w 85"/>
                    <a:gd name="T17" fmla="*/ 50 h 78"/>
                    <a:gd name="T18" fmla="*/ 0 w 85"/>
                    <a:gd name="T19" fmla="*/ 57 h 78"/>
                    <a:gd name="T20" fmla="*/ 0 w 85"/>
                    <a:gd name="T21" fmla="*/ 64 h 78"/>
                    <a:gd name="T22" fmla="*/ 5 w 85"/>
                    <a:gd name="T23" fmla="*/ 66 h 78"/>
                    <a:gd name="T24" fmla="*/ 3 w 85"/>
                    <a:gd name="T25" fmla="*/ 78 h 78"/>
                    <a:gd name="T26" fmla="*/ 19 w 85"/>
                    <a:gd name="T27" fmla="*/ 71 h 78"/>
                    <a:gd name="T28" fmla="*/ 7 w 85"/>
                    <a:gd name="T29" fmla="*/ 64 h 78"/>
                    <a:gd name="T30" fmla="*/ 7 w 85"/>
                    <a:gd name="T31" fmla="*/ 62 h 78"/>
                    <a:gd name="T32" fmla="*/ 10 w 85"/>
                    <a:gd name="T33" fmla="*/ 59 h 78"/>
                    <a:gd name="T34" fmla="*/ 19 w 85"/>
                    <a:gd name="T35" fmla="*/ 59 h 78"/>
                    <a:gd name="T36" fmla="*/ 29 w 85"/>
                    <a:gd name="T37" fmla="*/ 57 h 78"/>
                    <a:gd name="T38" fmla="*/ 48 w 85"/>
                    <a:gd name="T39" fmla="*/ 69 h 78"/>
                    <a:gd name="T40" fmla="*/ 57 w 85"/>
                    <a:gd name="T41" fmla="*/ 52 h 78"/>
                    <a:gd name="T42" fmla="*/ 83 w 85"/>
                    <a:gd name="T43" fmla="*/ 43 h 78"/>
                    <a:gd name="T44" fmla="*/ 85 w 85"/>
                    <a:gd name="T45" fmla="*/ 40 h 78"/>
                    <a:gd name="T46" fmla="*/ 78 w 85"/>
                    <a:gd name="T47" fmla="*/ 40 h 78"/>
                    <a:gd name="T48" fmla="*/ 74 w 85"/>
                    <a:gd name="T49" fmla="*/ 33 h 78"/>
                    <a:gd name="T50" fmla="*/ 78 w 85"/>
                    <a:gd name="T51" fmla="*/ 24 h 78"/>
                    <a:gd name="T52" fmla="*/ 74 w 85"/>
                    <a:gd name="T53" fmla="*/ 28 h 78"/>
                    <a:gd name="T54" fmla="*/ 67 w 85"/>
                    <a:gd name="T55" fmla="*/ 31 h 78"/>
                    <a:gd name="T56" fmla="*/ 50 w 85"/>
                    <a:gd name="T57" fmla="*/ 24 h 78"/>
                    <a:gd name="T58" fmla="*/ 29 w 85"/>
                    <a:gd name="T5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5" h="78">
                      <a:moveTo>
                        <a:pt x="29" y="0"/>
                      </a:moveTo>
                      <a:lnTo>
                        <a:pt x="26" y="2"/>
                      </a:lnTo>
                      <a:lnTo>
                        <a:pt x="29" y="14"/>
                      </a:lnTo>
                      <a:lnTo>
                        <a:pt x="26" y="28"/>
                      </a:lnTo>
                      <a:lnTo>
                        <a:pt x="22" y="33"/>
                      </a:lnTo>
                      <a:lnTo>
                        <a:pt x="22" y="40"/>
                      </a:lnTo>
                      <a:lnTo>
                        <a:pt x="22" y="45"/>
                      </a:lnTo>
                      <a:lnTo>
                        <a:pt x="7" y="43"/>
                      </a:lnTo>
                      <a:lnTo>
                        <a:pt x="7" y="50"/>
                      </a:lnTo>
                      <a:lnTo>
                        <a:pt x="0" y="57"/>
                      </a:lnTo>
                      <a:lnTo>
                        <a:pt x="0" y="64"/>
                      </a:lnTo>
                      <a:lnTo>
                        <a:pt x="5" y="66"/>
                      </a:lnTo>
                      <a:lnTo>
                        <a:pt x="3" y="78"/>
                      </a:lnTo>
                      <a:lnTo>
                        <a:pt x="19" y="71"/>
                      </a:lnTo>
                      <a:lnTo>
                        <a:pt x="7" y="64"/>
                      </a:lnTo>
                      <a:lnTo>
                        <a:pt x="7" y="62"/>
                      </a:lnTo>
                      <a:lnTo>
                        <a:pt x="10" y="59"/>
                      </a:lnTo>
                      <a:lnTo>
                        <a:pt x="19" y="59"/>
                      </a:lnTo>
                      <a:lnTo>
                        <a:pt x="29" y="57"/>
                      </a:lnTo>
                      <a:lnTo>
                        <a:pt x="48" y="69"/>
                      </a:lnTo>
                      <a:lnTo>
                        <a:pt x="57" y="52"/>
                      </a:lnTo>
                      <a:lnTo>
                        <a:pt x="83" y="43"/>
                      </a:lnTo>
                      <a:lnTo>
                        <a:pt x="85" y="40"/>
                      </a:lnTo>
                      <a:lnTo>
                        <a:pt x="78" y="40"/>
                      </a:lnTo>
                      <a:lnTo>
                        <a:pt x="74" y="33"/>
                      </a:lnTo>
                      <a:lnTo>
                        <a:pt x="78" y="24"/>
                      </a:lnTo>
                      <a:lnTo>
                        <a:pt x="74" y="28"/>
                      </a:lnTo>
                      <a:lnTo>
                        <a:pt x="67" y="31"/>
                      </a:lnTo>
                      <a:lnTo>
                        <a:pt x="50" y="24"/>
                      </a:lnTo>
                      <a:lnTo>
                        <a:pt x="29"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7" name="Freeform 1276"/>
                <p:cNvSpPr>
                  <a:spLocks/>
                </p:cNvSpPr>
                <p:nvPr/>
              </p:nvSpPr>
              <p:spPr bwMode="black">
                <a:xfrm>
                  <a:off x="6953315" y="3419986"/>
                  <a:ext cx="7761" cy="3236"/>
                </a:xfrm>
                <a:custGeom>
                  <a:avLst/>
                  <a:gdLst>
                    <a:gd name="T0" fmla="*/ 5 w 5"/>
                    <a:gd name="T1" fmla="*/ 0 h 2"/>
                    <a:gd name="T2" fmla="*/ 0 w 5"/>
                    <a:gd name="T3" fmla="*/ 0 h 2"/>
                    <a:gd name="T4" fmla="*/ 0 w 5"/>
                    <a:gd name="T5" fmla="*/ 2 h 2"/>
                    <a:gd name="T6" fmla="*/ 5 w 5"/>
                    <a:gd name="T7" fmla="*/ 0 h 2"/>
                  </a:gdLst>
                  <a:ahLst/>
                  <a:cxnLst>
                    <a:cxn ang="0">
                      <a:pos x="T0" y="T1"/>
                    </a:cxn>
                    <a:cxn ang="0">
                      <a:pos x="T2" y="T3"/>
                    </a:cxn>
                    <a:cxn ang="0">
                      <a:pos x="T4" y="T5"/>
                    </a:cxn>
                    <a:cxn ang="0">
                      <a:pos x="T6" y="T7"/>
                    </a:cxn>
                  </a:cxnLst>
                  <a:rect l="0" t="0" r="r" b="b"/>
                  <a:pathLst>
                    <a:path w="5" h="2">
                      <a:moveTo>
                        <a:pt x="5" y="0"/>
                      </a:moveTo>
                      <a:lnTo>
                        <a:pt x="0" y="0"/>
                      </a:lnTo>
                      <a:lnTo>
                        <a:pt x="0" y="2"/>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8" name="Freeform 1277"/>
                <p:cNvSpPr>
                  <a:spLocks/>
                </p:cNvSpPr>
                <p:nvPr/>
              </p:nvSpPr>
              <p:spPr bwMode="black">
                <a:xfrm>
                  <a:off x="6953315" y="3419986"/>
                  <a:ext cx="7761" cy="3236"/>
                </a:xfrm>
                <a:custGeom>
                  <a:avLst/>
                  <a:gdLst>
                    <a:gd name="T0" fmla="*/ 5 w 5"/>
                    <a:gd name="T1" fmla="*/ 0 h 2"/>
                    <a:gd name="T2" fmla="*/ 0 w 5"/>
                    <a:gd name="T3" fmla="*/ 0 h 2"/>
                    <a:gd name="T4" fmla="*/ 0 w 5"/>
                    <a:gd name="T5" fmla="*/ 2 h 2"/>
                    <a:gd name="T6" fmla="*/ 5 w 5"/>
                    <a:gd name="T7" fmla="*/ 0 h 2"/>
                  </a:gdLst>
                  <a:ahLst/>
                  <a:cxnLst>
                    <a:cxn ang="0">
                      <a:pos x="T0" y="T1"/>
                    </a:cxn>
                    <a:cxn ang="0">
                      <a:pos x="T2" y="T3"/>
                    </a:cxn>
                    <a:cxn ang="0">
                      <a:pos x="T4" y="T5"/>
                    </a:cxn>
                    <a:cxn ang="0">
                      <a:pos x="T6" y="T7"/>
                    </a:cxn>
                  </a:cxnLst>
                  <a:rect l="0" t="0" r="r" b="b"/>
                  <a:pathLst>
                    <a:path w="5" h="2">
                      <a:moveTo>
                        <a:pt x="5" y="0"/>
                      </a:moveTo>
                      <a:lnTo>
                        <a:pt x="0" y="0"/>
                      </a:lnTo>
                      <a:lnTo>
                        <a:pt x="0" y="2"/>
                      </a:lnTo>
                      <a:lnTo>
                        <a:pt x="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9" name="Freeform 1278"/>
                <p:cNvSpPr>
                  <a:spLocks/>
                </p:cNvSpPr>
                <p:nvPr/>
              </p:nvSpPr>
              <p:spPr bwMode="black">
                <a:xfrm>
                  <a:off x="6917616" y="3462056"/>
                  <a:ext cx="10865" cy="14563"/>
                </a:xfrm>
                <a:custGeom>
                  <a:avLst/>
                  <a:gdLst>
                    <a:gd name="T0" fmla="*/ 7 w 7"/>
                    <a:gd name="T1" fmla="*/ 0 h 9"/>
                    <a:gd name="T2" fmla="*/ 2 w 7"/>
                    <a:gd name="T3" fmla="*/ 4 h 9"/>
                    <a:gd name="T4" fmla="*/ 0 w 7"/>
                    <a:gd name="T5" fmla="*/ 9 h 9"/>
                    <a:gd name="T6" fmla="*/ 7 w 7"/>
                    <a:gd name="T7" fmla="*/ 0 h 9"/>
                  </a:gdLst>
                  <a:ahLst/>
                  <a:cxnLst>
                    <a:cxn ang="0">
                      <a:pos x="T0" y="T1"/>
                    </a:cxn>
                    <a:cxn ang="0">
                      <a:pos x="T2" y="T3"/>
                    </a:cxn>
                    <a:cxn ang="0">
                      <a:pos x="T4" y="T5"/>
                    </a:cxn>
                    <a:cxn ang="0">
                      <a:pos x="T6" y="T7"/>
                    </a:cxn>
                  </a:cxnLst>
                  <a:rect l="0" t="0" r="r" b="b"/>
                  <a:pathLst>
                    <a:path w="7" h="9">
                      <a:moveTo>
                        <a:pt x="7" y="0"/>
                      </a:moveTo>
                      <a:lnTo>
                        <a:pt x="2" y="4"/>
                      </a:lnTo>
                      <a:lnTo>
                        <a:pt x="0" y="9"/>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0" name="Freeform 1279"/>
                <p:cNvSpPr>
                  <a:spLocks/>
                </p:cNvSpPr>
                <p:nvPr/>
              </p:nvSpPr>
              <p:spPr bwMode="black">
                <a:xfrm>
                  <a:off x="6917616" y="3462056"/>
                  <a:ext cx="10865" cy="14563"/>
                </a:xfrm>
                <a:custGeom>
                  <a:avLst/>
                  <a:gdLst>
                    <a:gd name="T0" fmla="*/ 7 w 7"/>
                    <a:gd name="T1" fmla="*/ 0 h 9"/>
                    <a:gd name="T2" fmla="*/ 2 w 7"/>
                    <a:gd name="T3" fmla="*/ 4 h 9"/>
                    <a:gd name="T4" fmla="*/ 0 w 7"/>
                    <a:gd name="T5" fmla="*/ 9 h 9"/>
                    <a:gd name="T6" fmla="*/ 7 w 7"/>
                    <a:gd name="T7" fmla="*/ 0 h 9"/>
                  </a:gdLst>
                  <a:ahLst/>
                  <a:cxnLst>
                    <a:cxn ang="0">
                      <a:pos x="T0" y="T1"/>
                    </a:cxn>
                    <a:cxn ang="0">
                      <a:pos x="T2" y="T3"/>
                    </a:cxn>
                    <a:cxn ang="0">
                      <a:pos x="T4" y="T5"/>
                    </a:cxn>
                    <a:cxn ang="0">
                      <a:pos x="T6" y="T7"/>
                    </a:cxn>
                  </a:cxnLst>
                  <a:rect l="0" t="0" r="r" b="b"/>
                  <a:pathLst>
                    <a:path w="7" h="9">
                      <a:moveTo>
                        <a:pt x="7" y="0"/>
                      </a:moveTo>
                      <a:lnTo>
                        <a:pt x="2" y="4"/>
                      </a:lnTo>
                      <a:lnTo>
                        <a:pt x="0" y="9"/>
                      </a:lnTo>
                      <a:lnTo>
                        <a:pt x="7"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1" name="Freeform 1280"/>
                <p:cNvSpPr>
                  <a:spLocks/>
                </p:cNvSpPr>
                <p:nvPr/>
              </p:nvSpPr>
              <p:spPr bwMode="black">
                <a:xfrm>
                  <a:off x="6832248" y="3518688"/>
                  <a:ext cx="0" cy="8090"/>
                </a:xfrm>
                <a:custGeom>
                  <a:avLst/>
                  <a:gdLst>
                    <a:gd name="T0" fmla="*/ 0 h 5"/>
                    <a:gd name="T1" fmla="*/ 5 h 5"/>
                    <a:gd name="T2" fmla="*/ 3 h 5"/>
                    <a:gd name="T3" fmla="*/ 0 h 5"/>
                  </a:gdLst>
                  <a:ahLst/>
                  <a:cxnLst>
                    <a:cxn ang="0">
                      <a:pos x="0" y="T0"/>
                    </a:cxn>
                    <a:cxn ang="0">
                      <a:pos x="0" y="T1"/>
                    </a:cxn>
                    <a:cxn ang="0">
                      <a:pos x="0" y="T2"/>
                    </a:cxn>
                    <a:cxn ang="0">
                      <a:pos x="0" y="T3"/>
                    </a:cxn>
                  </a:cxnLst>
                  <a:rect l="0" t="0" r="r" b="b"/>
                  <a:pathLst>
                    <a:path h="5">
                      <a:moveTo>
                        <a:pt x="0" y="0"/>
                      </a:moveTo>
                      <a:lnTo>
                        <a:pt x="0" y="5"/>
                      </a:lnTo>
                      <a:lnTo>
                        <a:pt x="0" y="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2" name="Freeform 1281"/>
                <p:cNvSpPr>
                  <a:spLocks/>
                </p:cNvSpPr>
                <p:nvPr/>
              </p:nvSpPr>
              <p:spPr bwMode="black">
                <a:xfrm>
                  <a:off x="6832248" y="3518688"/>
                  <a:ext cx="0" cy="8090"/>
                </a:xfrm>
                <a:custGeom>
                  <a:avLst/>
                  <a:gdLst>
                    <a:gd name="T0" fmla="*/ 0 h 5"/>
                    <a:gd name="T1" fmla="*/ 5 h 5"/>
                    <a:gd name="T2" fmla="*/ 3 h 5"/>
                    <a:gd name="T3" fmla="*/ 0 h 5"/>
                  </a:gdLst>
                  <a:ahLst/>
                  <a:cxnLst>
                    <a:cxn ang="0">
                      <a:pos x="0" y="T0"/>
                    </a:cxn>
                    <a:cxn ang="0">
                      <a:pos x="0" y="T1"/>
                    </a:cxn>
                    <a:cxn ang="0">
                      <a:pos x="0" y="T2"/>
                    </a:cxn>
                    <a:cxn ang="0">
                      <a:pos x="0" y="T3"/>
                    </a:cxn>
                  </a:cxnLst>
                  <a:rect l="0" t="0" r="r" b="b"/>
                  <a:pathLst>
                    <a:path h="5">
                      <a:moveTo>
                        <a:pt x="0" y="0"/>
                      </a:moveTo>
                      <a:lnTo>
                        <a:pt x="0" y="5"/>
                      </a:lnTo>
                      <a:lnTo>
                        <a:pt x="0" y="3"/>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3" name="Freeform 1282"/>
                <p:cNvSpPr>
                  <a:spLocks/>
                </p:cNvSpPr>
                <p:nvPr/>
              </p:nvSpPr>
              <p:spPr bwMode="black">
                <a:xfrm>
                  <a:off x="6950211" y="3297012"/>
                  <a:ext cx="0" cy="8090"/>
                </a:xfrm>
                <a:custGeom>
                  <a:avLst/>
                  <a:gdLst>
                    <a:gd name="T0" fmla="*/ 0 h 5"/>
                    <a:gd name="T1" fmla="*/ 5 h 5"/>
                    <a:gd name="T2" fmla="*/ 2 h 5"/>
                    <a:gd name="T3" fmla="*/ 0 h 5"/>
                  </a:gdLst>
                  <a:ahLst/>
                  <a:cxnLst>
                    <a:cxn ang="0">
                      <a:pos x="0" y="T0"/>
                    </a:cxn>
                    <a:cxn ang="0">
                      <a:pos x="0" y="T1"/>
                    </a:cxn>
                    <a:cxn ang="0">
                      <a:pos x="0" y="T2"/>
                    </a:cxn>
                    <a:cxn ang="0">
                      <a:pos x="0" y="T3"/>
                    </a:cxn>
                  </a:cxnLst>
                  <a:rect l="0" t="0" r="r" b="b"/>
                  <a:pathLst>
                    <a:path h="5">
                      <a:moveTo>
                        <a:pt x="0" y="0"/>
                      </a:moveTo>
                      <a:lnTo>
                        <a:pt x="0" y="5"/>
                      </a:lnTo>
                      <a:lnTo>
                        <a:pt x="0" y="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4" name="Freeform 1283"/>
                <p:cNvSpPr>
                  <a:spLocks/>
                </p:cNvSpPr>
                <p:nvPr/>
              </p:nvSpPr>
              <p:spPr bwMode="black">
                <a:xfrm>
                  <a:off x="6950211" y="3297012"/>
                  <a:ext cx="0" cy="8090"/>
                </a:xfrm>
                <a:custGeom>
                  <a:avLst/>
                  <a:gdLst>
                    <a:gd name="T0" fmla="*/ 0 h 5"/>
                    <a:gd name="T1" fmla="*/ 5 h 5"/>
                    <a:gd name="T2" fmla="*/ 2 h 5"/>
                    <a:gd name="T3" fmla="*/ 0 h 5"/>
                  </a:gdLst>
                  <a:ahLst/>
                  <a:cxnLst>
                    <a:cxn ang="0">
                      <a:pos x="0" y="T0"/>
                    </a:cxn>
                    <a:cxn ang="0">
                      <a:pos x="0" y="T1"/>
                    </a:cxn>
                    <a:cxn ang="0">
                      <a:pos x="0" y="T2"/>
                    </a:cxn>
                    <a:cxn ang="0">
                      <a:pos x="0" y="T3"/>
                    </a:cxn>
                  </a:cxnLst>
                  <a:rect l="0" t="0" r="r" b="b"/>
                  <a:pathLst>
                    <a:path h="5">
                      <a:moveTo>
                        <a:pt x="0" y="0"/>
                      </a:moveTo>
                      <a:lnTo>
                        <a:pt x="0" y="5"/>
                      </a:lnTo>
                      <a:lnTo>
                        <a:pt x="0" y="2"/>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5" name="Freeform 1284"/>
                <p:cNvSpPr>
                  <a:spLocks/>
                </p:cNvSpPr>
                <p:nvPr/>
              </p:nvSpPr>
              <p:spPr bwMode="black">
                <a:xfrm>
                  <a:off x="6979702" y="3369825"/>
                  <a:ext cx="3104" cy="3236"/>
                </a:xfrm>
                <a:custGeom>
                  <a:avLst/>
                  <a:gdLst>
                    <a:gd name="T0" fmla="*/ 0 w 2"/>
                    <a:gd name="T1" fmla="*/ 0 h 2"/>
                    <a:gd name="T2" fmla="*/ 0 w 2"/>
                    <a:gd name="T3" fmla="*/ 2 h 2"/>
                    <a:gd name="T4" fmla="*/ 2 w 2"/>
                    <a:gd name="T5" fmla="*/ 2 h 2"/>
                    <a:gd name="T6" fmla="*/ 0 w 2"/>
                    <a:gd name="T7" fmla="*/ 0 h 2"/>
                  </a:gdLst>
                  <a:ahLst/>
                  <a:cxnLst>
                    <a:cxn ang="0">
                      <a:pos x="T0" y="T1"/>
                    </a:cxn>
                    <a:cxn ang="0">
                      <a:pos x="T2" y="T3"/>
                    </a:cxn>
                    <a:cxn ang="0">
                      <a:pos x="T4" y="T5"/>
                    </a:cxn>
                    <a:cxn ang="0">
                      <a:pos x="T6" y="T7"/>
                    </a:cxn>
                  </a:cxnLst>
                  <a:rect l="0" t="0" r="r" b="b"/>
                  <a:pathLst>
                    <a:path w="2" h="2">
                      <a:moveTo>
                        <a:pt x="0" y="0"/>
                      </a:moveTo>
                      <a:lnTo>
                        <a:pt x="0" y="2"/>
                      </a:lnTo>
                      <a:lnTo>
                        <a:pt x="2" y="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6" name="Freeform 1285"/>
                <p:cNvSpPr>
                  <a:spLocks/>
                </p:cNvSpPr>
                <p:nvPr/>
              </p:nvSpPr>
              <p:spPr bwMode="black">
                <a:xfrm>
                  <a:off x="6979702" y="3369825"/>
                  <a:ext cx="3104" cy="3236"/>
                </a:xfrm>
                <a:custGeom>
                  <a:avLst/>
                  <a:gdLst>
                    <a:gd name="T0" fmla="*/ 0 w 2"/>
                    <a:gd name="T1" fmla="*/ 0 h 2"/>
                    <a:gd name="T2" fmla="*/ 0 w 2"/>
                    <a:gd name="T3" fmla="*/ 2 h 2"/>
                    <a:gd name="T4" fmla="*/ 2 w 2"/>
                    <a:gd name="T5" fmla="*/ 2 h 2"/>
                    <a:gd name="T6" fmla="*/ 0 w 2"/>
                    <a:gd name="T7" fmla="*/ 0 h 2"/>
                  </a:gdLst>
                  <a:ahLst/>
                  <a:cxnLst>
                    <a:cxn ang="0">
                      <a:pos x="T0" y="T1"/>
                    </a:cxn>
                    <a:cxn ang="0">
                      <a:pos x="T2" y="T3"/>
                    </a:cxn>
                    <a:cxn ang="0">
                      <a:pos x="T4" y="T5"/>
                    </a:cxn>
                    <a:cxn ang="0">
                      <a:pos x="T6" y="T7"/>
                    </a:cxn>
                  </a:cxnLst>
                  <a:rect l="0" t="0" r="r" b="b"/>
                  <a:pathLst>
                    <a:path w="2" h="2">
                      <a:moveTo>
                        <a:pt x="0" y="0"/>
                      </a:moveTo>
                      <a:lnTo>
                        <a:pt x="0" y="2"/>
                      </a:lnTo>
                      <a:lnTo>
                        <a:pt x="2" y="2"/>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7" name="Freeform 1286"/>
                <p:cNvSpPr>
                  <a:spLocks/>
                </p:cNvSpPr>
                <p:nvPr/>
              </p:nvSpPr>
              <p:spPr bwMode="black">
                <a:xfrm>
                  <a:off x="6961076" y="3274359"/>
                  <a:ext cx="51221" cy="76050"/>
                </a:xfrm>
                <a:custGeom>
                  <a:avLst/>
                  <a:gdLst>
                    <a:gd name="T0" fmla="*/ 17 w 33"/>
                    <a:gd name="T1" fmla="*/ 0 h 47"/>
                    <a:gd name="T2" fmla="*/ 0 w 33"/>
                    <a:gd name="T3" fmla="*/ 12 h 47"/>
                    <a:gd name="T4" fmla="*/ 5 w 33"/>
                    <a:gd name="T5" fmla="*/ 16 h 47"/>
                    <a:gd name="T6" fmla="*/ 5 w 33"/>
                    <a:gd name="T7" fmla="*/ 19 h 47"/>
                    <a:gd name="T8" fmla="*/ 0 w 33"/>
                    <a:gd name="T9" fmla="*/ 16 h 47"/>
                    <a:gd name="T10" fmla="*/ 2 w 33"/>
                    <a:gd name="T11" fmla="*/ 23 h 47"/>
                    <a:gd name="T12" fmla="*/ 9 w 33"/>
                    <a:gd name="T13" fmla="*/ 21 h 47"/>
                    <a:gd name="T14" fmla="*/ 9 w 33"/>
                    <a:gd name="T15" fmla="*/ 14 h 47"/>
                    <a:gd name="T16" fmla="*/ 12 w 33"/>
                    <a:gd name="T17" fmla="*/ 19 h 47"/>
                    <a:gd name="T18" fmla="*/ 14 w 33"/>
                    <a:gd name="T19" fmla="*/ 26 h 47"/>
                    <a:gd name="T20" fmla="*/ 9 w 33"/>
                    <a:gd name="T21" fmla="*/ 33 h 47"/>
                    <a:gd name="T22" fmla="*/ 9 w 33"/>
                    <a:gd name="T23" fmla="*/ 42 h 47"/>
                    <a:gd name="T24" fmla="*/ 14 w 33"/>
                    <a:gd name="T25" fmla="*/ 47 h 47"/>
                    <a:gd name="T26" fmla="*/ 14 w 33"/>
                    <a:gd name="T27" fmla="*/ 38 h 47"/>
                    <a:gd name="T28" fmla="*/ 17 w 33"/>
                    <a:gd name="T29" fmla="*/ 38 h 47"/>
                    <a:gd name="T30" fmla="*/ 17 w 33"/>
                    <a:gd name="T31" fmla="*/ 47 h 47"/>
                    <a:gd name="T32" fmla="*/ 24 w 33"/>
                    <a:gd name="T33" fmla="*/ 42 h 47"/>
                    <a:gd name="T34" fmla="*/ 33 w 33"/>
                    <a:gd name="T35" fmla="*/ 19 h 47"/>
                    <a:gd name="T36" fmla="*/ 31 w 33"/>
                    <a:gd name="T37" fmla="*/ 12 h 47"/>
                    <a:gd name="T38" fmla="*/ 28 w 33"/>
                    <a:gd name="T39" fmla="*/ 12 h 47"/>
                    <a:gd name="T40" fmla="*/ 28 w 33"/>
                    <a:gd name="T41" fmla="*/ 4 h 47"/>
                    <a:gd name="T42" fmla="*/ 24 w 33"/>
                    <a:gd name="T43" fmla="*/ 7 h 47"/>
                    <a:gd name="T44" fmla="*/ 17 w 33"/>
                    <a:gd name="T45"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47">
                      <a:moveTo>
                        <a:pt x="17" y="0"/>
                      </a:moveTo>
                      <a:lnTo>
                        <a:pt x="0" y="12"/>
                      </a:lnTo>
                      <a:lnTo>
                        <a:pt x="5" y="16"/>
                      </a:lnTo>
                      <a:lnTo>
                        <a:pt x="5" y="19"/>
                      </a:lnTo>
                      <a:lnTo>
                        <a:pt x="0" y="16"/>
                      </a:lnTo>
                      <a:lnTo>
                        <a:pt x="2" y="23"/>
                      </a:lnTo>
                      <a:lnTo>
                        <a:pt x="9" y="21"/>
                      </a:lnTo>
                      <a:lnTo>
                        <a:pt x="9" y="14"/>
                      </a:lnTo>
                      <a:lnTo>
                        <a:pt x="12" y="19"/>
                      </a:lnTo>
                      <a:lnTo>
                        <a:pt x="14" y="26"/>
                      </a:lnTo>
                      <a:lnTo>
                        <a:pt x="9" y="33"/>
                      </a:lnTo>
                      <a:lnTo>
                        <a:pt x="9" y="42"/>
                      </a:lnTo>
                      <a:lnTo>
                        <a:pt x="14" y="47"/>
                      </a:lnTo>
                      <a:lnTo>
                        <a:pt x="14" y="38"/>
                      </a:lnTo>
                      <a:lnTo>
                        <a:pt x="17" y="38"/>
                      </a:lnTo>
                      <a:lnTo>
                        <a:pt x="17" y="47"/>
                      </a:lnTo>
                      <a:lnTo>
                        <a:pt x="24" y="42"/>
                      </a:lnTo>
                      <a:lnTo>
                        <a:pt x="33" y="19"/>
                      </a:lnTo>
                      <a:lnTo>
                        <a:pt x="31" y="12"/>
                      </a:lnTo>
                      <a:lnTo>
                        <a:pt x="28" y="12"/>
                      </a:lnTo>
                      <a:lnTo>
                        <a:pt x="28" y="4"/>
                      </a:lnTo>
                      <a:lnTo>
                        <a:pt x="24" y="7"/>
                      </a:lnTo>
                      <a:lnTo>
                        <a:pt x="1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8" name="Freeform 1287"/>
                <p:cNvSpPr>
                  <a:spLocks/>
                </p:cNvSpPr>
                <p:nvPr/>
              </p:nvSpPr>
              <p:spPr bwMode="black">
                <a:xfrm>
                  <a:off x="6961076" y="3274359"/>
                  <a:ext cx="51221" cy="76050"/>
                </a:xfrm>
                <a:custGeom>
                  <a:avLst/>
                  <a:gdLst>
                    <a:gd name="T0" fmla="*/ 17 w 33"/>
                    <a:gd name="T1" fmla="*/ 0 h 47"/>
                    <a:gd name="T2" fmla="*/ 0 w 33"/>
                    <a:gd name="T3" fmla="*/ 12 h 47"/>
                    <a:gd name="T4" fmla="*/ 5 w 33"/>
                    <a:gd name="T5" fmla="*/ 16 h 47"/>
                    <a:gd name="T6" fmla="*/ 5 w 33"/>
                    <a:gd name="T7" fmla="*/ 19 h 47"/>
                    <a:gd name="T8" fmla="*/ 0 w 33"/>
                    <a:gd name="T9" fmla="*/ 16 h 47"/>
                    <a:gd name="T10" fmla="*/ 2 w 33"/>
                    <a:gd name="T11" fmla="*/ 23 h 47"/>
                    <a:gd name="T12" fmla="*/ 9 w 33"/>
                    <a:gd name="T13" fmla="*/ 21 h 47"/>
                    <a:gd name="T14" fmla="*/ 9 w 33"/>
                    <a:gd name="T15" fmla="*/ 14 h 47"/>
                    <a:gd name="T16" fmla="*/ 12 w 33"/>
                    <a:gd name="T17" fmla="*/ 19 h 47"/>
                    <a:gd name="T18" fmla="*/ 14 w 33"/>
                    <a:gd name="T19" fmla="*/ 26 h 47"/>
                    <a:gd name="T20" fmla="*/ 9 w 33"/>
                    <a:gd name="T21" fmla="*/ 33 h 47"/>
                    <a:gd name="T22" fmla="*/ 9 w 33"/>
                    <a:gd name="T23" fmla="*/ 42 h 47"/>
                    <a:gd name="T24" fmla="*/ 14 w 33"/>
                    <a:gd name="T25" fmla="*/ 47 h 47"/>
                    <a:gd name="T26" fmla="*/ 14 w 33"/>
                    <a:gd name="T27" fmla="*/ 38 h 47"/>
                    <a:gd name="T28" fmla="*/ 17 w 33"/>
                    <a:gd name="T29" fmla="*/ 38 h 47"/>
                    <a:gd name="T30" fmla="*/ 17 w 33"/>
                    <a:gd name="T31" fmla="*/ 47 h 47"/>
                    <a:gd name="T32" fmla="*/ 24 w 33"/>
                    <a:gd name="T33" fmla="*/ 42 h 47"/>
                    <a:gd name="T34" fmla="*/ 33 w 33"/>
                    <a:gd name="T35" fmla="*/ 19 h 47"/>
                    <a:gd name="T36" fmla="*/ 31 w 33"/>
                    <a:gd name="T37" fmla="*/ 12 h 47"/>
                    <a:gd name="T38" fmla="*/ 28 w 33"/>
                    <a:gd name="T39" fmla="*/ 12 h 47"/>
                    <a:gd name="T40" fmla="*/ 28 w 33"/>
                    <a:gd name="T41" fmla="*/ 4 h 47"/>
                    <a:gd name="T42" fmla="*/ 24 w 33"/>
                    <a:gd name="T43" fmla="*/ 7 h 47"/>
                    <a:gd name="T44" fmla="*/ 17 w 33"/>
                    <a:gd name="T45"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47">
                      <a:moveTo>
                        <a:pt x="17" y="0"/>
                      </a:moveTo>
                      <a:lnTo>
                        <a:pt x="0" y="12"/>
                      </a:lnTo>
                      <a:lnTo>
                        <a:pt x="5" y="16"/>
                      </a:lnTo>
                      <a:lnTo>
                        <a:pt x="5" y="19"/>
                      </a:lnTo>
                      <a:lnTo>
                        <a:pt x="0" y="16"/>
                      </a:lnTo>
                      <a:lnTo>
                        <a:pt x="2" y="23"/>
                      </a:lnTo>
                      <a:lnTo>
                        <a:pt x="9" y="21"/>
                      </a:lnTo>
                      <a:lnTo>
                        <a:pt x="9" y="14"/>
                      </a:lnTo>
                      <a:lnTo>
                        <a:pt x="12" y="19"/>
                      </a:lnTo>
                      <a:lnTo>
                        <a:pt x="14" y="26"/>
                      </a:lnTo>
                      <a:lnTo>
                        <a:pt x="9" y="33"/>
                      </a:lnTo>
                      <a:lnTo>
                        <a:pt x="9" y="42"/>
                      </a:lnTo>
                      <a:lnTo>
                        <a:pt x="14" y="47"/>
                      </a:lnTo>
                      <a:lnTo>
                        <a:pt x="14" y="38"/>
                      </a:lnTo>
                      <a:lnTo>
                        <a:pt x="17" y="38"/>
                      </a:lnTo>
                      <a:lnTo>
                        <a:pt x="17" y="47"/>
                      </a:lnTo>
                      <a:lnTo>
                        <a:pt x="24" y="42"/>
                      </a:lnTo>
                      <a:lnTo>
                        <a:pt x="33" y="19"/>
                      </a:lnTo>
                      <a:lnTo>
                        <a:pt x="31" y="12"/>
                      </a:lnTo>
                      <a:lnTo>
                        <a:pt x="28" y="12"/>
                      </a:lnTo>
                      <a:lnTo>
                        <a:pt x="28" y="4"/>
                      </a:lnTo>
                      <a:lnTo>
                        <a:pt x="24" y="7"/>
                      </a:lnTo>
                      <a:lnTo>
                        <a:pt x="17"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9" name="Freeform 1288"/>
                <p:cNvSpPr>
                  <a:spLocks/>
                </p:cNvSpPr>
                <p:nvPr/>
              </p:nvSpPr>
              <p:spPr bwMode="black">
                <a:xfrm>
                  <a:off x="7071278" y="3254942"/>
                  <a:ext cx="7761" cy="11327"/>
                </a:xfrm>
                <a:custGeom>
                  <a:avLst/>
                  <a:gdLst>
                    <a:gd name="T0" fmla="*/ 5 w 5"/>
                    <a:gd name="T1" fmla="*/ 0 h 7"/>
                    <a:gd name="T2" fmla="*/ 0 w 5"/>
                    <a:gd name="T3" fmla="*/ 7 h 7"/>
                    <a:gd name="T4" fmla="*/ 5 w 5"/>
                    <a:gd name="T5" fmla="*/ 7 h 7"/>
                    <a:gd name="T6" fmla="*/ 5 w 5"/>
                    <a:gd name="T7" fmla="*/ 0 h 7"/>
                  </a:gdLst>
                  <a:ahLst/>
                  <a:cxnLst>
                    <a:cxn ang="0">
                      <a:pos x="T0" y="T1"/>
                    </a:cxn>
                    <a:cxn ang="0">
                      <a:pos x="T2" y="T3"/>
                    </a:cxn>
                    <a:cxn ang="0">
                      <a:pos x="T4" y="T5"/>
                    </a:cxn>
                    <a:cxn ang="0">
                      <a:pos x="T6" y="T7"/>
                    </a:cxn>
                  </a:cxnLst>
                  <a:rect l="0" t="0" r="r" b="b"/>
                  <a:pathLst>
                    <a:path w="5" h="7">
                      <a:moveTo>
                        <a:pt x="5" y="0"/>
                      </a:moveTo>
                      <a:lnTo>
                        <a:pt x="0" y="7"/>
                      </a:lnTo>
                      <a:lnTo>
                        <a:pt x="5" y="7"/>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0" name="Freeform 1289"/>
                <p:cNvSpPr>
                  <a:spLocks/>
                </p:cNvSpPr>
                <p:nvPr/>
              </p:nvSpPr>
              <p:spPr bwMode="black">
                <a:xfrm>
                  <a:off x="7071278" y="3254942"/>
                  <a:ext cx="7761" cy="11327"/>
                </a:xfrm>
                <a:custGeom>
                  <a:avLst/>
                  <a:gdLst>
                    <a:gd name="T0" fmla="*/ 5 w 5"/>
                    <a:gd name="T1" fmla="*/ 0 h 7"/>
                    <a:gd name="T2" fmla="*/ 0 w 5"/>
                    <a:gd name="T3" fmla="*/ 7 h 7"/>
                    <a:gd name="T4" fmla="*/ 5 w 5"/>
                    <a:gd name="T5" fmla="*/ 7 h 7"/>
                    <a:gd name="T6" fmla="*/ 5 w 5"/>
                    <a:gd name="T7" fmla="*/ 0 h 7"/>
                  </a:gdLst>
                  <a:ahLst/>
                  <a:cxnLst>
                    <a:cxn ang="0">
                      <a:pos x="T0" y="T1"/>
                    </a:cxn>
                    <a:cxn ang="0">
                      <a:pos x="T2" y="T3"/>
                    </a:cxn>
                    <a:cxn ang="0">
                      <a:pos x="T4" y="T5"/>
                    </a:cxn>
                    <a:cxn ang="0">
                      <a:pos x="T6" y="T7"/>
                    </a:cxn>
                  </a:cxnLst>
                  <a:rect l="0" t="0" r="r" b="b"/>
                  <a:pathLst>
                    <a:path w="5" h="7">
                      <a:moveTo>
                        <a:pt x="5" y="0"/>
                      </a:moveTo>
                      <a:lnTo>
                        <a:pt x="0" y="7"/>
                      </a:lnTo>
                      <a:lnTo>
                        <a:pt x="5" y="7"/>
                      </a:lnTo>
                      <a:lnTo>
                        <a:pt x="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1" name="Freeform 1290"/>
                <p:cNvSpPr>
                  <a:spLocks/>
                </p:cNvSpPr>
                <p:nvPr/>
              </p:nvSpPr>
              <p:spPr bwMode="black">
                <a:xfrm>
                  <a:off x="7015401" y="3263032"/>
                  <a:ext cx="55877" cy="45306"/>
                </a:xfrm>
                <a:custGeom>
                  <a:avLst/>
                  <a:gdLst>
                    <a:gd name="T0" fmla="*/ 26 w 36"/>
                    <a:gd name="T1" fmla="*/ 0 h 28"/>
                    <a:gd name="T2" fmla="*/ 17 w 36"/>
                    <a:gd name="T3" fmla="*/ 7 h 28"/>
                    <a:gd name="T4" fmla="*/ 10 w 36"/>
                    <a:gd name="T5" fmla="*/ 7 h 28"/>
                    <a:gd name="T6" fmla="*/ 0 w 36"/>
                    <a:gd name="T7" fmla="*/ 16 h 28"/>
                    <a:gd name="T8" fmla="*/ 5 w 36"/>
                    <a:gd name="T9" fmla="*/ 16 h 28"/>
                    <a:gd name="T10" fmla="*/ 10 w 36"/>
                    <a:gd name="T11" fmla="*/ 28 h 28"/>
                    <a:gd name="T12" fmla="*/ 12 w 36"/>
                    <a:gd name="T13" fmla="*/ 28 h 28"/>
                    <a:gd name="T14" fmla="*/ 19 w 36"/>
                    <a:gd name="T15" fmla="*/ 16 h 28"/>
                    <a:gd name="T16" fmla="*/ 29 w 36"/>
                    <a:gd name="T17" fmla="*/ 19 h 28"/>
                    <a:gd name="T18" fmla="*/ 36 w 36"/>
                    <a:gd name="T19" fmla="*/ 9 h 28"/>
                    <a:gd name="T20" fmla="*/ 34 w 36"/>
                    <a:gd name="T21" fmla="*/ 2 h 28"/>
                    <a:gd name="T22" fmla="*/ 26 w 36"/>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8">
                      <a:moveTo>
                        <a:pt x="26" y="0"/>
                      </a:moveTo>
                      <a:lnTo>
                        <a:pt x="17" y="7"/>
                      </a:lnTo>
                      <a:lnTo>
                        <a:pt x="10" y="7"/>
                      </a:lnTo>
                      <a:lnTo>
                        <a:pt x="0" y="16"/>
                      </a:lnTo>
                      <a:lnTo>
                        <a:pt x="5" y="16"/>
                      </a:lnTo>
                      <a:lnTo>
                        <a:pt x="10" y="28"/>
                      </a:lnTo>
                      <a:lnTo>
                        <a:pt x="12" y="28"/>
                      </a:lnTo>
                      <a:lnTo>
                        <a:pt x="19" y="16"/>
                      </a:lnTo>
                      <a:lnTo>
                        <a:pt x="29" y="19"/>
                      </a:lnTo>
                      <a:lnTo>
                        <a:pt x="36" y="9"/>
                      </a:lnTo>
                      <a:lnTo>
                        <a:pt x="34" y="2"/>
                      </a:ln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2" name="Freeform 1291"/>
                <p:cNvSpPr>
                  <a:spLocks/>
                </p:cNvSpPr>
                <p:nvPr/>
              </p:nvSpPr>
              <p:spPr bwMode="black">
                <a:xfrm>
                  <a:off x="7015401" y="3263032"/>
                  <a:ext cx="55877" cy="45306"/>
                </a:xfrm>
                <a:custGeom>
                  <a:avLst/>
                  <a:gdLst>
                    <a:gd name="T0" fmla="*/ 26 w 36"/>
                    <a:gd name="T1" fmla="*/ 0 h 28"/>
                    <a:gd name="T2" fmla="*/ 17 w 36"/>
                    <a:gd name="T3" fmla="*/ 7 h 28"/>
                    <a:gd name="T4" fmla="*/ 10 w 36"/>
                    <a:gd name="T5" fmla="*/ 7 h 28"/>
                    <a:gd name="T6" fmla="*/ 0 w 36"/>
                    <a:gd name="T7" fmla="*/ 16 h 28"/>
                    <a:gd name="T8" fmla="*/ 5 w 36"/>
                    <a:gd name="T9" fmla="*/ 16 h 28"/>
                    <a:gd name="T10" fmla="*/ 10 w 36"/>
                    <a:gd name="T11" fmla="*/ 28 h 28"/>
                    <a:gd name="T12" fmla="*/ 12 w 36"/>
                    <a:gd name="T13" fmla="*/ 28 h 28"/>
                    <a:gd name="T14" fmla="*/ 19 w 36"/>
                    <a:gd name="T15" fmla="*/ 16 h 28"/>
                    <a:gd name="T16" fmla="*/ 29 w 36"/>
                    <a:gd name="T17" fmla="*/ 19 h 28"/>
                    <a:gd name="T18" fmla="*/ 36 w 36"/>
                    <a:gd name="T19" fmla="*/ 9 h 28"/>
                    <a:gd name="T20" fmla="*/ 34 w 36"/>
                    <a:gd name="T21" fmla="*/ 2 h 28"/>
                    <a:gd name="T22" fmla="*/ 26 w 36"/>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8">
                      <a:moveTo>
                        <a:pt x="26" y="0"/>
                      </a:moveTo>
                      <a:lnTo>
                        <a:pt x="17" y="7"/>
                      </a:lnTo>
                      <a:lnTo>
                        <a:pt x="10" y="7"/>
                      </a:lnTo>
                      <a:lnTo>
                        <a:pt x="0" y="16"/>
                      </a:lnTo>
                      <a:lnTo>
                        <a:pt x="5" y="16"/>
                      </a:lnTo>
                      <a:lnTo>
                        <a:pt x="10" y="28"/>
                      </a:lnTo>
                      <a:lnTo>
                        <a:pt x="12" y="28"/>
                      </a:lnTo>
                      <a:lnTo>
                        <a:pt x="19" y="16"/>
                      </a:lnTo>
                      <a:lnTo>
                        <a:pt x="29" y="19"/>
                      </a:lnTo>
                      <a:lnTo>
                        <a:pt x="36" y="9"/>
                      </a:lnTo>
                      <a:lnTo>
                        <a:pt x="34" y="2"/>
                      </a:lnTo>
                      <a:lnTo>
                        <a:pt x="2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3" name="Freeform 1292"/>
                <p:cNvSpPr>
                  <a:spLocks/>
                </p:cNvSpPr>
                <p:nvPr/>
              </p:nvSpPr>
              <p:spPr bwMode="black">
                <a:xfrm>
                  <a:off x="7151990" y="3151385"/>
                  <a:ext cx="3104" cy="14563"/>
                </a:xfrm>
                <a:custGeom>
                  <a:avLst/>
                  <a:gdLst>
                    <a:gd name="T0" fmla="*/ 2 w 2"/>
                    <a:gd name="T1" fmla="*/ 0 h 9"/>
                    <a:gd name="T2" fmla="*/ 0 w 2"/>
                    <a:gd name="T3" fmla="*/ 9 h 9"/>
                    <a:gd name="T4" fmla="*/ 0 w 2"/>
                    <a:gd name="T5" fmla="*/ 9 h 9"/>
                    <a:gd name="T6" fmla="*/ 2 w 2"/>
                    <a:gd name="T7" fmla="*/ 0 h 9"/>
                  </a:gdLst>
                  <a:ahLst/>
                  <a:cxnLst>
                    <a:cxn ang="0">
                      <a:pos x="T0" y="T1"/>
                    </a:cxn>
                    <a:cxn ang="0">
                      <a:pos x="T2" y="T3"/>
                    </a:cxn>
                    <a:cxn ang="0">
                      <a:pos x="T4" y="T5"/>
                    </a:cxn>
                    <a:cxn ang="0">
                      <a:pos x="T6" y="T7"/>
                    </a:cxn>
                  </a:cxnLst>
                  <a:rect l="0" t="0" r="r" b="b"/>
                  <a:pathLst>
                    <a:path w="2" h="9">
                      <a:moveTo>
                        <a:pt x="2" y="0"/>
                      </a:moveTo>
                      <a:lnTo>
                        <a:pt x="0" y="9"/>
                      </a:lnTo>
                      <a:lnTo>
                        <a:pt x="0" y="9"/>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4" name="Freeform 1293"/>
                <p:cNvSpPr>
                  <a:spLocks/>
                </p:cNvSpPr>
                <p:nvPr/>
              </p:nvSpPr>
              <p:spPr bwMode="black">
                <a:xfrm>
                  <a:off x="7151990" y="3151385"/>
                  <a:ext cx="3104" cy="14563"/>
                </a:xfrm>
                <a:custGeom>
                  <a:avLst/>
                  <a:gdLst>
                    <a:gd name="T0" fmla="*/ 2 w 2"/>
                    <a:gd name="T1" fmla="*/ 0 h 9"/>
                    <a:gd name="T2" fmla="*/ 0 w 2"/>
                    <a:gd name="T3" fmla="*/ 9 h 9"/>
                    <a:gd name="T4" fmla="*/ 0 w 2"/>
                    <a:gd name="T5" fmla="*/ 9 h 9"/>
                    <a:gd name="T6" fmla="*/ 2 w 2"/>
                    <a:gd name="T7" fmla="*/ 0 h 9"/>
                  </a:gdLst>
                  <a:ahLst/>
                  <a:cxnLst>
                    <a:cxn ang="0">
                      <a:pos x="T0" y="T1"/>
                    </a:cxn>
                    <a:cxn ang="0">
                      <a:pos x="T2" y="T3"/>
                    </a:cxn>
                    <a:cxn ang="0">
                      <a:pos x="T4" y="T5"/>
                    </a:cxn>
                    <a:cxn ang="0">
                      <a:pos x="T6" y="T7"/>
                    </a:cxn>
                  </a:cxnLst>
                  <a:rect l="0" t="0" r="r" b="b"/>
                  <a:pathLst>
                    <a:path w="2" h="9">
                      <a:moveTo>
                        <a:pt x="2" y="0"/>
                      </a:moveTo>
                      <a:lnTo>
                        <a:pt x="0" y="9"/>
                      </a:lnTo>
                      <a:lnTo>
                        <a:pt x="0" y="9"/>
                      </a:lnTo>
                      <a:lnTo>
                        <a:pt x="2"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5" name="Freeform 1294"/>
                <p:cNvSpPr>
                  <a:spLocks/>
                </p:cNvSpPr>
                <p:nvPr/>
              </p:nvSpPr>
              <p:spPr bwMode="black">
                <a:xfrm>
                  <a:off x="7210972" y="2941034"/>
                  <a:ext cx="7761" cy="3236"/>
                </a:xfrm>
                <a:custGeom>
                  <a:avLst/>
                  <a:gdLst>
                    <a:gd name="T0" fmla="*/ 2 w 5"/>
                    <a:gd name="T1" fmla="*/ 0 h 2"/>
                    <a:gd name="T2" fmla="*/ 0 w 5"/>
                    <a:gd name="T3" fmla="*/ 0 h 2"/>
                    <a:gd name="T4" fmla="*/ 5 w 5"/>
                    <a:gd name="T5" fmla="*/ 2 h 2"/>
                    <a:gd name="T6" fmla="*/ 2 w 5"/>
                    <a:gd name="T7" fmla="*/ 0 h 2"/>
                  </a:gdLst>
                  <a:ahLst/>
                  <a:cxnLst>
                    <a:cxn ang="0">
                      <a:pos x="T0" y="T1"/>
                    </a:cxn>
                    <a:cxn ang="0">
                      <a:pos x="T2" y="T3"/>
                    </a:cxn>
                    <a:cxn ang="0">
                      <a:pos x="T4" y="T5"/>
                    </a:cxn>
                    <a:cxn ang="0">
                      <a:pos x="T6" y="T7"/>
                    </a:cxn>
                  </a:cxnLst>
                  <a:rect l="0" t="0" r="r" b="b"/>
                  <a:pathLst>
                    <a:path w="5" h="2">
                      <a:moveTo>
                        <a:pt x="2" y="0"/>
                      </a:moveTo>
                      <a:lnTo>
                        <a:pt x="0" y="0"/>
                      </a:lnTo>
                      <a:lnTo>
                        <a:pt x="5" y="2"/>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6" name="Freeform 1295"/>
                <p:cNvSpPr>
                  <a:spLocks/>
                </p:cNvSpPr>
                <p:nvPr/>
              </p:nvSpPr>
              <p:spPr bwMode="black">
                <a:xfrm>
                  <a:off x="7210972" y="2941034"/>
                  <a:ext cx="7761" cy="3236"/>
                </a:xfrm>
                <a:custGeom>
                  <a:avLst/>
                  <a:gdLst>
                    <a:gd name="T0" fmla="*/ 2 w 5"/>
                    <a:gd name="T1" fmla="*/ 0 h 2"/>
                    <a:gd name="T2" fmla="*/ 0 w 5"/>
                    <a:gd name="T3" fmla="*/ 0 h 2"/>
                    <a:gd name="T4" fmla="*/ 5 w 5"/>
                    <a:gd name="T5" fmla="*/ 2 h 2"/>
                    <a:gd name="T6" fmla="*/ 2 w 5"/>
                    <a:gd name="T7" fmla="*/ 0 h 2"/>
                  </a:gdLst>
                  <a:ahLst/>
                  <a:cxnLst>
                    <a:cxn ang="0">
                      <a:pos x="T0" y="T1"/>
                    </a:cxn>
                    <a:cxn ang="0">
                      <a:pos x="T2" y="T3"/>
                    </a:cxn>
                    <a:cxn ang="0">
                      <a:pos x="T4" y="T5"/>
                    </a:cxn>
                    <a:cxn ang="0">
                      <a:pos x="T6" y="T7"/>
                    </a:cxn>
                  </a:cxnLst>
                  <a:rect l="0" t="0" r="r" b="b"/>
                  <a:pathLst>
                    <a:path w="5" h="2">
                      <a:moveTo>
                        <a:pt x="2" y="0"/>
                      </a:moveTo>
                      <a:lnTo>
                        <a:pt x="0" y="0"/>
                      </a:lnTo>
                      <a:lnTo>
                        <a:pt x="5" y="2"/>
                      </a:lnTo>
                      <a:lnTo>
                        <a:pt x="2"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7" name="Freeform 1296"/>
                <p:cNvSpPr>
                  <a:spLocks/>
                </p:cNvSpPr>
                <p:nvPr/>
              </p:nvSpPr>
              <p:spPr bwMode="black">
                <a:xfrm>
                  <a:off x="6888125" y="3288921"/>
                  <a:ext cx="13969" cy="8090"/>
                </a:xfrm>
                <a:custGeom>
                  <a:avLst/>
                  <a:gdLst>
                    <a:gd name="T0" fmla="*/ 9 w 9"/>
                    <a:gd name="T1" fmla="*/ 0 h 5"/>
                    <a:gd name="T2" fmla="*/ 0 w 9"/>
                    <a:gd name="T3" fmla="*/ 0 h 5"/>
                    <a:gd name="T4" fmla="*/ 0 w 9"/>
                    <a:gd name="T5" fmla="*/ 3 h 5"/>
                    <a:gd name="T6" fmla="*/ 2 w 9"/>
                    <a:gd name="T7" fmla="*/ 5 h 5"/>
                    <a:gd name="T8" fmla="*/ 9 w 9"/>
                    <a:gd name="T9" fmla="*/ 0 h 5"/>
                  </a:gdLst>
                  <a:ahLst/>
                  <a:cxnLst>
                    <a:cxn ang="0">
                      <a:pos x="T0" y="T1"/>
                    </a:cxn>
                    <a:cxn ang="0">
                      <a:pos x="T2" y="T3"/>
                    </a:cxn>
                    <a:cxn ang="0">
                      <a:pos x="T4" y="T5"/>
                    </a:cxn>
                    <a:cxn ang="0">
                      <a:pos x="T6" y="T7"/>
                    </a:cxn>
                    <a:cxn ang="0">
                      <a:pos x="T8" y="T9"/>
                    </a:cxn>
                  </a:cxnLst>
                  <a:rect l="0" t="0" r="r" b="b"/>
                  <a:pathLst>
                    <a:path w="9" h="5">
                      <a:moveTo>
                        <a:pt x="9" y="0"/>
                      </a:moveTo>
                      <a:lnTo>
                        <a:pt x="0" y="0"/>
                      </a:lnTo>
                      <a:lnTo>
                        <a:pt x="0" y="3"/>
                      </a:lnTo>
                      <a:lnTo>
                        <a:pt x="2" y="5"/>
                      </a:lnTo>
                      <a:lnTo>
                        <a:pt x="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8" name="Freeform 1297"/>
                <p:cNvSpPr>
                  <a:spLocks/>
                </p:cNvSpPr>
                <p:nvPr/>
              </p:nvSpPr>
              <p:spPr bwMode="black">
                <a:xfrm>
                  <a:off x="6888125" y="3288921"/>
                  <a:ext cx="13969" cy="8090"/>
                </a:xfrm>
                <a:custGeom>
                  <a:avLst/>
                  <a:gdLst>
                    <a:gd name="T0" fmla="*/ 9 w 9"/>
                    <a:gd name="T1" fmla="*/ 0 h 5"/>
                    <a:gd name="T2" fmla="*/ 0 w 9"/>
                    <a:gd name="T3" fmla="*/ 0 h 5"/>
                    <a:gd name="T4" fmla="*/ 0 w 9"/>
                    <a:gd name="T5" fmla="*/ 3 h 5"/>
                    <a:gd name="T6" fmla="*/ 2 w 9"/>
                    <a:gd name="T7" fmla="*/ 5 h 5"/>
                    <a:gd name="T8" fmla="*/ 9 w 9"/>
                    <a:gd name="T9" fmla="*/ 0 h 5"/>
                  </a:gdLst>
                  <a:ahLst/>
                  <a:cxnLst>
                    <a:cxn ang="0">
                      <a:pos x="T0" y="T1"/>
                    </a:cxn>
                    <a:cxn ang="0">
                      <a:pos x="T2" y="T3"/>
                    </a:cxn>
                    <a:cxn ang="0">
                      <a:pos x="T4" y="T5"/>
                    </a:cxn>
                    <a:cxn ang="0">
                      <a:pos x="T6" y="T7"/>
                    </a:cxn>
                    <a:cxn ang="0">
                      <a:pos x="T8" y="T9"/>
                    </a:cxn>
                  </a:cxnLst>
                  <a:rect l="0" t="0" r="r" b="b"/>
                  <a:pathLst>
                    <a:path w="9" h="5">
                      <a:moveTo>
                        <a:pt x="9" y="0"/>
                      </a:moveTo>
                      <a:lnTo>
                        <a:pt x="0" y="0"/>
                      </a:lnTo>
                      <a:lnTo>
                        <a:pt x="0" y="3"/>
                      </a:lnTo>
                      <a:lnTo>
                        <a:pt x="2" y="5"/>
                      </a:lnTo>
                      <a:lnTo>
                        <a:pt x="9"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9" name="Freeform 1298"/>
                <p:cNvSpPr>
                  <a:spLocks/>
                </p:cNvSpPr>
                <p:nvPr/>
              </p:nvSpPr>
              <p:spPr bwMode="black">
                <a:xfrm>
                  <a:off x="6396094" y="4055891"/>
                  <a:ext cx="6209" cy="6472"/>
                </a:xfrm>
                <a:custGeom>
                  <a:avLst/>
                  <a:gdLst>
                    <a:gd name="T0" fmla="*/ 2 w 4"/>
                    <a:gd name="T1" fmla="*/ 0 h 4"/>
                    <a:gd name="T2" fmla="*/ 0 w 4"/>
                    <a:gd name="T3" fmla="*/ 4 h 4"/>
                    <a:gd name="T4" fmla="*/ 4 w 4"/>
                    <a:gd name="T5" fmla="*/ 2 h 4"/>
                    <a:gd name="T6" fmla="*/ 2 w 4"/>
                    <a:gd name="T7" fmla="*/ 0 h 4"/>
                  </a:gdLst>
                  <a:ahLst/>
                  <a:cxnLst>
                    <a:cxn ang="0">
                      <a:pos x="T0" y="T1"/>
                    </a:cxn>
                    <a:cxn ang="0">
                      <a:pos x="T2" y="T3"/>
                    </a:cxn>
                    <a:cxn ang="0">
                      <a:pos x="T4" y="T5"/>
                    </a:cxn>
                    <a:cxn ang="0">
                      <a:pos x="T6" y="T7"/>
                    </a:cxn>
                  </a:cxnLst>
                  <a:rect l="0" t="0" r="r" b="b"/>
                  <a:pathLst>
                    <a:path w="4" h="4">
                      <a:moveTo>
                        <a:pt x="2" y="0"/>
                      </a:moveTo>
                      <a:lnTo>
                        <a:pt x="0" y="4"/>
                      </a:lnTo>
                      <a:lnTo>
                        <a:pt x="4" y="2"/>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0" name="Freeform 1299"/>
                <p:cNvSpPr>
                  <a:spLocks/>
                </p:cNvSpPr>
                <p:nvPr/>
              </p:nvSpPr>
              <p:spPr bwMode="black">
                <a:xfrm>
                  <a:off x="6396094" y="4055891"/>
                  <a:ext cx="6209" cy="6472"/>
                </a:xfrm>
                <a:custGeom>
                  <a:avLst/>
                  <a:gdLst>
                    <a:gd name="T0" fmla="*/ 2 w 4"/>
                    <a:gd name="T1" fmla="*/ 0 h 4"/>
                    <a:gd name="T2" fmla="*/ 0 w 4"/>
                    <a:gd name="T3" fmla="*/ 4 h 4"/>
                    <a:gd name="T4" fmla="*/ 4 w 4"/>
                    <a:gd name="T5" fmla="*/ 2 h 4"/>
                    <a:gd name="T6" fmla="*/ 2 w 4"/>
                    <a:gd name="T7" fmla="*/ 0 h 4"/>
                  </a:gdLst>
                  <a:ahLst/>
                  <a:cxnLst>
                    <a:cxn ang="0">
                      <a:pos x="T0" y="T1"/>
                    </a:cxn>
                    <a:cxn ang="0">
                      <a:pos x="T2" y="T3"/>
                    </a:cxn>
                    <a:cxn ang="0">
                      <a:pos x="T4" y="T5"/>
                    </a:cxn>
                    <a:cxn ang="0">
                      <a:pos x="T6" y="T7"/>
                    </a:cxn>
                  </a:cxnLst>
                  <a:rect l="0" t="0" r="r" b="b"/>
                  <a:pathLst>
                    <a:path w="4" h="4">
                      <a:moveTo>
                        <a:pt x="2" y="0"/>
                      </a:moveTo>
                      <a:lnTo>
                        <a:pt x="0" y="4"/>
                      </a:lnTo>
                      <a:lnTo>
                        <a:pt x="4" y="2"/>
                      </a:lnTo>
                      <a:lnTo>
                        <a:pt x="2"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1" name="Freeform 1300"/>
                <p:cNvSpPr>
                  <a:spLocks/>
                </p:cNvSpPr>
                <p:nvPr/>
              </p:nvSpPr>
              <p:spPr bwMode="black">
                <a:xfrm>
                  <a:off x="6729806" y="4305075"/>
                  <a:ext cx="40356" cy="22653"/>
                </a:xfrm>
                <a:custGeom>
                  <a:avLst/>
                  <a:gdLst>
                    <a:gd name="T0" fmla="*/ 12 w 26"/>
                    <a:gd name="T1" fmla="*/ 0 h 14"/>
                    <a:gd name="T2" fmla="*/ 0 w 26"/>
                    <a:gd name="T3" fmla="*/ 2 h 14"/>
                    <a:gd name="T4" fmla="*/ 2 w 26"/>
                    <a:gd name="T5" fmla="*/ 7 h 14"/>
                    <a:gd name="T6" fmla="*/ 9 w 26"/>
                    <a:gd name="T7" fmla="*/ 7 h 14"/>
                    <a:gd name="T8" fmla="*/ 19 w 26"/>
                    <a:gd name="T9" fmla="*/ 14 h 14"/>
                    <a:gd name="T10" fmla="*/ 26 w 26"/>
                    <a:gd name="T11" fmla="*/ 11 h 14"/>
                    <a:gd name="T12" fmla="*/ 21 w 26"/>
                    <a:gd name="T13" fmla="*/ 4 h 14"/>
                    <a:gd name="T14" fmla="*/ 12 w 26"/>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14">
                      <a:moveTo>
                        <a:pt x="12" y="0"/>
                      </a:moveTo>
                      <a:lnTo>
                        <a:pt x="0" y="2"/>
                      </a:lnTo>
                      <a:lnTo>
                        <a:pt x="2" y="7"/>
                      </a:lnTo>
                      <a:lnTo>
                        <a:pt x="9" y="7"/>
                      </a:lnTo>
                      <a:lnTo>
                        <a:pt x="19" y="14"/>
                      </a:lnTo>
                      <a:lnTo>
                        <a:pt x="26" y="11"/>
                      </a:lnTo>
                      <a:lnTo>
                        <a:pt x="21" y="4"/>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2" name="Freeform 1301"/>
                <p:cNvSpPr>
                  <a:spLocks/>
                </p:cNvSpPr>
                <p:nvPr/>
              </p:nvSpPr>
              <p:spPr bwMode="black">
                <a:xfrm>
                  <a:off x="6729806" y="4305075"/>
                  <a:ext cx="40356" cy="22653"/>
                </a:xfrm>
                <a:custGeom>
                  <a:avLst/>
                  <a:gdLst>
                    <a:gd name="T0" fmla="*/ 12 w 26"/>
                    <a:gd name="T1" fmla="*/ 0 h 14"/>
                    <a:gd name="T2" fmla="*/ 0 w 26"/>
                    <a:gd name="T3" fmla="*/ 2 h 14"/>
                    <a:gd name="T4" fmla="*/ 2 w 26"/>
                    <a:gd name="T5" fmla="*/ 7 h 14"/>
                    <a:gd name="T6" fmla="*/ 9 w 26"/>
                    <a:gd name="T7" fmla="*/ 7 h 14"/>
                    <a:gd name="T8" fmla="*/ 19 w 26"/>
                    <a:gd name="T9" fmla="*/ 14 h 14"/>
                    <a:gd name="T10" fmla="*/ 26 w 26"/>
                    <a:gd name="T11" fmla="*/ 11 h 14"/>
                    <a:gd name="T12" fmla="*/ 21 w 26"/>
                    <a:gd name="T13" fmla="*/ 4 h 14"/>
                    <a:gd name="T14" fmla="*/ 12 w 26"/>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14">
                      <a:moveTo>
                        <a:pt x="12" y="0"/>
                      </a:moveTo>
                      <a:lnTo>
                        <a:pt x="0" y="2"/>
                      </a:lnTo>
                      <a:lnTo>
                        <a:pt x="2" y="7"/>
                      </a:lnTo>
                      <a:lnTo>
                        <a:pt x="9" y="7"/>
                      </a:lnTo>
                      <a:lnTo>
                        <a:pt x="19" y="14"/>
                      </a:lnTo>
                      <a:lnTo>
                        <a:pt x="26" y="11"/>
                      </a:lnTo>
                      <a:lnTo>
                        <a:pt x="21" y="4"/>
                      </a:lnTo>
                      <a:lnTo>
                        <a:pt x="12"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3" name="Freeform 1302"/>
                <p:cNvSpPr>
                  <a:spLocks/>
                </p:cNvSpPr>
                <p:nvPr/>
              </p:nvSpPr>
              <p:spPr bwMode="black">
                <a:xfrm>
                  <a:off x="6821382" y="4277567"/>
                  <a:ext cx="10865" cy="8090"/>
                </a:xfrm>
                <a:custGeom>
                  <a:avLst/>
                  <a:gdLst>
                    <a:gd name="T0" fmla="*/ 7 w 7"/>
                    <a:gd name="T1" fmla="*/ 0 h 5"/>
                    <a:gd name="T2" fmla="*/ 5 w 7"/>
                    <a:gd name="T3" fmla="*/ 2 h 5"/>
                    <a:gd name="T4" fmla="*/ 2 w 7"/>
                    <a:gd name="T5" fmla="*/ 0 h 5"/>
                    <a:gd name="T6" fmla="*/ 0 w 7"/>
                    <a:gd name="T7" fmla="*/ 5 h 5"/>
                    <a:gd name="T8" fmla="*/ 5 w 7"/>
                    <a:gd name="T9" fmla="*/ 5 h 5"/>
                    <a:gd name="T10" fmla="*/ 7 w 7"/>
                    <a:gd name="T11" fmla="*/ 0 h 5"/>
                  </a:gdLst>
                  <a:ahLst/>
                  <a:cxnLst>
                    <a:cxn ang="0">
                      <a:pos x="T0" y="T1"/>
                    </a:cxn>
                    <a:cxn ang="0">
                      <a:pos x="T2" y="T3"/>
                    </a:cxn>
                    <a:cxn ang="0">
                      <a:pos x="T4" y="T5"/>
                    </a:cxn>
                    <a:cxn ang="0">
                      <a:pos x="T6" y="T7"/>
                    </a:cxn>
                    <a:cxn ang="0">
                      <a:pos x="T8" y="T9"/>
                    </a:cxn>
                    <a:cxn ang="0">
                      <a:pos x="T10" y="T11"/>
                    </a:cxn>
                  </a:cxnLst>
                  <a:rect l="0" t="0" r="r" b="b"/>
                  <a:pathLst>
                    <a:path w="7" h="5">
                      <a:moveTo>
                        <a:pt x="7" y="0"/>
                      </a:moveTo>
                      <a:lnTo>
                        <a:pt x="5" y="2"/>
                      </a:lnTo>
                      <a:lnTo>
                        <a:pt x="2" y="0"/>
                      </a:lnTo>
                      <a:lnTo>
                        <a:pt x="0" y="5"/>
                      </a:lnTo>
                      <a:lnTo>
                        <a:pt x="5" y="5"/>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4" name="Freeform 1303"/>
                <p:cNvSpPr>
                  <a:spLocks/>
                </p:cNvSpPr>
                <p:nvPr/>
              </p:nvSpPr>
              <p:spPr bwMode="black">
                <a:xfrm>
                  <a:off x="6821382" y="4277567"/>
                  <a:ext cx="10865" cy="8090"/>
                </a:xfrm>
                <a:custGeom>
                  <a:avLst/>
                  <a:gdLst>
                    <a:gd name="T0" fmla="*/ 7 w 7"/>
                    <a:gd name="T1" fmla="*/ 0 h 5"/>
                    <a:gd name="T2" fmla="*/ 5 w 7"/>
                    <a:gd name="T3" fmla="*/ 2 h 5"/>
                    <a:gd name="T4" fmla="*/ 2 w 7"/>
                    <a:gd name="T5" fmla="*/ 0 h 5"/>
                    <a:gd name="T6" fmla="*/ 0 w 7"/>
                    <a:gd name="T7" fmla="*/ 5 h 5"/>
                    <a:gd name="T8" fmla="*/ 5 w 7"/>
                    <a:gd name="T9" fmla="*/ 5 h 5"/>
                    <a:gd name="T10" fmla="*/ 7 w 7"/>
                    <a:gd name="T11" fmla="*/ 0 h 5"/>
                  </a:gdLst>
                  <a:ahLst/>
                  <a:cxnLst>
                    <a:cxn ang="0">
                      <a:pos x="T0" y="T1"/>
                    </a:cxn>
                    <a:cxn ang="0">
                      <a:pos x="T2" y="T3"/>
                    </a:cxn>
                    <a:cxn ang="0">
                      <a:pos x="T4" y="T5"/>
                    </a:cxn>
                    <a:cxn ang="0">
                      <a:pos x="T6" y="T7"/>
                    </a:cxn>
                    <a:cxn ang="0">
                      <a:pos x="T8" y="T9"/>
                    </a:cxn>
                    <a:cxn ang="0">
                      <a:pos x="T10" y="T11"/>
                    </a:cxn>
                  </a:cxnLst>
                  <a:rect l="0" t="0" r="r" b="b"/>
                  <a:pathLst>
                    <a:path w="7" h="5">
                      <a:moveTo>
                        <a:pt x="7" y="0"/>
                      </a:moveTo>
                      <a:lnTo>
                        <a:pt x="5" y="2"/>
                      </a:lnTo>
                      <a:lnTo>
                        <a:pt x="2" y="0"/>
                      </a:lnTo>
                      <a:lnTo>
                        <a:pt x="0" y="5"/>
                      </a:lnTo>
                      <a:lnTo>
                        <a:pt x="5" y="5"/>
                      </a:lnTo>
                      <a:lnTo>
                        <a:pt x="7"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5" name="Freeform 1304"/>
                <p:cNvSpPr>
                  <a:spLocks/>
                </p:cNvSpPr>
                <p:nvPr/>
              </p:nvSpPr>
              <p:spPr bwMode="black">
                <a:xfrm>
                  <a:off x="6836904" y="4277567"/>
                  <a:ext cx="6209" cy="11327"/>
                </a:xfrm>
                <a:custGeom>
                  <a:avLst/>
                  <a:gdLst>
                    <a:gd name="T0" fmla="*/ 4 w 4"/>
                    <a:gd name="T1" fmla="*/ 0 h 7"/>
                    <a:gd name="T2" fmla="*/ 0 w 4"/>
                    <a:gd name="T3" fmla="*/ 5 h 7"/>
                    <a:gd name="T4" fmla="*/ 2 w 4"/>
                    <a:gd name="T5" fmla="*/ 7 h 7"/>
                    <a:gd name="T6" fmla="*/ 4 w 4"/>
                    <a:gd name="T7" fmla="*/ 0 h 7"/>
                  </a:gdLst>
                  <a:ahLst/>
                  <a:cxnLst>
                    <a:cxn ang="0">
                      <a:pos x="T0" y="T1"/>
                    </a:cxn>
                    <a:cxn ang="0">
                      <a:pos x="T2" y="T3"/>
                    </a:cxn>
                    <a:cxn ang="0">
                      <a:pos x="T4" y="T5"/>
                    </a:cxn>
                    <a:cxn ang="0">
                      <a:pos x="T6" y="T7"/>
                    </a:cxn>
                  </a:cxnLst>
                  <a:rect l="0" t="0" r="r" b="b"/>
                  <a:pathLst>
                    <a:path w="4" h="7">
                      <a:moveTo>
                        <a:pt x="4" y="0"/>
                      </a:moveTo>
                      <a:lnTo>
                        <a:pt x="0" y="5"/>
                      </a:lnTo>
                      <a:lnTo>
                        <a:pt x="2" y="7"/>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6" name="Freeform 1305"/>
                <p:cNvSpPr>
                  <a:spLocks/>
                </p:cNvSpPr>
                <p:nvPr/>
              </p:nvSpPr>
              <p:spPr bwMode="black">
                <a:xfrm>
                  <a:off x="6836904" y="4277567"/>
                  <a:ext cx="6209" cy="11327"/>
                </a:xfrm>
                <a:custGeom>
                  <a:avLst/>
                  <a:gdLst>
                    <a:gd name="T0" fmla="*/ 4 w 4"/>
                    <a:gd name="T1" fmla="*/ 0 h 7"/>
                    <a:gd name="T2" fmla="*/ 0 w 4"/>
                    <a:gd name="T3" fmla="*/ 5 h 7"/>
                    <a:gd name="T4" fmla="*/ 2 w 4"/>
                    <a:gd name="T5" fmla="*/ 7 h 7"/>
                    <a:gd name="T6" fmla="*/ 4 w 4"/>
                    <a:gd name="T7" fmla="*/ 0 h 7"/>
                  </a:gdLst>
                  <a:ahLst/>
                  <a:cxnLst>
                    <a:cxn ang="0">
                      <a:pos x="T0" y="T1"/>
                    </a:cxn>
                    <a:cxn ang="0">
                      <a:pos x="T2" y="T3"/>
                    </a:cxn>
                    <a:cxn ang="0">
                      <a:pos x="T4" y="T5"/>
                    </a:cxn>
                    <a:cxn ang="0">
                      <a:pos x="T6" y="T7"/>
                    </a:cxn>
                  </a:cxnLst>
                  <a:rect l="0" t="0" r="r" b="b"/>
                  <a:pathLst>
                    <a:path w="4" h="7">
                      <a:moveTo>
                        <a:pt x="4" y="0"/>
                      </a:moveTo>
                      <a:lnTo>
                        <a:pt x="0" y="5"/>
                      </a:lnTo>
                      <a:lnTo>
                        <a:pt x="2" y="7"/>
                      </a:lnTo>
                      <a:lnTo>
                        <a:pt x="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7" name="Freeform 1306"/>
                <p:cNvSpPr>
                  <a:spLocks/>
                </p:cNvSpPr>
                <p:nvPr/>
              </p:nvSpPr>
              <p:spPr bwMode="black">
                <a:xfrm>
                  <a:off x="6847769" y="4277567"/>
                  <a:ext cx="13969" cy="8090"/>
                </a:xfrm>
                <a:custGeom>
                  <a:avLst/>
                  <a:gdLst>
                    <a:gd name="T0" fmla="*/ 0 w 9"/>
                    <a:gd name="T1" fmla="*/ 0 h 5"/>
                    <a:gd name="T2" fmla="*/ 2 w 9"/>
                    <a:gd name="T3" fmla="*/ 5 h 5"/>
                    <a:gd name="T4" fmla="*/ 9 w 9"/>
                    <a:gd name="T5" fmla="*/ 2 h 5"/>
                    <a:gd name="T6" fmla="*/ 0 w 9"/>
                    <a:gd name="T7" fmla="*/ 0 h 5"/>
                  </a:gdLst>
                  <a:ahLst/>
                  <a:cxnLst>
                    <a:cxn ang="0">
                      <a:pos x="T0" y="T1"/>
                    </a:cxn>
                    <a:cxn ang="0">
                      <a:pos x="T2" y="T3"/>
                    </a:cxn>
                    <a:cxn ang="0">
                      <a:pos x="T4" y="T5"/>
                    </a:cxn>
                    <a:cxn ang="0">
                      <a:pos x="T6" y="T7"/>
                    </a:cxn>
                  </a:cxnLst>
                  <a:rect l="0" t="0" r="r" b="b"/>
                  <a:pathLst>
                    <a:path w="9" h="5">
                      <a:moveTo>
                        <a:pt x="0" y="0"/>
                      </a:moveTo>
                      <a:lnTo>
                        <a:pt x="2" y="5"/>
                      </a:lnTo>
                      <a:lnTo>
                        <a:pt x="9" y="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8" name="Freeform 1307"/>
                <p:cNvSpPr>
                  <a:spLocks/>
                </p:cNvSpPr>
                <p:nvPr/>
              </p:nvSpPr>
              <p:spPr bwMode="black">
                <a:xfrm>
                  <a:off x="6847769" y="4277567"/>
                  <a:ext cx="13969" cy="8090"/>
                </a:xfrm>
                <a:custGeom>
                  <a:avLst/>
                  <a:gdLst>
                    <a:gd name="T0" fmla="*/ 0 w 9"/>
                    <a:gd name="T1" fmla="*/ 0 h 5"/>
                    <a:gd name="T2" fmla="*/ 2 w 9"/>
                    <a:gd name="T3" fmla="*/ 5 h 5"/>
                    <a:gd name="T4" fmla="*/ 9 w 9"/>
                    <a:gd name="T5" fmla="*/ 2 h 5"/>
                    <a:gd name="T6" fmla="*/ 0 w 9"/>
                    <a:gd name="T7" fmla="*/ 0 h 5"/>
                  </a:gdLst>
                  <a:ahLst/>
                  <a:cxnLst>
                    <a:cxn ang="0">
                      <a:pos x="T0" y="T1"/>
                    </a:cxn>
                    <a:cxn ang="0">
                      <a:pos x="T2" y="T3"/>
                    </a:cxn>
                    <a:cxn ang="0">
                      <a:pos x="T4" y="T5"/>
                    </a:cxn>
                    <a:cxn ang="0">
                      <a:pos x="T6" y="T7"/>
                    </a:cxn>
                  </a:cxnLst>
                  <a:rect l="0" t="0" r="r" b="b"/>
                  <a:pathLst>
                    <a:path w="9" h="5">
                      <a:moveTo>
                        <a:pt x="0" y="0"/>
                      </a:moveTo>
                      <a:lnTo>
                        <a:pt x="2" y="5"/>
                      </a:lnTo>
                      <a:lnTo>
                        <a:pt x="9" y="2"/>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9" name="Freeform 1308"/>
                <p:cNvSpPr>
                  <a:spLocks/>
                </p:cNvSpPr>
                <p:nvPr/>
              </p:nvSpPr>
              <p:spPr bwMode="black">
                <a:xfrm>
                  <a:off x="6813622" y="4330964"/>
                  <a:ext cx="10865" cy="11327"/>
                </a:xfrm>
                <a:custGeom>
                  <a:avLst/>
                  <a:gdLst>
                    <a:gd name="T0" fmla="*/ 7 w 7"/>
                    <a:gd name="T1" fmla="*/ 0 h 7"/>
                    <a:gd name="T2" fmla="*/ 0 w 7"/>
                    <a:gd name="T3" fmla="*/ 7 h 7"/>
                    <a:gd name="T4" fmla="*/ 5 w 7"/>
                    <a:gd name="T5" fmla="*/ 5 h 7"/>
                    <a:gd name="T6" fmla="*/ 7 w 7"/>
                    <a:gd name="T7" fmla="*/ 0 h 7"/>
                  </a:gdLst>
                  <a:ahLst/>
                  <a:cxnLst>
                    <a:cxn ang="0">
                      <a:pos x="T0" y="T1"/>
                    </a:cxn>
                    <a:cxn ang="0">
                      <a:pos x="T2" y="T3"/>
                    </a:cxn>
                    <a:cxn ang="0">
                      <a:pos x="T4" y="T5"/>
                    </a:cxn>
                    <a:cxn ang="0">
                      <a:pos x="T6" y="T7"/>
                    </a:cxn>
                  </a:cxnLst>
                  <a:rect l="0" t="0" r="r" b="b"/>
                  <a:pathLst>
                    <a:path w="7" h="7">
                      <a:moveTo>
                        <a:pt x="7" y="0"/>
                      </a:moveTo>
                      <a:lnTo>
                        <a:pt x="0" y="7"/>
                      </a:lnTo>
                      <a:lnTo>
                        <a:pt x="5" y="5"/>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0" name="Freeform 1309"/>
                <p:cNvSpPr>
                  <a:spLocks/>
                </p:cNvSpPr>
                <p:nvPr/>
              </p:nvSpPr>
              <p:spPr bwMode="black">
                <a:xfrm>
                  <a:off x="6813622" y="4330964"/>
                  <a:ext cx="10865" cy="11327"/>
                </a:xfrm>
                <a:custGeom>
                  <a:avLst/>
                  <a:gdLst>
                    <a:gd name="T0" fmla="*/ 7 w 7"/>
                    <a:gd name="T1" fmla="*/ 0 h 7"/>
                    <a:gd name="T2" fmla="*/ 0 w 7"/>
                    <a:gd name="T3" fmla="*/ 7 h 7"/>
                    <a:gd name="T4" fmla="*/ 5 w 7"/>
                    <a:gd name="T5" fmla="*/ 5 h 7"/>
                    <a:gd name="T6" fmla="*/ 7 w 7"/>
                    <a:gd name="T7" fmla="*/ 0 h 7"/>
                  </a:gdLst>
                  <a:ahLst/>
                  <a:cxnLst>
                    <a:cxn ang="0">
                      <a:pos x="T0" y="T1"/>
                    </a:cxn>
                    <a:cxn ang="0">
                      <a:pos x="T2" y="T3"/>
                    </a:cxn>
                    <a:cxn ang="0">
                      <a:pos x="T4" y="T5"/>
                    </a:cxn>
                    <a:cxn ang="0">
                      <a:pos x="T6" y="T7"/>
                    </a:cxn>
                  </a:cxnLst>
                  <a:rect l="0" t="0" r="r" b="b"/>
                  <a:pathLst>
                    <a:path w="7" h="7">
                      <a:moveTo>
                        <a:pt x="7" y="0"/>
                      </a:moveTo>
                      <a:lnTo>
                        <a:pt x="0" y="7"/>
                      </a:lnTo>
                      <a:lnTo>
                        <a:pt x="5" y="5"/>
                      </a:lnTo>
                      <a:lnTo>
                        <a:pt x="7"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1" name="Freeform 1310"/>
                <p:cNvSpPr>
                  <a:spLocks/>
                </p:cNvSpPr>
                <p:nvPr/>
              </p:nvSpPr>
              <p:spPr bwMode="black">
                <a:xfrm>
                  <a:off x="6410063" y="4067217"/>
                  <a:ext cx="4656" cy="8090"/>
                </a:xfrm>
                <a:custGeom>
                  <a:avLst/>
                  <a:gdLst>
                    <a:gd name="T0" fmla="*/ 0 w 3"/>
                    <a:gd name="T1" fmla="*/ 0 h 5"/>
                    <a:gd name="T2" fmla="*/ 3 w 3"/>
                    <a:gd name="T3" fmla="*/ 5 h 5"/>
                    <a:gd name="T4" fmla="*/ 3 w 3"/>
                    <a:gd name="T5" fmla="*/ 0 h 5"/>
                    <a:gd name="T6" fmla="*/ 0 w 3"/>
                    <a:gd name="T7" fmla="*/ 0 h 5"/>
                  </a:gdLst>
                  <a:ahLst/>
                  <a:cxnLst>
                    <a:cxn ang="0">
                      <a:pos x="T0" y="T1"/>
                    </a:cxn>
                    <a:cxn ang="0">
                      <a:pos x="T2" y="T3"/>
                    </a:cxn>
                    <a:cxn ang="0">
                      <a:pos x="T4" y="T5"/>
                    </a:cxn>
                    <a:cxn ang="0">
                      <a:pos x="T6" y="T7"/>
                    </a:cxn>
                  </a:cxnLst>
                  <a:rect l="0" t="0" r="r" b="b"/>
                  <a:pathLst>
                    <a:path w="3" h="5">
                      <a:moveTo>
                        <a:pt x="0" y="0"/>
                      </a:moveTo>
                      <a:lnTo>
                        <a:pt x="3" y="5"/>
                      </a:lnTo>
                      <a:lnTo>
                        <a:pt x="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2" name="Freeform 1311"/>
                <p:cNvSpPr>
                  <a:spLocks/>
                </p:cNvSpPr>
                <p:nvPr/>
              </p:nvSpPr>
              <p:spPr bwMode="black">
                <a:xfrm>
                  <a:off x="6410063" y="4067217"/>
                  <a:ext cx="4656" cy="8090"/>
                </a:xfrm>
                <a:custGeom>
                  <a:avLst/>
                  <a:gdLst>
                    <a:gd name="T0" fmla="*/ 0 w 3"/>
                    <a:gd name="T1" fmla="*/ 0 h 5"/>
                    <a:gd name="T2" fmla="*/ 3 w 3"/>
                    <a:gd name="T3" fmla="*/ 5 h 5"/>
                    <a:gd name="T4" fmla="*/ 3 w 3"/>
                    <a:gd name="T5" fmla="*/ 0 h 5"/>
                    <a:gd name="T6" fmla="*/ 0 w 3"/>
                    <a:gd name="T7" fmla="*/ 0 h 5"/>
                  </a:gdLst>
                  <a:ahLst/>
                  <a:cxnLst>
                    <a:cxn ang="0">
                      <a:pos x="T0" y="T1"/>
                    </a:cxn>
                    <a:cxn ang="0">
                      <a:pos x="T2" y="T3"/>
                    </a:cxn>
                    <a:cxn ang="0">
                      <a:pos x="T4" y="T5"/>
                    </a:cxn>
                    <a:cxn ang="0">
                      <a:pos x="T6" y="T7"/>
                    </a:cxn>
                  </a:cxnLst>
                  <a:rect l="0" t="0" r="r" b="b"/>
                  <a:pathLst>
                    <a:path w="3" h="5">
                      <a:moveTo>
                        <a:pt x="0" y="0"/>
                      </a:moveTo>
                      <a:lnTo>
                        <a:pt x="3" y="5"/>
                      </a:lnTo>
                      <a:lnTo>
                        <a:pt x="3"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3" name="Freeform 1312"/>
                <p:cNvSpPr>
                  <a:spLocks/>
                </p:cNvSpPr>
                <p:nvPr/>
              </p:nvSpPr>
              <p:spPr bwMode="black">
                <a:xfrm>
                  <a:off x="6212940" y="3966896"/>
                  <a:ext cx="234374" cy="257275"/>
                </a:xfrm>
                <a:custGeom>
                  <a:avLst/>
                  <a:gdLst>
                    <a:gd name="T0" fmla="*/ 7 w 151"/>
                    <a:gd name="T1" fmla="*/ 0 h 159"/>
                    <a:gd name="T2" fmla="*/ 0 w 151"/>
                    <a:gd name="T3" fmla="*/ 0 h 159"/>
                    <a:gd name="T4" fmla="*/ 4 w 151"/>
                    <a:gd name="T5" fmla="*/ 10 h 159"/>
                    <a:gd name="T6" fmla="*/ 18 w 151"/>
                    <a:gd name="T7" fmla="*/ 24 h 159"/>
                    <a:gd name="T8" fmla="*/ 26 w 151"/>
                    <a:gd name="T9" fmla="*/ 29 h 159"/>
                    <a:gd name="T10" fmla="*/ 33 w 151"/>
                    <a:gd name="T11" fmla="*/ 38 h 159"/>
                    <a:gd name="T12" fmla="*/ 35 w 151"/>
                    <a:gd name="T13" fmla="*/ 45 h 159"/>
                    <a:gd name="T14" fmla="*/ 44 w 151"/>
                    <a:gd name="T15" fmla="*/ 50 h 159"/>
                    <a:gd name="T16" fmla="*/ 49 w 151"/>
                    <a:gd name="T17" fmla="*/ 55 h 159"/>
                    <a:gd name="T18" fmla="*/ 56 w 151"/>
                    <a:gd name="T19" fmla="*/ 74 h 159"/>
                    <a:gd name="T20" fmla="*/ 63 w 151"/>
                    <a:gd name="T21" fmla="*/ 78 h 159"/>
                    <a:gd name="T22" fmla="*/ 70 w 151"/>
                    <a:gd name="T23" fmla="*/ 88 h 159"/>
                    <a:gd name="T24" fmla="*/ 80 w 151"/>
                    <a:gd name="T25" fmla="*/ 109 h 159"/>
                    <a:gd name="T26" fmla="*/ 96 w 151"/>
                    <a:gd name="T27" fmla="*/ 128 h 159"/>
                    <a:gd name="T28" fmla="*/ 101 w 151"/>
                    <a:gd name="T29" fmla="*/ 135 h 159"/>
                    <a:gd name="T30" fmla="*/ 120 w 151"/>
                    <a:gd name="T31" fmla="*/ 147 h 159"/>
                    <a:gd name="T32" fmla="*/ 132 w 151"/>
                    <a:gd name="T33" fmla="*/ 159 h 159"/>
                    <a:gd name="T34" fmla="*/ 132 w 151"/>
                    <a:gd name="T35" fmla="*/ 157 h 159"/>
                    <a:gd name="T36" fmla="*/ 134 w 151"/>
                    <a:gd name="T37" fmla="*/ 154 h 159"/>
                    <a:gd name="T38" fmla="*/ 137 w 151"/>
                    <a:gd name="T39" fmla="*/ 159 h 159"/>
                    <a:gd name="T40" fmla="*/ 141 w 151"/>
                    <a:gd name="T41" fmla="*/ 154 h 159"/>
                    <a:gd name="T42" fmla="*/ 149 w 151"/>
                    <a:gd name="T43" fmla="*/ 159 h 159"/>
                    <a:gd name="T44" fmla="*/ 151 w 151"/>
                    <a:gd name="T45" fmla="*/ 121 h 159"/>
                    <a:gd name="T46" fmla="*/ 146 w 151"/>
                    <a:gd name="T47" fmla="*/ 112 h 159"/>
                    <a:gd name="T48" fmla="*/ 134 w 151"/>
                    <a:gd name="T49" fmla="*/ 112 h 159"/>
                    <a:gd name="T50" fmla="*/ 134 w 151"/>
                    <a:gd name="T51" fmla="*/ 107 h 159"/>
                    <a:gd name="T52" fmla="*/ 130 w 151"/>
                    <a:gd name="T53" fmla="*/ 104 h 159"/>
                    <a:gd name="T54" fmla="*/ 127 w 151"/>
                    <a:gd name="T55" fmla="*/ 93 h 159"/>
                    <a:gd name="T56" fmla="*/ 115 w 151"/>
                    <a:gd name="T57" fmla="*/ 90 h 159"/>
                    <a:gd name="T58" fmla="*/ 115 w 151"/>
                    <a:gd name="T59" fmla="*/ 88 h 159"/>
                    <a:gd name="T60" fmla="*/ 118 w 151"/>
                    <a:gd name="T61" fmla="*/ 81 h 159"/>
                    <a:gd name="T62" fmla="*/ 115 w 151"/>
                    <a:gd name="T63" fmla="*/ 81 h 159"/>
                    <a:gd name="T64" fmla="*/ 120 w 151"/>
                    <a:gd name="T65" fmla="*/ 76 h 159"/>
                    <a:gd name="T66" fmla="*/ 118 w 151"/>
                    <a:gd name="T67" fmla="*/ 74 h 159"/>
                    <a:gd name="T68" fmla="*/ 113 w 151"/>
                    <a:gd name="T69" fmla="*/ 71 h 159"/>
                    <a:gd name="T70" fmla="*/ 108 w 151"/>
                    <a:gd name="T71" fmla="*/ 74 h 159"/>
                    <a:gd name="T72" fmla="*/ 108 w 151"/>
                    <a:gd name="T73" fmla="*/ 71 h 159"/>
                    <a:gd name="T74" fmla="*/ 108 w 151"/>
                    <a:gd name="T75" fmla="*/ 64 h 159"/>
                    <a:gd name="T76" fmla="*/ 101 w 151"/>
                    <a:gd name="T77" fmla="*/ 62 h 159"/>
                    <a:gd name="T78" fmla="*/ 99 w 151"/>
                    <a:gd name="T79" fmla="*/ 59 h 159"/>
                    <a:gd name="T80" fmla="*/ 96 w 151"/>
                    <a:gd name="T81" fmla="*/ 62 h 159"/>
                    <a:gd name="T82" fmla="*/ 94 w 151"/>
                    <a:gd name="T83" fmla="*/ 57 h 159"/>
                    <a:gd name="T84" fmla="*/ 85 w 151"/>
                    <a:gd name="T85" fmla="*/ 52 h 159"/>
                    <a:gd name="T86" fmla="*/ 80 w 151"/>
                    <a:gd name="T87" fmla="*/ 48 h 159"/>
                    <a:gd name="T88" fmla="*/ 78 w 151"/>
                    <a:gd name="T89" fmla="*/ 48 h 159"/>
                    <a:gd name="T90" fmla="*/ 75 w 151"/>
                    <a:gd name="T91" fmla="*/ 48 h 159"/>
                    <a:gd name="T92" fmla="*/ 59 w 151"/>
                    <a:gd name="T93" fmla="*/ 31 h 159"/>
                    <a:gd name="T94" fmla="*/ 42 w 151"/>
                    <a:gd name="T95" fmla="*/ 19 h 159"/>
                    <a:gd name="T96" fmla="*/ 33 w 151"/>
                    <a:gd name="T97" fmla="*/ 5 h 159"/>
                    <a:gd name="T98" fmla="*/ 16 w 151"/>
                    <a:gd name="T99" fmla="*/ 3 h 159"/>
                    <a:gd name="T100" fmla="*/ 7 w 151"/>
                    <a:gd name="T101"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1" h="159">
                      <a:moveTo>
                        <a:pt x="7" y="0"/>
                      </a:moveTo>
                      <a:lnTo>
                        <a:pt x="0" y="0"/>
                      </a:lnTo>
                      <a:lnTo>
                        <a:pt x="4" y="10"/>
                      </a:lnTo>
                      <a:lnTo>
                        <a:pt x="18" y="24"/>
                      </a:lnTo>
                      <a:lnTo>
                        <a:pt x="26" y="29"/>
                      </a:lnTo>
                      <a:lnTo>
                        <a:pt x="33" y="38"/>
                      </a:lnTo>
                      <a:lnTo>
                        <a:pt x="35" y="45"/>
                      </a:lnTo>
                      <a:lnTo>
                        <a:pt x="44" y="50"/>
                      </a:lnTo>
                      <a:lnTo>
                        <a:pt x="49" y="55"/>
                      </a:lnTo>
                      <a:lnTo>
                        <a:pt x="56" y="74"/>
                      </a:lnTo>
                      <a:lnTo>
                        <a:pt x="63" y="78"/>
                      </a:lnTo>
                      <a:lnTo>
                        <a:pt x="70" y="88"/>
                      </a:lnTo>
                      <a:lnTo>
                        <a:pt x="80" y="109"/>
                      </a:lnTo>
                      <a:lnTo>
                        <a:pt x="96" y="128"/>
                      </a:lnTo>
                      <a:lnTo>
                        <a:pt x="101" y="135"/>
                      </a:lnTo>
                      <a:lnTo>
                        <a:pt x="120" y="147"/>
                      </a:lnTo>
                      <a:lnTo>
                        <a:pt x="132" y="159"/>
                      </a:lnTo>
                      <a:lnTo>
                        <a:pt x="132" y="157"/>
                      </a:lnTo>
                      <a:lnTo>
                        <a:pt x="134" y="154"/>
                      </a:lnTo>
                      <a:lnTo>
                        <a:pt x="137" y="159"/>
                      </a:lnTo>
                      <a:lnTo>
                        <a:pt x="141" y="154"/>
                      </a:lnTo>
                      <a:lnTo>
                        <a:pt x="149" y="159"/>
                      </a:lnTo>
                      <a:lnTo>
                        <a:pt x="151" y="121"/>
                      </a:lnTo>
                      <a:lnTo>
                        <a:pt x="146" y="112"/>
                      </a:lnTo>
                      <a:lnTo>
                        <a:pt x="134" y="112"/>
                      </a:lnTo>
                      <a:lnTo>
                        <a:pt x="134" y="107"/>
                      </a:lnTo>
                      <a:lnTo>
                        <a:pt x="130" y="104"/>
                      </a:lnTo>
                      <a:lnTo>
                        <a:pt x="127" y="93"/>
                      </a:lnTo>
                      <a:lnTo>
                        <a:pt x="115" y="90"/>
                      </a:lnTo>
                      <a:lnTo>
                        <a:pt x="115" y="88"/>
                      </a:lnTo>
                      <a:lnTo>
                        <a:pt x="118" y="81"/>
                      </a:lnTo>
                      <a:lnTo>
                        <a:pt x="115" y="81"/>
                      </a:lnTo>
                      <a:lnTo>
                        <a:pt x="120" y="76"/>
                      </a:lnTo>
                      <a:lnTo>
                        <a:pt x="118" y="74"/>
                      </a:lnTo>
                      <a:lnTo>
                        <a:pt x="113" y="71"/>
                      </a:lnTo>
                      <a:lnTo>
                        <a:pt x="108" y="74"/>
                      </a:lnTo>
                      <a:lnTo>
                        <a:pt x="108" y="71"/>
                      </a:lnTo>
                      <a:lnTo>
                        <a:pt x="108" y="64"/>
                      </a:lnTo>
                      <a:lnTo>
                        <a:pt x="101" y="62"/>
                      </a:lnTo>
                      <a:lnTo>
                        <a:pt x="99" y="59"/>
                      </a:lnTo>
                      <a:lnTo>
                        <a:pt x="96" y="62"/>
                      </a:lnTo>
                      <a:lnTo>
                        <a:pt x="94" y="57"/>
                      </a:lnTo>
                      <a:lnTo>
                        <a:pt x="85" y="52"/>
                      </a:lnTo>
                      <a:lnTo>
                        <a:pt x="80" y="48"/>
                      </a:lnTo>
                      <a:lnTo>
                        <a:pt x="78" y="48"/>
                      </a:lnTo>
                      <a:lnTo>
                        <a:pt x="75" y="48"/>
                      </a:lnTo>
                      <a:lnTo>
                        <a:pt x="59" y="31"/>
                      </a:lnTo>
                      <a:lnTo>
                        <a:pt x="42" y="19"/>
                      </a:lnTo>
                      <a:lnTo>
                        <a:pt x="33" y="5"/>
                      </a:lnTo>
                      <a:lnTo>
                        <a:pt x="16" y="3"/>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4" name="Freeform 1313"/>
                <p:cNvSpPr>
                  <a:spLocks/>
                </p:cNvSpPr>
                <p:nvPr/>
              </p:nvSpPr>
              <p:spPr bwMode="black">
                <a:xfrm>
                  <a:off x="6212940" y="3966896"/>
                  <a:ext cx="234374" cy="257275"/>
                </a:xfrm>
                <a:custGeom>
                  <a:avLst/>
                  <a:gdLst>
                    <a:gd name="T0" fmla="*/ 7 w 151"/>
                    <a:gd name="T1" fmla="*/ 0 h 159"/>
                    <a:gd name="T2" fmla="*/ 0 w 151"/>
                    <a:gd name="T3" fmla="*/ 0 h 159"/>
                    <a:gd name="T4" fmla="*/ 4 w 151"/>
                    <a:gd name="T5" fmla="*/ 10 h 159"/>
                    <a:gd name="T6" fmla="*/ 18 w 151"/>
                    <a:gd name="T7" fmla="*/ 24 h 159"/>
                    <a:gd name="T8" fmla="*/ 26 w 151"/>
                    <a:gd name="T9" fmla="*/ 29 h 159"/>
                    <a:gd name="T10" fmla="*/ 33 w 151"/>
                    <a:gd name="T11" fmla="*/ 38 h 159"/>
                    <a:gd name="T12" fmla="*/ 35 w 151"/>
                    <a:gd name="T13" fmla="*/ 45 h 159"/>
                    <a:gd name="T14" fmla="*/ 44 w 151"/>
                    <a:gd name="T15" fmla="*/ 50 h 159"/>
                    <a:gd name="T16" fmla="*/ 49 w 151"/>
                    <a:gd name="T17" fmla="*/ 55 h 159"/>
                    <a:gd name="T18" fmla="*/ 56 w 151"/>
                    <a:gd name="T19" fmla="*/ 74 h 159"/>
                    <a:gd name="T20" fmla="*/ 63 w 151"/>
                    <a:gd name="T21" fmla="*/ 78 h 159"/>
                    <a:gd name="T22" fmla="*/ 70 w 151"/>
                    <a:gd name="T23" fmla="*/ 88 h 159"/>
                    <a:gd name="T24" fmla="*/ 80 w 151"/>
                    <a:gd name="T25" fmla="*/ 109 h 159"/>
                    <a:gd name="T26" fmla="*/ 96 w 151"/>
                    <a:gd name="T27" fmla="*/ 128 h 159"/>
                    <a:gd name="T28" fmla="*/ 101 w 151"/>
                    <a:gd name="T29" fmla="*/ 135 h 159"/>
                    <a:gd name="T30" fmla="*/ 120 w 151"/>
                    <a:gd name="T31" fmla="*/ 147 h 159"/>
                    <a:gd name="T32" fmla="*/ 132 w 151"/>
                    <a:gd name="T33" fmla="*/ 159 h 159"/>
                    <a:gd name="T34" fmla="*/ 132 w 151"/>
                    <a:gd name="T35" fmla="*/ 157 h 159"/>
                    <a:gd name="T36" fmla="*/ 134 w 151"/>
                    <a:gd name="T37" fmla="*/ 154 h 159"/>
                    <a:gd name="T38" fmla="*/ 137 w 151"/>
                    <a:gd name="T39" fmla="*/ 159 h 159"/>
                    <a:gd name="T40" fmla="*/ 141 w 151"/>
                    <a:gd name="T41" fmla="*/ 154 h 159"/>
                    <a:gd name="T42" fmla="*/ 149 w 151"/>
                    <a:gd name="T43" fmla="*/ 159 h 159"/>
                    <a:gd name="T44" fmla="*/ 151 w 151"/>
                    <a:gd name="T45" fmla="*/ 121 h 159"/>
                    <a:gd name="T46" fmla="*/ 146 w 151"/>
                    <a:gd name="T47" fmla="*/ 112 h 159"/>
                    <a:gd name="T48" fmla="*/ 134 w 151"/>
                    <a:gd name="T49" fmla="*/ 112 h 159"/>
                    <a:gd name="T50" fmla="*/ 134 w 151"/>
                    <a:gd name="T51" fmla="*/ 107 h 159"/>
                    <a:gd name="T52" fmla="*/ 130 w 151"/>
                    <a:gd name="T53" fmla="*/ 104 h 159"/>
                    <a:gd name="T54" fmla="*/ 127 w 151"/>
                    <a:gd name="T55" fmla="*/ 93 h 159"/>
                    <a:gd name="T56" fmla="*/ 115 w 151"/>
                    <a:gd name="T57" fmla="*/ 90 h 159"/>
                    <a:gd name="T58" fmla="*/ 115 w 151"/>
                    <a:gd name="T59" fmla="*/ 88 h 159"/>
                    <a:gd name="T60" fmla="*/ 118 w 151"/>
                    <a:gd name="T61" fmla="*/ 81 h 159"/>
                    <a:gd name="T62" fmla="*/ 115 w 151"/>
                    <a:gd name="T63" fmla="*/ 81 h 159"/>
                    <a:gd name="T64" fmla="*/ 120 w 151"/>
                    <a:gd name="T65" fmla="*/ 76 h 159"/>
                    <a:gd name="T66" fmla="*/ 118 w 151"/>
                    <a:gd name="T67" fmla="*/ 74 h 159"/>
                    <a:gd name="T68" fmla="*/ 113 w 151"/>
                    <a:gd name="T69" fmla="*/ 71 h 159"/>
                    <a:gd name="T70" fmla="*/ 108 w 151"/>
                    <a:gd name="T71" fmla="*/ 74 h 159"/>
                    <a:gd name="T72" fmla="*/ 108 w 151"/>
                    <a:gd name="T73" fmla="*/ 71 h 159"/>
                    <a:gd name="T74" fmla="*/ 108 w 151"/>
                    <a:gd name="T75" fmla="*/ 64 h 159"/>
                    <a:gd name="T76" fmla="*/ 101 w 151"/>
                    <a:gd name="T77" fmla="*/ 62 h 159"/>
                    <a:gd name="T78" fmla="*/ 99 w 151"/>
                    <a:gd name="T79" fmla="*/ 59 h 159"/>
                    <a:gd name="T80" fmla="*/ 96 w 151"/>
                    <a:gd name="T81" fmla="*/ 62 h 159"/>
                    <a:gd name="T82" fmla="*/ 94 w 151"/>
                    <a:gd name="T83" fmla="*/ 57 h 159"/>
                    <a:gd name="T84" fmla="*/ 85 w 151"/>
                    <a:gd name="T85" fmla="*/ 52 h 159"/>
                    <a:gd name="T86" fmla="*/ 80 w 151"/>
                    <a:gd name="T87" fmla="*/ 48 h 159"/>
                    <a:gd name="T88" fmla="*/ 78 w 151"/>
                    <a:gd name="T89" fmla="*/ 48 h 159"/>
                    <a:gd name="T90" fmla="*/ 75 w 151"/>
                    <a:gd name="T91" fmla="*/ 48 h 159"/>
                    <a:gd name="T92" fmla="*/ 59 w 151"/>
                    <a:gd name="T93" fmla="*/ 31 h 159"/>
                    <a:gd name="T94" fmla="*/ 42 w 151"/>
                    <a:gd name="T95" fmla="*/ 19 h 159"/>
                    <a:gd name="T96" fmla="*/ 33 w 151"/>
                    <a:gd name="T97" fmla="*/ 5 h 159"/>
                    <a:gd name="T98" fmla="*/ 16 w 151"/>
                    <a:gd name="T99" fmla="*/ 3 h 159"/>
                    <a:gd name="T100" fmla="*/ 7 w 151"/>
                    <a:gd name="T101"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1" h="159">
                      <a:moveTo>
                        <a:pt x="7" y="0"/>
                      </a:moveTo>
                      <a:lnTo>
                        <a:pt x="0" y="0"/>
                      </a:lnTo>
                      <a:lnTo>
                        <a:pt x="4" y="10"/>
                      </a:lnTo>
                      <a:lnTo>
                        <a:pt x="18" y="24"/>
                      </a:lnTo>
                      <a:lnTo>
                        <a:pt x="26" y="29"/>
                      </a:lnTo>
                      <a:lnTo>
                        <a:pt x="33" y="38"/>
                      </a:lnTo>
                      <a:lnTo>
                        <a:pt x="35" y="45"/>
                      </a:lnTo>
                      <a:lnTo>
                        <a:pt x="44" y="50"/>
                      </a:lnTo>
                      <a:lnTo>
                        <a:pt x="49" y="55"/>
                      </a:lnTo>
                      <a:lnTo>
                        <a:pt x="56" y="74"/>
                      </a:lnTo>
                      <a:lnTo>
                        <a:pt x="63" y="78"/>
                      </a:lnTo>
                      <a:lnTo>
                        <a:pt x="70" y="88"/>
                      </a:lnTo>
                      <a:lnTo>
                        <a:pt x="80" y="109"/>
                      </a:lnTo>
                      <a:lnTo>
                        <a:pt x="96" y="128"/>
                      </a:lnTo>
                      <a:lnTo>
                        <a:pt x="101" y="135"/>
                      </a:lnTo>
                      <a:lnTo>
                        <a:pt x="120" y="147"/>
                      </a:lnTo>
                      <a:lnTo>
                        <a:pt x="132" y="159"/>
                      </a:lnTo>
                      <a:lnTo>
                        <a:pt x="132" y="157"/>
                      </a:lnTo>
                      <a:lnTo>
                        <a:pt x="134" y="154"/>
                      </a:lnTo>
                      <a:lnTo>
                        <a:pt x="137" y="159"/>
                      </a:lnTo>
                      <a:lnTo>
                        <a:pt x="141" y="154"/>
                      </a:lnTo>
                      <a:lnTo>
                        <a:pt x="149" y="159"/>
                      </a:lnTo>
                      <a:lnTo>
                        <a:pt x="151" y="121"/>
                      </a:lnTo>
                      <a:lnTo>
                        <a:pt x="146" y="112"/>
                      </a:lnTo>
                      <a:lnTo>
                        <a:pt x="134" y="112"/>
                      </a:lnTo>
                      <a:lnTo>
                        <a:pt x="134" y="107"/>
                      </a:lnTo>
                      <a:lnTo>
                        <a:pt x="130" y="104"/>
                      </a:lnTo>
                      <a:lnTo>
                        <a:pt x="127" y="93"/>
                      </a:lnTo>
                      <a:lnTo>
                        <a:pt x="115" y="90"/>
                      </a:lnTo>
                      <a:lnTo>
                        <a:pt x="115" y="88"/>
                      </a:lnTo>
                      <a:lnTo>
                        <a:pt x="118" y="81"/>
                      </a:lnTo>
                      <a:lnTo>
                        <a:pt x="115" y="81"/>
                      </a:lnTo>
                      <a:lnTo>
                        <a:pt x="120" y="76"/>
                      </a:lnTo>
                      <a:lnTo>
                        <a:pt x="118" y="74"/>
                      </a:lnTo>
                      <a:lnTo>
                        <a:pt x="113" y="71"/>
                      </a:lnTo>
                      <a:lnTo>
                        <a:pt x="108" y="74"/>
                      </a:lnTo>
                      <a:lnTo>
                        <a:pt x="108" y="71"/>
                      </a:lnTo>
                      <a:lnTo>
                        <a:pt x="108" y="64"/>
                      </a:lnTo>
                      <a:lnTo>
                        <a:pt x="101" y="62"/>
                      </a:lnTo>
                      <a:lnTo>
                        <a:pt x="99" y="59"/>
                      </a:lnTo>
                      <a:lnTo>
                        <a:pt x="96" y="62"/>
                      </a:lnTo>
                      <a:lnTo>
                        <a:pt x="94" y="57"/>
                      </a:lnTo>
                      <a:lnTo>
                        <a:pt x="85" y="52"/>
                      </a:lnTo>
                      <a:lnTo>
                        <a:pt x="80" y="48"/>
                      </a:lnTo>
                      <a:lnTo>
                        <a:pt x="78" y="48"/>
                      </a:lnTo>
                      <a:lnTo>
                        <a:pt x="75" y="48"/>
                      </a:lnTo>
                      <a:lnTo>
                        <a:pt x="59" y="31"/>
                      </a:lnTo>
                      <a:lnTo>
                        <a:pt x="42" y="19"/>
                      </a:lnTo>
                      <a:lnTo>
                        <a:pt x="33" y="5"/>
                      </a:lnTo>
                      <a:lnTo>
                        <a:pt x="16" y="3"/>
                      </a:lnTo>
                      <a:lnTo>
                        <a:pt x="7"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5" name="Freeform 1314"/>
                <p:cNvSpPr>
                  <a:spLocks/>
                </p:cNvSpPr>
                <p:nvPr/>
              </p:nvSpPr>
              <p:spPr bwMode="black">
                <a:xfrm>
                  <a:off x="6912959" y="4123850"/>
                  <a:ext cx="15521" cy="8090"/>
                </a:xfrm>
                <a:custGeom>
                  <a:avLst/>
                  <a:gdLst>
                    <a:gd name="T0" fmla="*/ 5 w 10"/>
                    <a:gd name="T1" fmla="*/ 0 h 5"/>
                    <a:gd name="T2" fmla="*/ 0 w 10"/>
                    <a:gd name="T3" fmla="*/ 3 h 5"/>
                    <a:gd name="T4" fmla="*/ 0 w 10"/>
                    <a:gd name="T5" fmla="*/ 5 h 5"/>
                    <a:gd name="T6" fmla="*/ 10 w 10"/>
                    <a:gd name="T7" fmla="*/ 3 h 5"/>
                    <a:gd name="T8" fmla="*/ 5 w 10"/>
                    <a:gd name="T9" fmla="*/ 0 h 5"/>
                  </a:gdLst>
                  <a:ahLst/>
                  <a:cxnLst>
                    <a:cxn ang="0">
                      <a:pos x="T0" y="T1"/>
                    </a:cxn>
                    <a:cxn ang="0">
                      <a:pos x="T2" y="T3"/>
                    </a:cxn>
                    <a:cxn ang="0">
                      <a:pos x="T4" y="T5"/>
                    </a:cxn>
                    <a:cxn ang="0">
                      <a:pos x="T6" y="T7"/>
                    </a:cxn>
                    <a:cxn ang="0">
                      <a:pos x="T8" y="T9"/>
                    </a:cxn>
                  </a:cxnLst>
                  <a:rect l="0" t="0" r="r" b="b"/>
                  <a:pathLst>
                    <a:path w="10" h="5">
                      <a:moveTo>
                        <a:pt x="5" y="0"/>
                      </a:moveTo>
                      <a:lnTo>
                        <a:pt x="0" y="3"/>
                      </a:lnTo>
                      <a:lnTo>
                        <a:pt x="0" y="5"/>
                      </a:lnTo>
                      <a:lnTo>
                        <a:pt x="10" y="3"/>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6" name="Freeform 1315"/>
                <p:cNvSpPr>
                  <a:spLocks/>
                </p:cNvSpPr>
                <p:nvPr/>
              </p:nvSpPr>
              <p:spPr bwMode="black">
                <a:xfrm>
                  <a:off x="6912959" y="4123850"/>
                  <a:ext cx="15521" cy="8090"/>
                </a:xfrm>
                <a:custGeom>
                  <a:avLst/>
                  <a:gdLst>
                    <a:gd name="T0" fmla="*/ 5 w 10"/>
                    <a:gd name="T1" fmla="*/ 0 h 5"/>
                    <a:gd name="T2" fmla="*/ 0 w 10"/>
                    <a:gd name="T3" fmla="*/ 3 h 5"/>
                    <a:gd name="T4" fmla="*/ 0 w 10"/>
                    <a:gd name="T5" fmla="*/ 5 h 5"/>
                    <a:gd name="T6" fmla="*/ 10 w 10"/>
                    <a:gd name="T7" fmla="*/ 3 h 5"/>
                    <a:gd name="T8" fmla="*/ 5 w 10"/>
                    <a:gd name="T9" fmla="*/ 0 h 5"/>
                  </a:gdLst>
                  <a:ahLst/>
                  <a:cxnLst>
                    <a:cxn ang="0">
                      <a:pos x="T0" y="T1"/>
                    </a:cxn>
                    <a:cxn ang="0">
                      <a:pos x="T2" y="T3"/>
                    </a:cxn>
                    <a:cxn ang="0">
                      <a:pos x="T4" y="T5"/>
                    </a:cxn>
                    <a:cxn ang="0">
                      <a:pos x="T6" y="T7"/>
                    </a:cxn>
                    <a:cxn ang="0">
                      <a:pos x="T8" y="T9"/>
                    </a:cxn>
                  </a:cxnLst>
                  <a:rect l="0" t="0" r="r" b="b"/>
                  <a:pathLst>
                    <a:path w="10" h="5">
                      <a:moveTo>
                        <a:pt x="5" y="0"/>
                      </a:moveTo>
                      <a:lnTo>
                        <a:pt x="0" y="3"/>
                      </a:lnTo>
                      <a:lnTo>
                        <a:pt x="0" y="5"/>
                      </a:lnTo>
                      <a:lnTo>
                        <a:pt x="10" y="3"/>
                      </a:lnTo>
                      <a:lnTo>
                        <a:pt x="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7" name="Freeform 1317"/>
                <p:cNvSpPr>
                  <a:spLocks/>
                </p:cNvSpPr>
                <p:nvPr/>
              </p:nvSpPr>
              <p:spPr bwMode="black">
                <a:xfrm>
                  <a:off x="6909856" y="4101196"/>
                  <a:ext cx="10865" cy="11327"/>
                </a:xfrm>
                <a:custGeom>
                  <a:avLst/>
                  <a:gdLst>
                    <a:gd name="T0" fmla="*/ 2 w 7"/>
                    <a:gd name="T1" fmla="*/ 0 h 7"/>
                    <a:gd name="T2" fmla="*/ 0 w 7"/>
                    <a:gd name="T3" fmla="*/ 0 h 7"/>
                    <a:gd name="T4" fmla="*/ 2 w 7"/>
                    <a:gd name="T5" fmla="*/ 7 h 7"/>
                    <a:gd name="T6" fmla="*/ 7 w 7"/>
                    <a:gd name="T7" fmla="*/ 7 h 7"/>
                    <a:gd name="T8" fmla="*/ 2 w 7"/>
                    <a:gd name="T9" fmla="*/ 0 h 7"/>
                  </a:gdLst>
                  <a:ahLst/>
                  <a:cxnLst>
                    <a:cxn ang="0">
                      <a:pos x="T0" y="T1"/>
                    </a:cxn>
                    <a:cxn ang="0">
                      <a:pos x="T2" y="T3"/>
                    </a:cxn>
                    <a:cxn ang="0">
                      <a:pos x="T4" y="T5"/>
                    </a:cxn>
                    <a:cxn ang="0">
                      <a:pos x="T6" y="T7"/>
                    </a:cxn>
                    <a:cxn ang="0">
                      <a:pos x="T8" y="T9"/>
                    </a:cxn>
                  </a:cxnLst>
                  <a:rect l="0" t="0" r="r" b="b"/>
                  <a:pathLst>
                    <a:path w="7" h="7">
                      <a:moveTo>
                        <a:pt x="2" y="0"/>
                      </a:moveTo>
                      <a:lnTo>
                        <a:pt x="0" y="0"/>
                      </a:lnTo>
                      <a:lnTo>
                        <a:pt x="2" y="7"/>
                      </a:lnTo>
                      <a:lnTo>
                        <a:pt x="7" y="7"/>
                      </a:lnTo>
                      <a:lnTo>
                        <a:pt x="2" y="0"/>
                      </a:lnTo>
                      <a:close/>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8" name="Freeform 1318"/>
                <p:cNvSpPr>
                  <a:spLocks/>
                </p:cNvSpPr>
                <p:nvPr/>
              </p:nvSpPr>
              <p:spPr bwMode="black">
                <a:xfrm>
                  <a:off x="6909856" y="4101196"/>
                  <a:ext cx="10865" cy="11327"/>
                </a:xfrm>
                <a:custGeom>
                  <a:avLst/>
                  <a:gdLst>
                    <a:gd name="T0" fmla="*/ 2 w 7"/>
                    <a:gd name="T1" fmla="*/ 0 h 7"/>
                    <a:gd name="T2" fmla="*/ 0 w 7"/>
                    <a:gd name="T3" fmla="*/ 0 h 7"/>
                    <a:gd name="T4" fmla="*/ 2 w 7"/>
                    <a:gd name="T5" fmla="*/ 7 h 7"/>
                    <a:gd name="T6" fmla="*/ 7 w 7"/>
                    <a:gd name="T7" fmla="*/ 7 h 7"/>
                    <a:gd name="T8" fmla="*/ 2 w 7"/>
                    <a:gd name="T9" fmla="*/ 0 h 7"/>
                  </a:gdLst>
                  <a:ahLst/>
                  <a:cxnLst>
                    <a:cxn ang="0">
                      <a:pos x="T0" y="T1"/>
                    </a:cxn>
                    <a:cxn ang="0">
                      <a:pos x="T2" y="T3"/>
                    </a:cxn>
                    <a:cxn ang="0">
                      <a:pos x="T4" y="T5"/>
                    </a:cxn>
                    <a:cxn ang="0">
                      <a:pos x="T6" y="T7"/>
                    </a:cxn>
                    <a:cxn ang="0">
                      <a:pos x="T8" y="T9"/>
                    </a:cxn>
                  </a:cxnLst>
                  <a:rect l="0" t="0" r="r" b="b"/>
                  <a:pathLst>
                    <a:path w="7" h="7">
                      <a:moveTo>
                        <a:pt x="2" y="0"/>
                      </a:moveTo>
                      <a:lnTo>
                        <a:pt x="0" y="0"/>
                      </a:lnTo>
                      <a:lnTo>
                        <a:pt x="2" y="7"/>
                      </a:lnTo>
                      <a:lnTo>
                        <a:pt x="7" y="7"/>
                      </a:lnTo>
                      <a:lnTo>
                        <a:pt x="2" y="0"/>
                      </a:lnTo>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9" name="Freeform 1319"/>
                <p:cNvSpPr>
                  <a:spLocks/>
                </p:cNvSpPr>
                <p:nvPr/>
              </p:nvSpPr>
              <p:spPr bwMode="black">
                <a:xfrm>
                  <a:off x="6912959" y="4044563"/>
                  <a:ext cx="29491" cy="67959"/>
                </a:xfrm>
                <a:custGeom>
                  <a:avLst/>
                  <a:gdLst>
                    <a:gd name="T0" fmla="*/ 7 w 19"/>
                    <a:gd name="T1" fmla="*/ 0 h 42"/>
                    <a:gd name="T2" fmla="*/ 3 w 19"/>
                    <a:gd name="T3" fmla="*/ 4 h 42"/>
                    <a:gd name="T4" fmla="*/ 0 w 19"/>
                    <a:gd name="T5" fmla="*/ 14 h 42"/>
                    <a:gd name="T6" fmla="*/ 5 w 19"/>
                    <a:gd name="T7" fmla="*/ 33 h 42"/>
                    <a:gd name="T8" fmla="*/ 12 w 19"/>
                    <a:gd name="T9" fmla="*/ 42 h 42"/>
                    <a:gd name="T10" fmla="*/ 7 w 19"/>
                    <a:gd name="T11" fmla="*/ 33 h 42"/>
                    <a:gd name="T12" fmla="*/ 7 w 19"/>
                    <a:gd name="T13" fmla="*/ 26 h 42"/>
                    <a:gd name="T14" fmla="*/ 7 w 19"/>
                    <a:gd name="T15" fmla="*/ 23 h 42"/>
                    <a:gd name="T16" fmla="*/ 19 w 19"/>
                    <a:gd name="T17" fmla="*/ 26 h 42"/>
                    <a:gd name="T18" fmla="*/ 12 w 19"/>
                    <a:gd name="T19" fmla="*/ 19 h 42"/>
                    <a:gd name="T20" fmla="*/ 17 w 19"/>
                    <a:gd name="T21" fmla="*/ 14 h 42"/>
                    <a:gd name="T22" fmla="*/ 17 w 19"/>
                    <a:gd name="T23" fmla="*/ 11 h 42"/>
                    <a:gd name="T24" fmla="*/ 14 w 19"/>
                    <a:gd name="T25" fmla="*/ 9 h 42"/>
                    <a:gd name="T26" fmla="*/ 5 w 19"/>
                    <a:gd name="T27" fmla="*/ 19 h 42"/>
                    <a:gd name="T28" fmla="*/ 3 w 19"/>
                    <a:gd name="T29" fmla="*/ 19 h 42"/>
                    <a:gd name="T30" fmla="*/ 7 w 19"/>
                    <a:gd name="T31" fmla="*/ 11 h 42"/>
                    <a:gd name="T32" fmla="*/ 7 w 19"/>
                    <a:gd name="T3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42">
                      <a:moveTo>
                        <a:pt x="7" y="0"/>
                      </a:moveTo>
                      <a:lnTo>
                        <a:pt x="3" y="4"/>
                      </a:lnTo>
                      <a:lnTo>
                        <a:pt x="0" y="14"/>
                      </a:lnTo>
                      <a:lnTo>
                        <a:pt x="5" y="33"/>
                      </a:lnTo>
                      <a:lnTo>
                        <a:pt x="12" y="42"/>
                      </a:lnTo>
                      <a:lnTo>
                        <a:pt x="7" y="33"/>
                      </a:lnTo>
                      <a:lnTo>
                        <a:pt x="7" y="26"/>
                      </a:lnTo>
                      <a:lnTo>
                        <a:pt x="7" y="23"/>
                      </a:lnTo>
                      <a:lnTo>
                        <a:pt x="19" y="26"/>
                      </a:lnTo>
                      <a:lnTo>
                        <a:pt x="12" y="19"/>
                      </a:lnTo>
                      <a:lnTo>
                        <a:pt x="17" y="14"/>
                      </a:lnTo>
                      <a:lnTo>
                        <a:pt x="17" y="11"/>
                      </a:lnTo>
                      <a:lnTo>
                        <a:pt x="14" y="9"/>
                      </a:lnTo>
                      <a:lnTo>
                        <a:pt x="5" y="19"/>
                      </a:lnTo>
                      <a:lnTo>
                        <a:pt x="3" y="19"/>
                      </a:lnTo>
                      <a:lnTo>
                        <a:pt x="7" y="11"/>
                      </a:lnTo>
                      <a:lnTo>
                        <a:pt x="7" y="0"/>
                      </a:lnTo>
                      <a:close/>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0" name="Freeform 1320"/>
                <p:cNvSpPr>
                  <a:spLocks/>
                </p:cNvSpPr>
                <p:nvPr/>
              </p:nvSpPr>
              <p:spPr bwMode="black">
                <a:xfrm>
                  <a:off x="6912959" y="4044563"/>
                  <a:ext cx="29491" cy="67959"/>
                </a:xfrm>
                <a:custGeom>
                  <a:avLst/>
                  <a:gdLst>
                    <a:gd name="T0" fmla="*/ 7 w 19"/>
                    <a:gd name="T1" fmla="*/ 0 h 42"/>
                    <a:gd name="T2" fmla="*/ 3 w 19"/>
                    <a:gd name="T3" fmla="*/ 4 h 42"/>
                    <a:gd name="T4" fmla="*/ 0 w 19"/>
                    <a:gd name="T5" fmla="*/ 14 h 42"/>
                    <a:gd name="T6" fmla="*/ 5 w 19"/>
                    <a:gd name="T7" fmla="*/ 33 h 42"/>
                    <a:gd name="T8" fmla="*/ 12 w 19"/>
                    <a:gd name="T9" fmla="*/ 42 h 42"/>
                    <a:gd name="T10" fmla="*/ 7 w 19"/>
                    <a:gd name="T11" fmla="*/ 33 h 42"/>
                    <a:gd name="T12" fmla="*/ 7 w 19"/>
                    <a:gd name="T13" fmla="*/ 26 h 42"/>
                    <a:gd name="T14" fmla="*/ 7 w 19"/>
                    <a:gd name="T15" fmla="*/ 23 h 42"/>
                    <a:gd name="T16" fmla="*/ 19 w 19"/>
                    <a:gd name="T17" fmla="*/ 26 h 42"/>
                    <a:gd name="T18" fmla="*/ 12 w 19"/>
                    <a:gd name="T19" fmla="*/ 19 h 42"/>
                    <a:gd name="T20" fmla="*/ 17 w 19"/>
                    <a:gd name="T21" fmla="*/ 14 h 42"/>
                    <a:gd name="T22" fmla="*/ 17 w 19"/>
                    <a:gd name="T23" fmla="*/ 11 h 42"/>
                    <a:gd name="T24" fmla="*/ 14 w 19"/>
                    <a:gd name="T25" fmla="*/ 9 h 42"/>
                    <a:gd name="T26" fmla="*/ 5 w 19"/>
                    <a:gd name="T27" fmla="*/ 19 h 42"/>
                    <a:gd name="T28" fmla="*/ 3 w 19"/>
                    <a:gd name="T29" fmla="*/ 19 h 42"/>
                    <a:gd name="T30" fmla="*/ 7 w 19"/>
                    <a:gd name="T31" fmla="*/ 11 h 42"/>
                    <a:gd name="T32" fmla="*/ 7 w 19"/>
                    <a:gd name="T3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42">
                      <a:moveTo>
                        <a:pt x="7" y="0"/>
                      </a:moveTo>
                      <a:lnTo>
                        <a:pt x="3" y="4"/>
                      </a:lnTo>
                      <a:lnTo>
                        <a:pt x="0" y="14"/>
                      </a:lnTo>
                      <a:lnTo>
                        <a:pt x="5" y="33"/>
                      </a:lnTo>
                      <a:lnTo>
                        <a:pt x="12" y="42"/>
                      </a:lnTo>
                      <a:lnTo>
                        <a:pt x="7" y="33"/>
                      </a:lnTo>
                      <a:lnTo>
                        <a:pt x="7" y="26"/>
                      </a:lnTo>
                      <a:lnTo>
                        <a:pt x="7" y="23"/>
                      </a:lnTo>
                      <a:lnTo>
                        <a:pt x="19" y="26"/>
                      </a:lnTo>
                      <a:lnTo>
                        <a:pt x="12" y="19"/>
                      </a:lnTo>
                      <a:lnTo>
                        <a:pt x="17" y="14"/>
                      </a:lnTo>
                      <a:lnTo>
                        <a:pt x="17" y="11"/>
                      </a:lnTo>
                      <a:lnTo>
                        <a:pt x="14" y="9"/>
                      </a:lnTo>
                      <a:lnTo>
                        <a:pt x="5" y="19"/>
                      </a:lnTo>
                      <a:lnTo>
                        <a:pt x="3" y="19"/>
                      </a:lnTo>
                      <a:lnTo>
                        <a:pt x="7" y="11"/>
                      </a:lnTo>
                      <a:lnTo>
                        <a:pt x="7" y="0"/>
                      </a:lnTo>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1" name="Freeform 1321"/>
                <p:cNvSpPr>
                  <a:spLocks/>
                </p:cNvSpPr>
                <p:nvPr/>
              </p:nvSpPr>
              <p:spPr bwMode="black">
                <a:xfrm>
                  <a:off x="6931586" y="4033237"/>
                  <a:ext cx="7760" cy="14563"/>
                </a:xfrm>
                <a:custGeom>
                  <a:avLst/>
                  <a:gdLst>
                    <a:gd name="T0" fmla="*/ 5 w 5"/>
                    <a:gd name="T1" fmla="*/ 0 h 9"/>
                    <a:gd name="T2" fmla="*/ 0 w 5"/>
                    <a:gd name="T3" fmla="*/ 4 h 9"/>
                    <a:gd name="T4" fmla="*/ 0 w 5"/>
                    <a:gd name="T5" fmla="*/ 9 h 9"/>
                    <a:gd name="T6" fmla="*/ 5 w 5"/>
                    <a:gd name="T7" fmla="*/ 4 h 9"/>
                    <a:gd name="T8" fmla="*/ 5 w 5"/>
                    <a:gd name="T9" fmla="*/ 0 h 9"/>
                  </a:gdLst>
                  <a:ahLst/>
                  <a:cxnLst>
                    <a:cxn ang="0">
                      <a:pos x="T0" y="T1"/>
                    </a:cxn>
                    <a:cxn ang="0">
                      <a:pos x="T2" y="T3"/>
                    </a:cxn>
                    <a:cxn ang="0">
                      <a:pos x="T4" y="T5"/>
                    </a:cxn>
                    <a:cxn ang="0">
                      <a:pos x="T6" y="T7"/>
                    </a:cxn>
                    <a:cxn ang="0">
                      <a:pos x="T8" y="T9"/>
                    </a:cxn>
                  </a:cxnLst>
                  <a:rect l="0" t="0" r="r" b="b"/>
                  <a:pathLst>
                    <a:path w="5" h="9">
                      <a:moveTo>
                        <a:pt x="5" y="0"/>
                      </a:moveTo>
                      <a:lnTo>
                        <a:pt x="0" y="4"/>
                      </a:lnTo>
                      <a:lnTo>
                        <a:pt x="0" y="9"/>
                      </a:lnTo>
                      <a:lnTo>
                        <a:pt x="5" y="4"/>
                      </a:lnTo>
                      <a:lnTo>
                        <a:pt x="5" y="0"/>
                      </a:lnTo>
                      <a:close/>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2" name="Freeform 1322"/>
                <p:cNvSpPr>
                  <a:spLocks/>
                </p:cNvSpPr>
                <p:nvPr/>
              </p:nvSpPr>
              <p:spPr bwMode="black">
                <a:xfrm>
                  <a:off x="6931586" y="4033237"/>
                  <a:ext cx="7760" cy="14563"/>
                </a:xfrm>
                <a:custGeom>
                  <a:avLst/>
                  <a:gdLst>
                    <a:gd name="T0" fmla="*/ 5 w 5"/>
                    <a:gd name="T1" fmla="*/ 0 h 9"/>
                    <a:gd name="T2" fmla="*/ 0 w 5"/>
                    <a:gd name="T3" fmla="*/ 4 h 9"/>
                    <a:gd name="T4" fmla="*/ 0 w 5"/>
                    <a:gd name="T5" fmla="*/ 9 h 9"/>
                    <a:gd name="T6" fmla="*/ 5 w 5"/>
                    <a:gd name="T7" fmla="*/ 4 h 9"/>
                    <a:gd name="T8" fmla="*/ 5 w 5"/>
                    <a:gd name="T9" fmla="*/ 0 h 9"/>
                  </a:gdLst>
                  <a:ahLst/>
                  <a:cxnLst>
                    <a:cxn ang="0">
                      <a:pos x="T0" y="T1"/>
                    </a:cxn>
                    <a:cxn ang="0">
                      <a:pos x="T2" y="T3"/>
                    </a:cxn>
                    <a:cxn ang="0">
                      <a:pos x="T4" y="T5"/>
                    </a:cxn>
                    <a:cxn ang="0">
                      <a:pos x="T6" y="T7"/>
                    </a:cxn>
                    <a:cxn ang="0">
                      <a:pos x="T8" y="T9"/>
                    </a:cxn>
                  </a:cxnLst>
                  <a:rect l="0" t="0" r="r" b="b"/>
                  <a:pathLst>
                    <a:path w="5" h="9">
                      <a:moveTo>
                        <a:pt x="5" y="0"/>
                      </a:moveTo>
                      <a:lnTo>
                        <a:pt x="0" y="4"/>
                      </a:lnTo>
                      <a:lnTo>
                        <a:pt x="0" y="9"/>
                      </a:lnTo>
                      <a:lnTo>
                        <a:pt x="5" y="4"/>
                      </a:lnTo>
                      <a:lnTo>
                        <a:pt x="5" y="0"/>
                      </a:lnTo>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3" name="Freeform 1323"/>
                <p:cNvSpPr>
                  <a:spLocks/>
                </p:cNvSpPr>
                <p:nvPr/>
              </p:nvSpPr>
              <p:spPr bwMode="black">
                <a:xfrm>
                  <a:off x="6880365" y="4162683"/>
                  <a:ext cx="29491" cy="19417"/>
                </a:xfrm>
                <a:custGeom>
                  <a:avLst/>
                  <a:gdLst>
                    <a:gd name="T0" fmla="*/ 12 w 19"/>
                    <a:gd name="T1" fmla="*/ 0 h 12"/>
                    <a:gd name="T2" fmla="*/ 0 w 19"/>
                    <a:gd name="T3" fmla="*/ 0 h 12"/>
                    <a:gd name="T4" fmla="*/ 2 w 19"/>
                    <a:gd name="T5" fmla="*/ 7 h 12"/>
                    <a:gd name="T6" fmla="*/ 7 w 19"/>
                    <a:gd name="T7" fmla="*/ 9 h 12"/>
                    <a:gd name="T8" fmla="*/ 12 w 19"/>
                    <a:gd name="T9" fmla="*/ 12 h 12"/>
                    <a:gd name="T10" fmla="*/ 19 w 19"/>
                    <a:gd name="T11" fmla="*/ 7 h 12"/>
                    <a:gd name="T12" fmla="*/ 17 w 19"/>
                    <a:gd name="T13" fmla="*/ 2 h 12"/>
                    <a:gd name="T14" fmla="*/ 12 w 19"/>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2">
                      <a:moveTo>
                        <a:pt x="12" y="0"/>
                      </a:moveTo>
                      <a:lnTo>
                        <a:pt x="0" y="0"/>
                      </a:lnTo>
                      <a:lnTo>
                        <a:pt x="2" y="7"/>
                      </a:lnTo>
                      <a:lnTo>
                        <a:pt x="7" y="9"/>
                      </a:lnTo>
                      <a:lnTo>
                        <a:pt x="12" y="12"/>
                      </a:lnTo>
                      <a:lnTo>
                        <a:pt x="19" y="7"/>
                      </a:lnTo>
                      <a:lnTo>
                        <a:pt x="17" y="2"/>
                      </a:lnTo>
                      <a:lnTo>
                        <a:pt x="12" y="0"/>
                      </a:lnTo>
                      <a:close/>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4" name="Freeform 1324"/>
                <p:cNvSpPr>
                  <a:spLocks/>
                </p:cNvSpPr>
                <p:nvPr/>
              </p:nvSpPr>
              <p:spPr bwMode="black">
                <a:xfrm>
                  <a:off x="6880365" y="4162683"/>
                  <a:ext cx="29491" cy="19417"/>
                </a:xfrm>
                <a:custGeom>
                  <a:avLst/>
                  <a:gdLst>
                    <a:gd name="T0" fmla="*/ 12 w 19"/>
                    <a:gd name="T1" fmla="*/ 0 h 12"/>
                    <a:gd name="T2" fmla="*/ 0 w 19"/>
                    <a:gd name="T3" fmla="*/ 0 h 12"/>
                    <a:gd name="T4" fmla="*/ 2 w 19"/>
                    <a:gd name="T5" fmla="*/ 7 h 12"/>
                    <a:gd name="T6" fmla="*/ 7 w 19"/>
                    <a:gd name="T7" fmla="*/ 9 h 12"/>
                    <a:gd name="T8" fmla="*/ 12 w 19"/>
                    <a:gd name="T9" fmla="*/ 12 h 12"/>
                    <a:gd name="T10" fmla="*/ 19 w 19"/>
                    <a:gd name="T11" fmla="*/ 7 h 12"/>
                    <a:gd name="T12" fmla="*/ 17 w 19"/>
                    <a:gd name="T13" fmla="*/ 2 h 12"/>
                    <a:gd name="T14" fmla="*/ 12 w 19"/>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2">
                      <a:moveTo>
                        <a:pt x="12" y="0"/>
                      </a:moveTo>
                      <a:lnTo>
                        <a:pt x="0" y="0"/>
                      </a:lnTo>
                      <a:lnTo>
                        <a:pt x="2" y="7"/>
                      </a:lnTo>
                      <a:lnTo>
                        <a:pt x="7" y="9"/>
                      </a:lnTo>
                      <a:lnTo>
                        <a:pt x="12" y="12"/>
                      </a:lnTo>
                      <a:lnTo>
                        <a:pt x="19" y="7"/>
                      </a:lnTo>
                      <a:lnTo>
                        <a:pt x="17" y="2"/>
                      </a:lnTo>
                      <a:lnTo>
                        <a:pt x="12" y="0"/>
                      </a:lnTo>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5" name="Freeform 1325"/>
                <p:cNvSpPr>
                  <a:spLocks/>
                </p:cNvSpPr>
                <p:nvPr/>
              </p:nvSpPr>
              <p:spPr bwMode="black">
                <a:xfrm>
                  <a:off x="6869500" y="4131939"/>
                  <a:ext cx="18626" cy="8091"/>
                </a:xfrm>
                <a:custGeom>
                  <a:avLst/>
                  <a:gdLst>
                    <a:gd name="T0" fmla="*/ 12 w 12"/>
                    <a:gd name="T1" fmla="*/ 0 h 5"/>
                    <a:gd name="T2" fmla="*/ 0 w 12"/>
                    <a:gd name="T3" fmla="*/ 2 h 5"/>
                    <a:gd name="T4" fmla="*/ 0 w 12"/>
                    <a:gd name="T5" fmla="*/ 5 h 5"/>
                    <a:gd name="T6" fmla="*/ 12 w 12"/>
                    <a:gd name="T7" fmla="*/ 0 h 5"/>
                  </a:gdLst>
                  <a:ahLst/>
                  <a:cxnLst>
                    <a:cxn ang="0">
                      <a:pos x="T0" y="T1"/>
                    </a:cxn>
                    <a:cxn ang="0">
                      <a:pos x="T2" y="T3"/>
                    </a:cxn>
                    <a:cxn ang="0">
                      <a:pos x="T4" y="T5"/>
                    </a:cxn>
                    <a:cxn ang="0">
                      <a:pos x="T6" y="T7"/>
                    </a:cxn>
                  </a:cxnLst>
                  <a:rect l="0" t="0" r="r" b="b"/>
                  <a:pathLst>
                    <a:path w="12" h="5">
                      <a:moveTo>
                        <a:pt x="12" y="0"/>
                      </a:moveTo>
                      <a:lnTo>
                        <a:pt x="0" y="2"/>
                      </a:lnTo>
                      <a:lnTo>
                        <a:pt x="0" y="5"/>
                      </a:lnTo>
                      <a:lnTo>
                        <a:pt x="12" y="0"/>
                      </a:lnTo>
                      <a:close/>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6" name="Freeform 1326"/>
                <p:cNvSpPr>
                  <a:spLocks/>
                </p:cNvSpPr>
                <p:nvPr/>
              </p:nvSpPr>
              <p:spPr bwMode="black">
                <a:xfrm>
                  <a:off x="6869500" y="4131939"/>
                  <a:ext cx="18626" cy="8091"/>
                </a:xfrm>
                <a:custGeom>
                  <a:avLst/>
                  <a:gdLst>
                    <a:gd name="T0" fmla="*/ 12 w 12"/>
                    <a:gd name="T1" fmla="*/ 0 h 5"/>
                    <a:gd name="T2" fmla="*/ 0 w 12"/>
                    <a:gd name="T3" fmla="*/ 2 h 5"/>
                    <a:gd name="T4" fmla="*/ 0 w 12"/>
                    <a:gd name="T5" fmla="*/ 5 h 5"/>
                    <a:gd name="T6" fmla="*/ 12 w 12"/>
                    <a:gd name="T7" fmla="*/ 0 h 5"/>
                  </a:gdLst>
                  <a:ahLst/>
                  <a:cxnLst>
                    <a:cxn ang="0">
                      <a:pos x="T0" y="T1"/>
                    </a:cxn>
                    <a:cxn ang="0">
                      <a:pos x="T2" y="T3"/>
                    </a:cxn>
                    <a:cxn ang="0">
                      <a:pos x="T4" y="T5"/>
                    </a:cxn>
                    <a:cxn ang="0">
                      <a:pos x="T6" y="T7"/>
                    </a:cxn>
                  </a:cxnLst>
                  <a:rect l="0" t="0" r="r" b="b"/>
                  <a:pathLst>
                    <a:path w="12" h="5">
                      <a:moveTo>
                        <a:pt x="12" y="0"/>
                      </a:moveTo>
                      <a:lnTo>
                        <a:pt x="0" y="2"/>
                      </a:lnTo>
                      <a:lnTo>
                        <a:pt x="0" y="5"/>
                      </a:lnTo>
                      <a:lnTo>
                        <a:pt x="12" y="0"/>
                      </a:lnTo>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7" name="Freeform 1327"/>
                <p:cNvSpPr>
                  <a:spLocks/>
                </p:cNvSpPr>
                <p:nvPr/>
              </p:nvSpPr>
              <p:spPr bwMode="black">
                <a:xfrm>
                  <a:off x="6847770" y="4131939"/>
                  <a:ext cx="18626" cy="8091"/>
                </a:xfrm>
                <a:custGeom>
                  <a:avLst/>
                  <a:gdLst>
                    <a:gd name="T0" fmla="*/ 0 w 12"/>
                    <a:gd name="T1" fmla="*/ 0 h 5"/>
                    <a:gd name="T2" fmla="*/ 2 w 12"/>
                    <a:gd name="T3" fmla="*/ 5 h 5"/>
                    <a:gd name="T4" fmla="*/ 12 w 12"/>
                    <a:gd name="T5" fmla="*/ 0 h 5"/>
                    <a:gd name="T6" fmla="*/ 0 w 12"/>
                    <a:gd name="T7" fmla="*/ 0 h 5"/>
                  </a:gdLst>
                  <a:ahLst/>
                  <a:cxnLst>
                    <a:cxn ang="0">
                      <a:pos x="T0" y="T1"/>
                    </a:cxn>
                    <a:cxn ang="0">
                      <a:pos x="T2" y="T3"/>
                    </a:cxn>
                    <a:cxn ang="0">
                      <a:pos x="T4" y="T5"/>
                    </a:cxn>
                    <a:cxn ang="0">
                      <a:pos x="T6" y="T7"/>
                    </a:cxn>
                  </a:cxnLst>
                  <a:rect l="0" t="0" r="r" b="b"/>
                  <a:pathLst>
                    <a:path w="12" h="5">
                      <a:moveTo>
                        <a:pt x="0" y="0"/>
                      </a:moveTo>
                      <a:lnTo>
                        <a:pt x="2" y="5"/>
                      </a:lnTo>
                      <a:lnTo>
                        <a:pt x="12" y="0"/>
                      </a:lnTo>
                      <a:lnTo>
                        <a:pt x="0" y="0"/>
                      </a:lnTo>
                      <a:close/>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8" name="Freeform 1328"/>
                <p:cNvSpPr>
                  <a:spLocks/>
                </p:cNvSpPr>
                <p:nvPr/>
              </p:nvSpPr>
              <p:spPr bwMode="black">
                <a:xfrm>
                  <a:off x="6847770" y="4131939"/>
                  <a:ext cx="18626" cy="8091"/>
                </a:xfrm>
                <a:custGeom>
                  <a:avLst/>
                  <a:gdLst>
                    <a:gd name="T0" fmla="*/ 0 w 12"/>
                    <a:gd name="T1" fmla="*/ 0 h 5"/>
                    <a:gd name="T2" fmla="*/ 2 w 12"/>
                    <a:gd name="T3" fmla="*/ 5 h 5"/>
                    <a:gd name="T4" fmla="*/ 12 w 12"/>
                    <a:gd name="T5" fmla="*/ 0 h 5"/>
                    <a:gd name="T6" fmla="*/ 0 w 12"/>
                    <a:gd name="T7" fmla="*/ 0 h 5"/>
                  </a:gdLst>
                  <a:ahLst/>
                  <a:cxnLst>
                    <a:cxn ang="0">
                      <a:pos x="T0" y="T1"/>
                    </a:cxn>
                    <a:cxn ang="0">
                      <a:pos x="T2" y="T3"/>
                    </a:cxn>
                    <a:cxn ang="0">
                      <a:pos x="T4" y="T5"/>
                    </a:cxn>
                    <a:cxn ang="0">
                      <a:pos x="T6" y="T7"/>
                    </a:cxn>
                  </a:cxnLst>
                  <a:rect l="0" t="0" r="r" b="b"/>
                  <a:pathLst>
                    <a:path w="12" h="5">
                      <a:moveTo>
                        <a:pt x="0" y="0"/>
                      </a:moveTo>
                      <a:lnTo>
                        <a:pt x="2" y="5"/>
                      </a:lnTo>
                      <a:lnTo>
                        <a:pt x="12" y="0"/>
                      </a:lnTo>
                      <a:lnTo>
                        <a:pt x="0" y="0"/>
                      </a:lnTo>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9" name="Rectangle 1329"/>
                <p:cNvSpPr>
                  <a:spLocks noChangeArrowheads="1"/>
                </p:cNvSpPr>
                <p:nvPr/>
              </p:nvSpPr>
              <p:spPr bwMode="black">
                <a:xfrm>
                  <a:off x="6821383" y="4123850"/>
                  <a:ext cx="3105" cy="4855"/>
                </a:xfrm>
                <a:prstGeom prst="rect">
                  <a:avLst/>
                </a:pr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0" name="Rectangle 1330"/>
                <p:cNvSpPr>
                  <a:spLocks noChangeArrowheads="1"/>
                </p:cNvSpPr>
                <p:nvPr/>
              </p:nvSpPr>
              <p:spPr bwMode="black">
                <a:xfrm>
                  <a:off x="6821383" y="4123850"/>
                  <a:ext cx="3105" cy="4855"/>
                </a:xfrm>
                <a:prstGeom prst="rect">
                  <a:avLst/>
                </a:pr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1" name="Freeform 1331"/>
                <p:cNvSpPr>
                  <a:spLocks/>
                </p:cNvSpPr>
                <p:nvPr/>
              </p:nvSpPr>
              <p:spPr bwMode="black">
                <a:xfrm>
                  <a:off x="6813622" y="4120613"/>
                  <a:ext cx="4657" cy="8091"/>
                </a:xfrm>
                <a:custGeom>
                  <a:avLst/>
                  <a:gdLst>
                    <a:gd name="T0" fmla="*/ 3 w 3"/>
                    <a:gd name="T1" fmla="*/ 0 h 5"/>
                    <a:gd name="T2" fmla="*/ 0 w 3"/>
                    <a:gd name="T3" fmla="*/ 0 h 5"/>
                    <a:gd name="T4" fmla="*/ 0 w 3"/>
                    <a:gd name="T5" fmla="*/ 5 h 5"/>
                    <a:gd name="T6" fmla="*/ 3 w 3"/>
                    <a:gd name="T7" fmla="*/ 2 h 5"/>
                    <a:gd name="T8" fmla="*/ 3 w 3"/>
                    <a:gd name="T9" fmla="*/ 0 h 5"/>
                  </a:gdLst>
                  <a:ahLst/>
                  <a:cxnLst>
                    <a:cxn ang="0">
                      <a:pos x="T0" y="T1"/>
                    </a:cxn>
                    <a:cxn ang="0">
                      <a:pos x="T2" y="T3"/>
                    </a:cxn>
                    <a:cxn ang="0">
                      <a:pos x="T4" y="T5"/>
                    </a:cxn>
                    <a:cxn ang="0">
                      <a:pos x="T6" y="T7"/>
                    </a:cxn>
                    <a:cxn ang="0">
                      <a:pos x="T8" y="T9"/>
                    </a:cxn>
                  </a:cxnLst>
                  <a:rect l="0" t="0" r="r" b="b"/>
                  <a:pathLst>
                    <a:path w="3" h="5">
                      <a:moveTo>
                        <a:pt x="3" y="0"/>
                      </a:moveTo>
                      <a:lnTo>
                        <a:pt x="0" y="0"/>
                      </a:lnTo>
                      <a:lnTo>
                        <a:pt x="0" y="5"/>
                      </a:lnTo>
                      <a:lnTo>
                        <a:pt x="3" y="2"/>
                      </a:lnTo>
                      <a:lnTo>
                        <a:pt x="3" y="0"/>
                      </a:lnTo>
                      <a:close/>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2" name="Freeform 1332"/>
                <p:cNvSpPr>
                  <a:spLocks/>
                </p:cNvSpPr>
                <p:nvPr/>
              </p:nvSpPr>
              <p:spPr bwMode="black">
                <a:xfrm>
                  <a:off x="6813622" y="4120613"/>
                  <a:ext cx="4657" cy="8091"/>
                </a:xfrm>
                <a:custGeom>
                  <a:avLst/>
                  <a:gdLst>
                    <a:gd name="T0" fmla="*/ 3 w 3"/>
                    <a:gd name="T1" fmla="*/ 0 h 5"/>
                    <a:gd name="T2" fmla="*/ 0 w 3"/>
                    <a:gd name="T3" fmla="*/ 0 h 5"/>
                    <a:gd name="T4" fmla="*/ 0 w 3"/>
                    <a:gd name="T5" fmla="*/ 5 h 5"/>
                    <a:gd name="T6" fmla="*/ 3 w 3"/>
                    <a:gd name="T7" fmla="*/ 2 h 5"/>
                    <a:gd name="T8" fmla="*/ 3 w 3"/>
                    <a:gd name="T9" fmla="*/ 0 h 5"/>
                  </a:gdLst>
                  <a:ahLst/>
                  <a:cxnLst>
                    <a:cxn ang="0">
                      <a:pos x="T0" y="T1"/>
                    </a:cxn>
                    <a:cxn ang="0">
                      <a:pos x="T2" y="T3"/>
                    </a:cxn>
                    <a:cxn ang="0">
                      <a:pos x="T4" y="T5"/>
                    </a:cxn>
                    <a:cxn ang="0">
                      <a:pos x="T6" y="T7"/>
                    </a:cxn>
                    <a:cxn ang="0">
                      <a:pos x="T8" y="T9"/>
                    </a:cxn>
                  </a:cxnLst>
                  <a:rect l="0" t="0" r="r" b="b"/>
                  <a:pathLst>
                    <a:path w="3" h="5">
                      <a:moveTo>
                        <a:pt x="3" y="0"/>
                      </a:moveTo>
                      <a:lnTo>
                        <a:pt x="0" y="0"/>
                      </a:lnTo>
                      <a:lnTo>
                        <a:pt x="0" y="5"/>
                      </a:lnTo>
                      <a:lnTo>
                        <a:pt x="3" y="2"/>
                      </a:lnTo>
                      <a:lnTo>
                        <a:pt x="3" y="0"/>
                      </a:lnTo>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3" name="Freeform 1333"/>
                <p:cNvSpPr>
                  <a:spLocks/>
                </p:cNvSpPr>
                <p:nvPr/>
              </p:nvSpPr>
              <p:spPr bwMode="black">
                <a:xfrm>
                  <a:off x="6813622" y="4185336"/>
                  <a:ext cx="7760" cy="4855"/>
                </a:xfrm>
                <a:custGeom>
                  <a:avLst/>
                  <a:gdLst>
                    <a:gd name="T0" fmla="*/ 5 w 5"/>
                    <a:gd name="T1" fmla="*/ 0 h 3"/>
                    <a:gd name="T2" fmla="*/ 0 w 5"/>
                    <a:gd name="T3" fmla="*/ 0 h 3"/>
                    <a:gd name="T4" fmla="*/ 5 w 5"/>
                    <a:gd name="T5" fmla="*/ 3 h 3"/>
                    <a:gd name="T6" fmla="*/ 5 w 5"/>
                    <a:gd name="T7" fmla="*/ 0 h 3"/>
                  </a:gdLst>
                  <a:ahLst/>
                  <a:cxnLst>
                    <a:cxn ang="0">
                      <a:pos x="T0" y="T1"/>
                    </a:cxn>
                    <a:cxn ang="0">
                      <a:pos x="T2" y="T3"/>
                    </a:cxn>
                    <a:cxn ang="0">
                      <a:pos x="T4" y="T5"/>
                    </a:cxn>
                    <a:cxn ang="0">
                      <a:pos x="T6" y="T7"/>
                    </a:cxn>
                  </a:cxnLst>
                  <a:rect l="0" t="0" r="r" b="b"/>
                  <a:pathLst>
                    <a:path w="5" h="3">
                      <a:moveTo>
                        <a:pt x="5" y="0"/>
                      </a:moveTo>
                      <a:lnTo>
                        <a:pt x="0" y="0"/>
                      </a:lnTo>
                      <a:lnTo>
                        <a:pt x="5" y="3"/>
                      </a:lnTo>
                      <a:lnTo>
                        <a:pt x="5" y="0"/>
                      </a:lnTo>
                      <a:close/>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4" name="Freeform 1334"/>
                <p:cNvSpPr>
                  <a:spLocks/>
                </p:cNvSpPr>
                <p:nvPr/>
              </p:nvSpPr>
              <p:spPr bwMode="black">
                <a:xfrm>
                  <a:off x="6813622" y="4185336"/>
                  <a:ext cx="7760" cy="4855"/>
                </a:xfrm>
                <a:custGeom>
                  <a:avLst/>
                  <a:gdLst>
                    <a:gd name="T0" fmla="*/ 5 w 5"/>
                    <a:gd name="T1" fmla="*/ 0 h 3"/>
                    <a:gd name="T2" fmla="*/ 0 w 5"/>
                    <a:gd name="T3" fmla="*/ 0 h 3"/>
                    <a:gd name="T4" fmla="*/ 5 w 5"/>
                    <a:gd name="T5" fmla="*/ 3 h 3"/>
                    <a:gd name="T6" fmla="*/ 5 w 5"/>
                    <a:gd name="T7" fmla="*/ 0 h 3"/>
                  </a:gdLst>
                  <a:ahLst/>
                  <a:cxnLst>
                    <a:cxn ang="0">
                      <a:pos x="T0" y="T1"/>
                    </a:cxn>
                    <a:cxn ang="0">
                      <a:pos x="T2" y="T3"/>
                    </a:cxn>
                    <a:cxn ang="0">
                      <a:pos x="T4" y="T5"/>
                    </a:cxn>
                    <a:cxn ang="0">
                      <a:pos x="T6" y="T7"/>
                    </a:cxn>
                  </a:cxnLst>
                  <a:rect l="0" t="0" r="r" b="b"/>
                  <a:pathLst>
                    <a:path w="5" h="3">
                      <a:moveTo>
                        <a:pt x="5" y="0"/>
                      </a:moveTo>
                      <a:lnTo>
                        <a:pt x="0" y="0"/>
                      </a:lnTo>
                      <a:lnTo>
                        <a:pt x="5" y="3"/>
                      </a:lnTo>
                      <a:lnTo>
                        <a:pt x="5" y="0"/>
                      </a:lnTo>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5" name="Freeform 1335"/>
                <p:cNvSpPr>
                  <a:spLocks/>
                </p:cNvSpPr>
                <p:nvPr/>
              </p:nvSpPr>
              <p:spPr bwMode="black">
                <a:xfrm>
                  <a:off x="6810518" y="4190190"/>
                  <a:ext cx="10865" cy="30743"/>
                </a:xfrm>
                <a:custGeom>
                  <a:avLst/>
                  <a:gdLst>
                    <a:gd name="T0" fmla="*/ 2 w 7"/>
                    <a:gd name="T1" fmla="*/ 0 h 19"/>
                    <a:gd name="T2" fmla="*/ 0 w 7"/>
                    <a:gd name="T3" fmla="*/ 9 h 19"/>
                    <a:gd name="T4" fmla="*/ 0 w 7"/>
                    <a:gd name="T5" fmla="*/ 16 h 19"/>
                    <a:gd name="T6" fmla="*/ 0 w 7"/>
                    <a:gd name="T7" fmla="*/ 19 h 19"/>
                    <a:gd name="T8" fmla="*/ 5 w 7"/>
                    <a:gd name="T9" fmla="*/ 14 h 19"/>
                    <a:gd name="T10" fmla="*/ 2 w 7"/>
                    <a:gd name="T11" fmla="*/ 9 h 19"/>
                    <a:gd name="T12" fmla="*/ 7 w 7"/>
                    <a:gd name="T13" fmla="*/ 7 h 19"/>
                    <a:gd name="T14" fmla="*/ 2 w 7"/>
                    <a:gd name="T15" fmla="*/ 0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9">
                      <a:moveTo>
                        <a:pt x="2" y="0"/>
                      </a:moveTo>
                      <a:lnTo>
                        <a:pt x="0" y="9"/>
                      </a:lnTo>
                      <a:lnTo>
                        <a:pt x="0" y="16"/>
                      </a:lnTo>
                      <a:lnTo>
                        <a:pt x="0" y="19"/>
                      </a:lnTo>
                      <a:lnTo>
                        <a:pt x="5" y="14"/>
                      </a:lnTo>
                      <a:lnTo>
                        <a:pt x="2" y="9"/>
                      </a:lnTo>
                      <a:lnTo>
                        <a:pt x="7" y="7"/>
                      </a:lnTo>
                      <a:lnTo>
                        <a:pt x="2" y="0"/>
                      </a:lnTo>
                      <a:close/>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6" name="Freeform 1336"/>
                <p:cNvSpPr>
                  <a:spLocks/>
                </p:cNvSpPr>
                <p:nvPr/>
              </p:nvSpPr>
              <p:spPr bwMode="black">
                <a:xfrm>
                  <a:off x="6810518" y="4190190"/>
                  <a:ext cx="10865" cy="30743"/>
                </a:xfrm>
                <a:custGeom>
                  <a:avLst/>
                  <a:gdLst>
                    <a:gd name="T0" fmla="*/ 2 w 7"/>
                    <a:gd name="T1" fmla="*/ 0 h 19"/>
                    <a:gd name="T2" fmla="*/ 0 w 7"/>
                    <a:gd name="T3" fmla="*/ 9 h 19"/>
                    <a:gd name="T4" fmla="*/ 0 w 7"/>
                    <a:gd name="T5" fmla="*/ 16 h 19"/>
                    <a:gd name="T6" fmla="*/ 0 w 7"/>
                    <a:gd name="T7" fmla="*/ 19 h 19"/>
                    <a:gd name="T8" fmla="*/ 5 w 7"/>
                    <a:gd name="T9" fmla="*/ 14 h 19"/>
                    <a:gd name="T10" fmla="*/ 2 w 7"/>
                    <a:gd name="T11" fmla="*/ 9 h 19"/>
                    <a:gd name="T12" fmla="*/ 7 w 7"/>
                    <a:gd name="T13" fmla="*/ 7 h 19"/>
                    <a:gd name="T14" fmla="*/ 2 w 7"/>
                    <a:gd name="T15" fmla="*/ 0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9">
                      <a:moveTo>
                        <a:pt x="2" y="0"/>
                      </a:moveTo>
                      <a:lnTo>
                        <a:pt x="0" y="9"/>
                      </a:lnTo>
                      <a:lnTo>
                        <a:pt x="0" y="16"/>
                      </a:lnTo>
                      <a:lnTo>
                        <a:pt x="0" y="19"/>
                      </a:lnTo>
                      <a:lnTo>
                        <a:pt x="5" y="14"/>
                      </a:lnTo>
                      <a:lnTo>
                        <a:pt x="2" y="9"/>
                      </a:lnTo>
                      <a:lnTo>
                        <a:pt x="7" y="7"/>
                      </a:lnTo>
                      <a:lnTo>
                        <a:pt x="2" y="0"/>
                      </a:lnTo>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7" name="Freeform 1337"/>
                <p:cNvSpPr>
                  <a:spLocks/>
                </p:cNvSpPr>
                <p:nvPr/>
              </p:nvSpPr>
              <p:spPr bwMode="black">
                <a:xfrm>
                  <a:off x="6791892" y="4207989"/>
                  <a:ext cx="4657" cy="8091"/>
                </a:xfrm>
                <a:custGeom>
                  <a:avLst/>
                  <a:gdLst>
                    <a:gd name="T0" fmla="*/ 0 w 3"/>
                    <a:gd name="T1" fmla="*/ 0 h 5"/>
                    <a:gd name="T2" fmla="*/ 0 w 3"/>
                    <a:gd name="T3" fmla="*/ 3 h 5"/>
                    <a:gd name="T4" fmla="*/ 3 w 3"/>
                    <a:gd name="T5" fmla="*/ 5 h 5"/>
                    <a:gd name="T6" fmla="*/ 0 w 3"/>
                    <a:gd name="T7" fmla="*/ 0 h 5"/>
                  </a:gdLst>
                  <a:ahLst/>
                  <a:cxnLst>
                    <a:cxn ang="0">
                      <a:pos x="T0" y="T1"/>
                    </a:cxn>
                    <a:cxn ang="0">
                      <a:pos x="T2" y="T3"/>
                    </a:cxn>
                    <a:cxn ang="0">
                      <a:pos x="T4" y="T5"/>
                    </a:cxn>
                    <a:cxn ang="0">
                      <a:pos x="T6" y="T7"/>
                    </a:cxn>
                  </a:cxnLst>
                  <a:rect l="0" t="0" r="r" b="b"/>
                  <a:pathLst>
                    <a:path w="3" h="5">
                      <a:moveTo>
                        <a:pt x="0" y="0"/>
                      </a:moveTo>
                      <a:lnTo>
                        <a:pt x="0" y="3"/>
                      </a:lnTo>
                      <a:lnTo>
                        <a:pt x="3" y="5"/>
                      </a:lnTo>
                      <a:lnTo>
                        <a:pt x="0" y="0"/>
                      </a:lnTo>
                      <a:close/>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8" name="Freeform 1338"/>
                <p:cNvSpPr>
                  <a:spLocks/>
                </p:cNvSpPr>
                <p:nvPr/>
              </p:nvSpPr>
              <p:spPr bwMode="black">
                <a:xfrm>
                  <a:off x="6791892" y="4207989"/>
                  <a:ext cx="4657" cy="8091"/>
                </a:xfrm>
                <a:custGeom>
                  <a:avLst/>
                  <a:gdLst>
                    <a:gd name="T0" fmla="*/ 0 w 3"/>
                    <a:gd name="T1" fmla="*/ 0 h 5"/>
                    <a:gd name="T2" fmla="*/ 0 w 3"/>
                    <a:gd name="T3" fmla="*/ 3 h 5"/>
                    <a:gd name="T4" fmla="*/ 3 w 3"/>
                    <a:gd name="T5" fmla="*/ 5 h 5"/>
                    <a:gd name="T6" fmla="*/ 0 w 3"/>
                    <a:gd name="T7" fmla="*/ 0 h 5"/>
                  </a:gdLst>
                  <a:ahLst/>
                  <a:cxnLst>
                    <a:cxn ang="0">
                      <a:pos x="T0" y="T1"/>
                    </a:cxn>
                    <a:cxn ang="0">
                      <a:pos x="T2" y="T3"/>
                    </a:cxn>
                    <a:cxn ang="0">
                      <a:pos x="T4" y="T5"/>
                    </a:cxn>
                    <a:cxn ang="0">
                      <a:pos x="T6" y="T7"/>
                    </a:cxn>
                  </a:cxnLst>
                  <a:rect l="0" t="0" r="r" b="b"/>
                  <a:pathLst>
                    <a:path w="3" h="5">
                      <a:moveTo>
                        <a:pt x="0" y="0"/>
                      </a:moveTo>
                      <a:lnTo>
                        <a:pt x="0" y="3"/>
                      </a:lnTo>
                      <a:lnTo>
                        <a:pt x="3" y="5"/>
                      </a:lnTo>
                      <a:lnTo>
                        <a:pt x="0" y="0"/>
                      </a:lnTo>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9" name="Freeform 1339"/>
                <p:cNvSpPr>
                  <a:spLocks/>
                </p:cNvSpPr>
                <p:nvPr/>
              </p:nvSpPr>
              <p:spPr bwMode="black">
                <a:xfrm>
                  <a:off x="6726702" y="4055890"/>
                  <a:ext cx="135037" cy="165044"/>
                </a:xfrm>
                <a:custGeom>
                  <a:avLst/>
                  <a:gdLst>
                    <a:gd name="T0" fmla="*/ 85 w 87"/>
                    <a:gd name="T1" fmla="*/ 0 h 102"/>
                    <a:gd name="T2" fmla="*/ 71 w 87"/>
                    <a:gd name="T3" fmla="*/ 12 h 102"/>
                    <a:gd name="T4" fmla="*/ 56 w 87"/>
                    <a:gd name="T5" fmla="*/ 12 h 102"/>
                    <a:gd name="T6" fmla="*/ 30 w 87"/>
                    <a:gd name="T7" fmla="*/ 4 h 102"/>
                    <a:gd name="T8" fmla="*/ 26 w 87"/>
                    <a:gd name="T9" fmla="*/ 7 h 102"/>
                    <a:gd name="T10" fmla="*/ 23 w 87"/>
                    <a:gd name="T11" fmla="*/ 12 h 102"/>
                    <a:gd name="T12" fmla="*/ 19 w 87"/>
                    <a:gd name="T13" fmla="*/ 12 h 102"/>
                    <a:gd name="T14" fmla="*/ 16 w 87"/>
                    <a:gd name="T15" fmla="*/ 14 h 102"/>
                    <a:gd name="T16" fmla="*/ 11 w 87"/>
                    <a:gd name="T17" fmla="*/ 23 h 102"/>
                    <a:gd name="T18" fmla="*/ 11 w 87"/>
                    <a:gd name="T19" fmla="*/ 30 h 102"/>
                    <a:gd name="T20" fmla="*/ 7 w 87"/>
                    <a:gd name="T21" fmla="*/ 40 h 102"/>
                    <a:gd name="T22" fmla="*/ 7 w 87"/>
                    <a:gd name="T23" fmla="*/ 49 h 102"/>
                    <a:gd name="T24" fmla="*/ 0 w 87"/>
                    <a:gd name="T25" fmla="*/ 61 h 102"/>
                    <a:gd name="T26" fmla="*/ 2 w 87"/>
                    <a:gd name="T27" fmla="*/ 73 h 102"/>
                    <a:gd name="T28" fmla="*/ 9 w 87"/>
                    <a:gd name="T29" fmla="*/ 71 h 102"/>
                    <a:gd name="T30" fmla="*/ 11 w 87"/>
                    <a:gd name="T31" fmla="*/ 80 h 102"/>
                    <a:gd name="T32" fmla="*/ 7 w 87"/>
                    <a:gd name="T33" fmla="*/ 97 h 102"/>
                    <a:gd name="T34" fmla="*/ 11 w 87"/>
                    <a:gd name="T35" fmla="*/ 102 h 102"/>
                    <a:gd name="T36" fmla="*/ 21 w 87"/>
                    <a:gd name="T37" fmla="*/ 102 h 102"/>
                    <a:gd name="T38" fmla="*/ 21 w 87"/>
                    <a:gd name="T39" fmla="*/ 71 h 102"/>
                    <a:gd name="T40" fmla="*/ 19 w 87"/>
                    <a:gd name="T41" fmla="*/ 66 h 102"/>
                    <a:gd name="T42" fmla="*/ 28 w 87"/>
                    <a:gd name="T43" fmla="*/ 59 h 102"/>
                    <a:gd name="T44" fmla="*/ 30 w 87"/>
                    <a:gd name="T45" fmla="*/ 61 h 102"/>
                    <a:gd name="T46" fmla="*/ 28 w 87"/>
                    <a:gd name="T47" fmla="*/ 71 h 102"/>
                    <a:gd name="T48" fmla="*/ 30 w 87"/>
                    <a:gd name="T49" fmla="*/ 73 h 102"/>
                    <a:gd name="T50" fmla="*/ 37 w 87"/>
                    <a:gd name="T51" fmla="*/ 80 h 102"/>
                    <a:gd name="T52" fmla="*/ 40 w 87"/>
                    <a:gd name="T53" fmla="*/ 90 h 102"/>
                    <a:gd name="T54" fmla="*/ 42 w 87"/>
                    <a:gd name="T55" fmla="*/ 90 h 102"/>
                    <a:gd name="T56" fmla="*/ 47 w 87"/>
                    <a:gd name="T57" fmla="*/ 87 h 102"/>
                    <a:gd name="T58" fmla="*/ 54 w 87"/>
                    <a:gd name="T59" fmla="*/ 83 h 102"/>
                    <a:gd name="T60" fmla="*/ 54 w 87"/>
                    <a:gd name="T61" fmla="*/ 80 h 102"/>
                    <a:gd name="T62" fmla="*/ 52 w 87"/>
                    <a:gd name="T63" fmla="*/ 80 h 102"/>
                    <a:gd name="T64" fmla="*/ 47 w 87"/>
                    <a:gd name="T65" fmla="*/ 73 h 102"/>
                    <a:gd name="T66" fmla="*/ 49 w 87"/>
                    <a:gd name="T67" fmla="*/ 68 h 102"/>
                    <a:gd name="T68" fmla="*/ 35 w 87"/>
                    <a:gd name="T69" fmla="*/ 47 h 102"/>
                    <a:gd name="T70" fmla="*/ 40 w 87"/>
                    <a:gd name="T71" fmla="*/ 49 h 102"/>
                    <a:gd name="T72" fmla="*/ 49 w 87"/>
                    <a:gd name="T73" fmla="*/ 45 h 102"/>
                    <a:gd name="T74" fmla="*/ 56 w 87"/>
                    <a:gd name="T75" fmla="*/ 38 h 102"/>
                    <a:gd name="T76" fmla="*/ 63 w 87"/>
                    <a:gd name="T77" fmla="*/ 35 h 102"/>
                    <a:gd name="T78" fmla="*/ 63 w 87"/>
                    <a:gd name="T79" fmla="*/ 30 h 102"/>
                    <a:gd name="T80" fmla="*/ 59 w 87"/>
                    <a:gd name="T81" fmla="*/ 30 h 102"/>
                    <a:gd name="T82" fmla="*/ 54 w 87"/>
                    <a:gd name="T83" fmla="*/ 33 h 102"/>
                    <a:gd name="T84" fmla="*/ 45 w 87"/>
                    <a:gd name="T85" fmla="*/ 35 h 102"/>
                    <a:gd name="T86" fmla="*/ 45 w 87"/>
                    <a:gd name="T87" fmla="*/ 38 h 102"/>
                    <a:gd name="T88" fmla="*/ 40 w 87"/>
                    <a:gd name="T89" fmla="*/ 35 h 102"/>
                    <a:gd name="T90" fmla="*/ 30 w 87"/>
                    <a:gd name="T91" fmla="*/ 42 h 102"/>
                    <a:gd name="T92" fmla="*/ 26 w 87"/>
                    <a:gd name="T93" fmla="*/ 42 h 102"/>
                    <a:gd name="T94" fmla="*/ 16 w 87"/>
                    <a:gd name="T95" fmla="*/ 33 h 102"/>
                    <a:gd name="T96" fmla="*/ 21 w 87"/>
                    <a:gd name="T97" fmla="*/ 19 h 102"/>
                    <a:gd name="T98" fmla="*/ 21 w 87"/>
                    <a:gd name="T99" fmla="*/ 16 h 102"/>
                    <a:gd name="T100" fmla="*/ 35 w 87"/>
                    <a:gd name="T101" fmla="*/ 16 h 102"/>
                    <a:gd name="T102" fmla="*/ 75 w 87"/>
                    <a:gd name="T103" fmla="*/ 19 h 102"/>
                    <a:gd name="T104" fmla="*/ 87 w 87"/>
                    <a:gd name="T105" fmla="*/ 4 h 102"/>
                    <a:gd name="T106" fmla="*/ 85 w 87"/>
                    <a:gd name="T107"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7" h="102">
                      <a:moveTo>
                        <a:pt x="85" y="0"/>
                      </a:moveTo>
                      <a:lnTo>
                        <a:pt x="71" y="12"/>
                      </a:lnTo>
                      <a:lnTo>
                        <a:pt x="56" y="12"/>
                      </a:lnTo>
                      <a:lnTo>
                        <a:pt x="30" y="4"/>
                      </a:lnTo>
                      <a:lnTo>
                        <a:pt x="26" y="7"/>
                      </a:lnTo>
                      <a:lnTo>
                        <a:pt x="23" y="12"/>
                      </a:lnTo>
                      <a:lnTo>
                        <a:pt x="19" y="12"/>
                      </a:lnTo>
                      <a:lnTo>
                        <a:pt x="16" y="14"/>
                      </a:lnTo>
                      <a:lnTo>
                        <a:pt x="11" y="23"/>
                      </a:lnTo>
                      <a:lnTo>
                        <a:pt x="11" y="30"/>
                      </a:lnTo>
                      <a:lnTo>
                        <a:pt x="7" y="40"/>
                      </a:lnTo>
                      <a:lnTo>
                        <a:pt x="7" y="49"/>
                      </a:lnTo>
                      <a:lnTo>
                        <a:pt x="0" y="61"/>
                      </a:lnTo>
                      <a:lnTo>
                        <a:pt x="2" y="73"/>
                      </a:lnTo>
                      <a:lnTo>
                        <a:pt x="9" y="71"/>
                      </a:lnTo>
                      <a:lnTo>
                        <a:pt x="11" y="80"/>
                      </a:lnTo>
                      <a:lnTo>
                        <a:pt x="7" y="97"/>
                      </a:lnTo>
                      <a:lnTo>
                        <a:pt x="11" y="102"/>
                      </a:lnTo>
                      <a:lnTo>
                        <a:pt x="21" y="102"/>
                      </a:lnTo>
                      <a:lnTo>
                        <a:pt x="21" y="71"/>
                      </a:lnTo>
                      <a:lnTo>
                        <a:pt x="19" y="66"/>
                      </a:lnTo>
                      <a:lnTo>
                        <a:pt x="28" y="59"/>
                      </a:lnTo>
                      <a:lnTo>
                        <a:pt x="30" y="61"/>
                      </a:lnTo>
                      <a:lnTo>
                        <a:pt x="28" y="71"/>
                      </a:lnTo>
                      <a:lnTo>
                        <a:pt x="30" y="73"/>
                      </a:lnTo>
                      <a:lnTo>
                        <a:pt x="37" y="80"/>
                      </a:lnTo>
                      <a:lnTo>
                        <a:pt x="40" y="90"/>
                      </a:lnTo>
                      <a:lnTo>
                        <a:pt x="42" y="90"/>
                      </a:lnTo>
                      <a:lnTo>
                        <a:pt x="47" y="87"/>
                      </a:lnTo>
                      <a:lnTo>
                        <a:pt x="54" y="83"/>
                      </a:lnTo>
                      <a:lnTo>
                        <a:pt x="54" y="80"/>
                      </a:lnTo>
                      <a:lnTo>
                        <a:pt x="52" y="80"/>
                      </a:lnTo>
                      <a:lnTo>
                        <a:pt x="47" y="73"/>
                      </a:lnTo>
                      <a:lnTo>
                        <a:pt x="49" y="68"/>
                      </a:lnTo>
                      <a:lnTo>
                        <a:pt x="35" y="47"/>
                      </a:lnTo>
                      <a:lnTo>
                        <a:pt x="40" y="49"/>
                      </a:lnTo>
                      <a:lnTo>
                        <a:pt x="49" y="45"/>
                      </a:lnTo>
                      <a:lnTo>
                        <a:pt x="56" y="38"/>
                      </a:lnTo>
                      <a:lnTo>
                        <a:pt x="63" y="35"/>
                      </a:lnTo>
                      <a:lnTo>
                        <a:pt x="63" y="30"/>
                      </a:lnTo>
                      <a:lnTo>
                        <a:pt x="59" y="30"/>
                      </a:lnTo>
                      <a:lnTo>
                        <a:pt x="54" y="33"/>
                      </a:lnTo>
                      <a:lnTo>
                        <a:pt x="45" y="35"/>
                      </a:lnTo>
                      <a:lnTo>
                        <a:pt x="45" y="38"/>
                      </a:lnTo>
                      <a:lnTo>
                        <a:pt x="40" y="35"/>
                      </a:lnTo>
                      <a:lnTo>
                        <a:pt x="30" y="42"/>
                      </a:lnTo>
                      <a:lnTo>
                        <a:pt x="26" y="42"/>
                      </a:lnTo>
                      <a:lnTo>
                        <a:pt x="16" y="33"/>
                      </a:lnTo>
                      <a:lnTo>
                        <a:pt x="21" y="19"/>
                      </a:lnTo>
                      <a:lnTo>
                        <a:pt x="21" y="16"/>
                      </a:lnTo>
                      <a:lnTo>
                        <a:pt x="35" y="16"/>
                      </a:lnTo>
                      <a:lnTo>
                        <a:pt x="75" y="19"/>
                      </a:lnTo>
                      <a:lnTo>
                        <a:pt x="87" y="4"/>
                      </a:lnTo>
                      <a:lnTo>
                        <a:pt x="85" y="0"/>
                      </a:lnTo>
                      <a:close/>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0" name="Freeform 1340"/>
                <p:cNvSpPr>
                  <a:spLocks/>
                </p:cNvSpPr>
                <p:nvPr/>
              </p:nvSpPr>
              <p:spPr bwMode="black">
                <a:xfrm>
                  <a:off x="6726702" y="4055890"/>
                  <a:ext cx="135037" cy="165044"/>
                </a:xfrm>
                <a:custGeom>
                  <a:avLst/>
                  <a:gdLst>
                    <a:gd name="T0" fmla="*/ 85 w 87"/>
                    <a:gd name="T1" fmla="*/ 0 h 102"/>
                    <a:gd name="T2" fmla="*/ 71 w 87"/>
                    <a:gd name="T3" fmla="*/ 12 h 102"/>
                    <a:gd name="T4" fmla="*/ 56 w 87"/>
                    <a:gd name="T5" fmla="*/ 12 h 102"/>
                    <a:gd name="T6" fmla="*/ 30 w 87"/>
                    <a:gd name="T7" fmla="*/ 4 h 102"/>
                    <a:gd name="T8" fmla="*/ 26 w 87"/>
                    <a:gd name="T9" fmla="*/ 7 h 102"/>
                    <a:gd name="T10" fmla="*/ 23 w 87"/>
                    <a:gd name="T11" fmla="*/ 12 h 102"/>
                    <a:gd name="T12" fmla="*/ 19 w 87"/>
                    <a:gd name="T13" fmla="*/ 12 h 102"/>
                    <a:gd name="T14" fmla="*/ 16 w 87"/>
                    <a:gd name="T15" fmla="*/ 14 h 102"/>
                    <a:gd name="T16" fmla="*/ 11 w 87"/>
                    <a:gd name="T17" fmla="*/ 23 h 102"/>
                    <a:gd name="T18" fmla="*/ 11 w 87"/>
                    <a:gd name="T19" fmla="*/ 30 h 102"/>
                    <a:gd name="T20" fmla="*/ 7 w 87"/>
                    <a:gd name="T21" fmla="*/ 40 h 102"/>
                    <a:gd name="T22" fmla="*/ 7 w 87"/>
                    <a:gd name="T23" fmla="*/ 49 h 102"/>
                    <a:gd name="T24" fmla="*/ 0 w 87"/>
                    <a:gd name="T25" fmla="*/ 61 h 102"/>
                    <a:gd name="T26" fmla="*/ 2 w 87"/>
                    <a:gd name="T27" fmla="*/ 73 h 102"/>
                    <a:gd name="T28" fmla="*/ 9 w 87"/>
                    <a:gd name="T29" fmla="*/ 71 h 102"/>
                    <a:gd name="T30" fmla="*/ 11 w 87"/>
                    <a:gd name="T31" fmla="*/ 80 h 102"/>
                    <a:gd name="T32" fmla="*/ 7 w 87"/>
                    <a:gd name="T33" fmla="*/ 97 h 102"/>
                    <a:gd name="T34" fmla="*/ 11 w 87"/>
                    <a:gd name="T35" fmla="*/ 102 h 102"/>
                    <a:gd name="T36" fmla="*/ 21 w 87"/>
                    <a:gd name="T37" fmla="*/ 102 h 102"/>
                    <a:gd name="T38" fmla="*/ 21 w 87"/>
                    <a:gd name="T39" fmla="*/ 71 h 102"/>
                    <a:gd name="T40" fmla="*/ 19 w 87"/>
                    <a:gd name="T41" fmla="*/ 66 h 102"/>
                    <a:gd name="T42" fmla="*/ 28 w 87"/>
                    <a:gd name="T43" fmla="*/ 59 h 102"/>
                    <a:gd name="T44" fmla="*/ 30 w 87"/>
                    <a:gd name="T45" fmla="*/ 61 h 102"/>
                    <a:gd name="T46" fmla="*/ 28 w 87"/>
                    <a:gd name="T47" fmla="*/ 71 h 102"/>
                    <a:gd name="T48" fmla="*/ 30 w 87"/>
                    <a:gd name="T49" fmla="*/ 73 h 102"/>
                    <a:gd name="T50" fmla="*/ 37 w 87"/>
                    <a:gd name="T51" fmla="*/ 80 h 102"/>
                    <a:gd name="T52" fmla="*/ 40 w 87"/>
                    <a:gd name="T53" fmla="*/ 90 h 102"/>
                    <a:gd name="T54" fmla="*/ 42 w 87"/>
                    <a:gd name="T55" fmla="*/ 90 h 102"/>
                    <a:gd name="T56" fmla="*/ 47 w 87"/>
                    <a:gd name="T57" fmla="*/ 87 h 102"/>
                    <a:gd name="T58" fmla="*/ 54 w 87"/>
                    <a:gd name="T59" fmla="*/ 83 h 102"/>
                    <a:gd name="T60" fmla="*/ 54 w 87"/>
                    <a:gd name="T61" fmla="*/ 80 h 102"/>
                    <a:gd name="T62" fmla="*/ 52 w 87"/>
                    <a:gd name="T63" fmla="*/ 80 h 102"/>
                    <a:gd name="T64" fmla="*/ 47 w 87"/>
                    <a:gd name="T65" fmla="*/ 73 h 102"/>
                    <a:gd name="T66" fmla="*/ 49 w 87"/>
                    <a:gd name="T67" fmla="*/ 68 h 102"/>
                    <a:gd name="T68" fmla="*/ 35 w 87"/>
                    <a:gd name="T69" fmla="*/ 47 h 102"/>
                    <a:gd name="T70" fmla="*/ 40 w 87"/>
                    <a:gd name="T71" fmla="*/ 49 h 102"/>
                    <a:gd name="T72" fmla="*/ 49 w 87"/>
                    <a:gd name="T73" fmla="*/ 45 h 102"/>
                    <a:gd name="T74" fmla="*/ 56 w 87"/>
                    <a:gd name="T75" fmla="*/ 38 h 102"/>
                    <a:gd name="T76" fmla="*/ 63 w 87"/>
                    <a:gd name="T77" fmla="*/ 35 h 102"/>
                    <a:gd name="T78" fmla="*/ 63 w 87"/>
                    <a:gd name="T79" fmla="*/ 30 h 102"/>
                    <a:gd name="T80" fmla="*/ 59 w 87"/>
                    <a:gd name="T81" fmla="*/ 30 h 102"/>
                    <a:gd name="T82" fmla="*/ 54 w 87"/>
                    <a:gd name="T83" fmla="*/ 33 h 102"/>
                    <a:gd name="T84" fmla="*/ 45 w 87"/>
                    <a:gd name="T85" fmla="*/ 35 h 102"/>
                    <a:gd name="T86" fmla="*/ 45 w 87"/>
                    <a:gd name="T87" fmla="*/ 38 h 102"/>
                    <a:gd name="T88" fmla="*/ 40 w 87"/>
                    <a:gd name="T89" fmla="*/ 35 h 102"/>
                    <a:gd name="T90" fmla="*/ 30 w 87"/>
                    <a:gd name="T91" fmla="*/ 42 h 102"/>
                    <a:gd name="T92" fmla="*/ 26 w 87"/>
                    <a:gd name="T93" fmla="*/ 42 h 102"/>
                    <a:gd name="T94" fmla="*/ 16 w 87"/>
                    <a:gd name="T95" fmla="*/ 33 h 102"/>
                    <a:gd name="T96" fmla="*/ 21 w 87"/>
                    <a:gd name="T97" fmla="*/ 19 h 102"/>
                    <a:gd name="T98" fmla="*/ 21 w 87"/>
                    <a:gd name="T99" fmla="*/ 16 h 102"/>
                    <a:gd name="T100" fmla="*/ 35 w 87"/>
                    <a:gd name="T101" fmla="*/ 16 h 102"/>
                    <a:gd name="T102" fmla="*/ 75 w 87"/>
                    <a:gd name="T103" fmla="*/ 19 h 102"/>
                    <a:gd name="T104" fmla="*/ 87 w 87"/>
                    <a:gd name="T105" fmla="*/ 4 h 102"/>
                    <a:gd name="T106" fmla="*/ 85 w 87"/>
                    <a:gd name="T107"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7" h="102">
                      <a:moveTo>
                        <a:pt x="85" y="0"/>
                      </a:moveTo>
                      <a:lnTo>
                        <a:pt x="71" y="12"/>
                      </a:lnTo>
                      <a:lnTo>
                        <a:pt x="56" y="12"/>
                      </a:lnTo>
                      <a:lnTo>
                        <a:pt x="30" y="4"/>
                      </a:lnTo>
                      <a:lnTo>
                        <a:pt x="26" y="7"/>
                      </a:lnTo>
                      <a:lnTo>
                        <a:pt x="23" y="12"/>
                      </a:lnTo>
                      <a:lnTo>
                        <a:pt x="19" y="12"/>
                      </a:lnTo>
                      <a:lnTo>
                        <a:pt x="16" y="14"/>
                      </a:lnTo>
                      <a:lnTo>
                        <a:pt x="11" y="23"/>
                      </a:lnTo>
                      <a:lnTo>
                        <a:pt x="11" y="30"/>
                      </a:lnTo>
                      <a:lnTo>
                        <a:pt x="7" y="40"/>
                      </a:lnTo>
                      <a:lnTo>
                        <a:pt x="7" y="49"/>
                      </a:lnTo>
                      <a:lnTo>
                        <a:pt x="0" y="61"/>
                      </a:lnTo>
                      <a:lnTo>
                        <a:pt x="2" y="73"/>
                      </a:lnTo>
                      <a:lnTo>
                        <a:pt x="9" y="71"/>
                      </a:lnTo>
                      <a:lnTo>
                        <a:pt x="11" y="80"/>
                      </a:lnTo>
                      <a:lnTo>
                        <a:pt x="7" y="97"/>
                      </a:lnTo>
                      <a:lnTo>
                        <a:pt x="11" y="102"/>
                      </a:lnTo>
                      <a:lnTo>
                        <a:pt x="21" y="102"/>
                      </a:lnTo>
                      <a:lnTo>
                        <a:pt x="21" y="71"/>
                      </a:lnTo>
                      <a:lnTo>
                        <a:pt x="19" y="66"/>
                      </a:lnTo>
                      <a:lnTo>
                        <a:pt x="28" y="59"/>
                      </a:lnTo>
                      <a:lnTo>
                        <a:pt x="30" y="61"/>
                      </a:lnTo>
                      <a:lnTo>
                        <a:pt x="28" y="71"/>
                      </a:lnTo>
                      <a:lnTo>
                        <a:pt x="30" y="73"/>
                      </a:lnTo>
                      <a:lnTo>
                        <a:pt x="37" y="80"/>
                      </a:lnTo>
                      <a:lnTo>
                        <a:pt x="40" y="90"/>
                      </a:lnTo>
                      <a:lnTo>
                        <a:pt x="42" y="90"/>
                      </a:lnTo>
                      <a:lnTo>
                        <a:pt x="47" y="87"/>
                      </a:lnTo>
                      <a:lnTo>
                        <a:pt x="54" y="83"/>
                      </a:lnTo>
                      <a:lnTo>
                        <a:pt x="54" y="80"/>
                      </a:lnTo>
                      <a:lnTo>
                        <a:pt x="52" y="80"/>
                      </a:lnTo>
                      <a:lnTo>
                        <a:pt x="47" y="73"/>
                      </a:lnTo>
                      <a:lnTo>
                        <a:pt x="49" y="68"/>
                      </a:lnTo>
                      <a:lnTo>
                        <a:pt x="35" y="47"/>
                      </a:lnTo>
                      <a:lnTo>
                        <a:pt x="40" y="49"/>
                      </a:lnTo>
                      <a:lnTo>
                        <a:pt x="49" y="45"/>
                      </a:lnTo>
                      <a:lnTo>
                        <a:pt x="56" y="38"/>
                      </a:lnTo>
                      <a:lnTo>
                        <a:pt x="63" y="35"/>
                      </a:lnTo>
                      <a:lnTo>
                        <a:pt x="63" y="30"/>
                      </a:lnTo>
                      <a:lnTo>
                        <a:pt x="59" y="30"/>
                      </a:lnTo>
                      <a:lnTo>
                        <a:pt x="54" y="33"/>
                      </a:lnTo>
                      <a:lnTo>
                        <a:pt x="45" y="35"/>
                      </a:lnTo>
                      <a:lnTo>
                        <a:pt x="45" y="38"/>
                      </a:lnTo>
                      <a:lnTo>
                        <a:pt x="40" y="35"/>
                      </a:lnTo>
                      <a:lnTo>
                        <a:pt x="30" y="42"/>
                      </a:lnTo>
                      <a:lnTo>
                        <a:pt x="26" y="42"/>
                      </a:lnTo>
                      <a:lnTo>
                        <a:pt x="16" y="33"/>
                      </a:lnTo>
                      <a:lnTo>
                        <a:pt x="21" y="19"/>
                      </a:lnTo>
                      <a:lnTo>
                        <a:pt x="21" y="16"/>
                      </a:lnTo>
                      <a:lnTo>
                        <a:pt x="35" y="16"/>
                      </a:lnTo>
                      <a:lnTo>
                        <a:pt x="75" y="19"/>
                      </a:lnTo>
                      <a:lnTo>
                        <a:pt x="87" y="4"/>
                      </a:lnTo>
                      <a:lnTo>
                        <a:pt x="85" y="0"/>
                      </a:lnTo>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1" name="Freeform 1341"/>
                <p:cNvSpPr>
                  <a:spLocks/>
                </p:cNvSpPr>
                <p:nvPr/>
              </p:nvSpPr>
              <p:spPr bwMode="black">
                <a:xfrm>
                  <a:off x="6649094" y="4246823"/>
                  <a:ext cx="3105" cy="3236"/>
                </a:xfrm>
                <a:custGeom>
                  <a:avLst/>
                  <a:gdLst>
                    <a:gd name="T0" fmla="*/ 0 w 2"/>
                    <a:gd name="T1" fmla="*/ 0 h 2"/>
                    <a:gd name="T2" fmla="*/ 0 w 2"/>
                    <a:gd name="T3" fmla="*/ 2 h 2"/>
                    <a:gd name="T4" fmla="*/ 2 w 2"/>
                    <a:gd name="T5" fmla="*/ 2 h 2"/>
                    <a:gd name="T6" fmla="*/ 0 w 2"/>
                    <a:gd name="T7" fmla="*/ 0 h 2"/>
                  </a:gdLst>
                  <a:ahLst/>
                  <a:cxnLst>
                    <a:cxn ang="0">
                      <a:pos x="T0" y="T1"/>
                    </a:cxn>
                    <a:cxn ang="0">
                      <a:pos x="T2" y="T3"/>
                    </a:cxn>
                    <a:cxn ang="0">
                      <a:pos x="T4" y="T5"/>
                    </a:cxn>
                    <a:cxn ang="0">
                      <a:pos x="T6" y="T7"/>
                    </a:cxn>
                  </a:cxnLst>
                  <a:rect l="0" t="0" r="r" b="b"/>
                  <a:pathLst>
                    <a:path w="2" h="2">
                      <a:moveTo>
                        <a:pt x="0" y="0"/>
                      </a:moveTo>
                      <a:lnTo>
                        <a:pt x="0" y="2"/>
                      </a:lnTo>
                      <a:lnTo>
                        <a:pt x="2" y="2"/>
                      </a:lnTo>
                      <a:lnTo>
                        <a:pt x="0" y="0"/>
                      </a:lnTo>
                      <a:close/>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2" name="Freeform 1342"/>
                <p:cNvSpPr>
                  <a:spLocks/>
                </p:cNvSpPr>
                <p:nvPr/>
              </p:nvSpPr>
              <p:spPr bwMode="black">
                <a:xfrm>
                  <a:off x="6649094" y="4246823"/>
                  <a:ext cx="3105" cy="3236"/>
                </a:xfrm>
                <a:custGeom>
                  <a:avLst/>
                  <a:gdLst>
                    <a:gd name="T0" fmla="*/ 0 w 2"/>
                    <a:gd name="T1" fmla="*/ 0 h 2"/>
                    <a:gd name="T2" fmla="*/ 0 w 2"/>
                    <a:gd name="T3" fmla="*/ 2 h 2"/>
                    <a:gd name="T4" fmla="*/ 2 w 2"/>
                    <a:gd name="T5" fmla="*/ 2 h 2"/>
                    <a:gd name="T6" fmla="*/ 0 w 2"/>
                    <a:gd name="T7" fmla="*/ 0 h 2"/>
                  </a:gdLst>
                  <a:ahLst/>
                  <a:cxnLst>
                    <a:cxn ang="0">
                      <a:pos x="T0" y="T1"/>
                    </a:cxn>
                    <a:cxn ang="0">
                      <a:pos x="T2" y="T3"/>
                    </a:cxn>
                    <a:cxn ang="0">
                      <a:pos x="T4" y="T5"/>
                    </a:cxn>
                    <a:cxn ang="0">
                      <a:pos x="T6" y="T7"/>
                    </a:cxn>
                  </a:cxnLst>
                  <a:rect l="0" t="0" r="r" b="b"/>
                  <a:pathLst>
                    <a:path w="2" h="2">
                      <a:moveTo>
                        <a:pt x="0" y="0"/>
                      </a:moveTo>
                      <a:lnTo>
                        <a:pt x="0" y="2"/>
                      </a:lnTo>
                      <a:lnTo>
                        <a:pt x="2" y="2"/>
                      </a:lnTo>
                      <a:lnTo>
                        <a:pt x="0" y="0"/>
                      </a:lnTo>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3" name="Freeform 1343"/>
                <p:cNvSpPr>
                  <a:spLocks/>
                </p:cNvSpPr>
                <p:nvPr/>
              </p:nvSpPr>
              <p:spPr bwMode="black">
                <a:xfrm>
                  <a:off x="6593217" y="4250059"/>
                  <a:ext cx="26387" cy="4855"/>
                </a:xfrm>
                <a:custGeom>
                  <a:avLst/>
                  <a:gdLst>
                    <a:gd name="T0" fmla="*/ 17 w 17"/>
                    <a:gd name="T1" fmla="*/ 0 h 3"/>
                    <a:gd name="T2" fmla="*/ 0 w 17"/>
                    <a:gd name="T3" fmla="*/ 0 h 3"/>
                    <a:gd name="T4" fmla="*/ 3 w 17"/>
                    <a:gd name="T5" fmla="*/ 3 h 3"/>
                    <a:gd name="T6" fmla="*/ 10 w 17"/>
                    <a:gd name="T7" fmla="*/ 3 h 3"/>
                    <a:gd name="T8" fmla="*/ 17 w 17"/>
                    <a:gd name="T9" fmla="*/ 3 h 3"/>
                    <a:gd name="T10" fmla="*/ 17 w 17"/>
                    <a:gd name="T11" fmla="*/ 0 h 3"/>
                  </a:gdLst>
                  <a:ahLst/>
                  <a:cxnLst>
                    <a:cxn ang="0">
                      <a:pos x="T0" y="T1"/>
                    </a:cxn>
                    <a:cxn ang="0">
                      <a:pos x="T2" y="T3"/>
                    </a:cxn>
                    <a:cxn ang="0">
                      <a:pos x="T4" y="T5"/>
                    </a:cxn>
                    <a:cxn ang="0">
                      <a:pos x="T6" y="T7"/>
                    </a:cxn>
                    <a:cxn ang="0">
                      <a:pos x="T8" y="T9"/>
                    </a:cxn>
                    <a:cxn ang="0">
                      <a:pos x="T10" y="T11"/>
                    </a:cxn>
                  </a:cxnLst>
                  <a:rect l="0" t="0" r="r" b="b"/>
                  <a:pathLst>
                    <a:path w="17" h="3">
                      <a:moveTo>
                        <a:pt x="17" y="0"/>
                      </a:moveTo>
                      <a:lnTo>
                        <a:pt x="0" y="0"/>
                      </a:lnTo>
                      <a:lnTo>
                        <a:pt x="3" y="3"/>
                      </a:lnTo>
                      <a:lnTo>
                        <a:pt x="10" y="3"/>
                      </a:lnTo>
                      <a:lnTo>
                        <a:pt x="17" y="3"/>
                      </a:lnTo>
                      <a:lnTo>
                        <a:pt x="17" y="0"/>
                      </a:lnTo>
                      <a:close/>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4" name="Freeform 1344"/>
                <p:cNvSpPr>
                  <a:spLocks/>
                </p:cNvSpPr>
                <p:nvPr/>
              </p:nvSpPr>
              <p:spPr bwMode="black">
                <a:xfrm>
                  <a:off x="6593217" y="4250059"/>
                  <a:ext cx="26387" cy="4855"/>
                </a:xfrm>
                <a:custGeom>
                  <a:avLst/>
                  <a:gdLst>
                    <a:gd name="T0" fmla="*/ 17 w 17"/>
                    <a:gd name="T1" fmla="*/ 0 h 3"/>
                    <a:gd name="T2" fmla="*/ 0 w 17"/>
                    <a:gd name="T3" fmla="*/ 0 h 3"/>
                    <a:gd name="T4" fmla="*/ 3 w 17"/>
                    <a:gd name="T5" fmla="*/ 3 h 3"/>
                    <a:gd name="T6" fmla="*/ 10 w 17"/>
                    <a:gd name="T7" fmla="*/ 3 h 3"/>
                    <a:gd name="T8" fmla="*/ 17 w 17"/>
                    <a:gd name="T9" fmla="*/ 3 h 3"/>
                    <a:gd name="T10" fmla="*/ 17 w 17"/>
                    <a:gd name="T11" fmla="*/ 0 h 3"/>
                  </a:gdLst>
                  <a:ahLst/>
                  <a:cxnLst>
                    <a:cxn ang="0">
                      <a:pos x="T0" y="T1"/>
                    </a:cxn>
                    <a:cxn ang="0">
                      <a:pos x="T2" y="T3"/>
                    </a:cxn>
                    <a:cxn ang="0">
                      <a:pos x="T4" y="T5"/>
                    </a:cxn>
                    <a:cxn ang="0">
                      <a:pos x="T6" y="T7"/>
                    </a:cxn>
                    <a:cxn ang="0">
                      <a:pos x="T8" y="T9"/>
                    </a:cxn>
                    <a:cxn ang="0">
                      <a:pos x="T10" y="T11"/>
                    </a:cxn>
                  </a:cxnLst>
                  <a:rect l="0" t="0" r="r" b="b"/>
                  <a:pathLst>
                    <a:path w="17" h="3">
                      <a:moveTo>
                        <a:pt x="17" y="0"/>
                      </a:moveTo>
                      <a:lnTo>
                        <a:pt x="0" y="0"/>
                      </a:lnTo>
                      <a:lnTo>
                        <a:pt x="3" y="3"/>
                      </a:lnTo>
                      <a:lnTo>
                        <a:pt x="10" y="3"/>
                      </a:lnTo>
                      <a:lnTo>
                        <a:pt x="17" y="3"/>
                      </a:lnTo>
                      <a:lnTo>
                        <a:pt x="17" y="0"/>
                      </a:lnTo>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5" name="Freeform 1345"/>
                <p:cNvSpPr>
                  <a:spLocks/>
                </p:cNvSpPr>
                <p:nvPr/>
              </p:nvSpPr>
              <p:spPr bwMode="black">
                <a:xfrm>
                  <a:off x="6630469" y="4277566"/>
                  <a:ext cx="26387" cy="14563"/>
                </a:xfrm>
                <a:custGeom>
                  <a:avLst/>
                  <a:gdLst>
                    <a:gd name="T0" fmla="*/ 12 w 17"/>
                    <a:gd name="T1" fmla="*/ 0 h 9"/>
                    <a:gd name="T2" fmla="*/ 7 w 17"/>
                    <a:gd name="T3" fmla="*/ 0 h 9"/>
                    <a:gd name="T4" fmla="*/ 0 w 17"/>
                    <a:gd name="T5" fmla="*/ 0 h 9"/>
                    <a:gd name="T6" fmla="*/ 0 w 17"/>
                    <a:gd name="T7" fmla="*/ 2 h 9"/>
                    <a:gd name="T8" fmla="*/ 7 w 17"/>
                    <a:gd name="T9" fmla="*/ 5 h 9"/>
                    <a:gd name="T10" fmla="*/ 12 w 17"/>
                    <a:gd name="T11" fmla="*/ 9 h 9"/>
                    <a:gd name="T12" fmla="*/ 17 w 17"/>
                    <a:gd name="T13" fmla="*/ 2 h 9"/>
                    <a:gd name="T14" fmla="*/ 12 w 17"/>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9">
                      <a:moveTo>
                        <a:pt x="12" y="0"/>
                      </a:moveTo>
                      <a:lnTo>
                        <a:pt x="7" y="0"/>
                      </a:lnTo>
                      <a:lnTo>
                        <a:pt x="0" y="0"/>
                      </a:lnTo>
                      <a:lnTo>
                        <a:pt x="0" y="2"/>
                      </a:lnTo>
                      <a:lnTo>
                        <a:pt x="7" y="5"/>
                      </a:lnTo>
                      <a:lnTo>
                        <a:pt x="12" y="9"/>
                      </a:lnTo>
                      <a:lnTo>
                        <a:pt x="17" y="2"/>
                      </a:lnTo>
                      <a:lnTo>
                        <a:pt x="12" y="0"/>
                      </a:lnTo>
                      <a:close/>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6" name="Freeform 1346"/>
                <p:cNvSpPr>
                  <a:spLocks/>
                </p:cNvSpPr>
                <p:nvPr/>
              </p:nvSpPr>
              <p:spPr bwMode="black">
                <a:xfrm>
                  <a:off x="6630469" y="4277566"/>
                  <a:ext cx="26387" cy="14563"/>
                </a:xfrm>
                <a:custGeom>
                  <a:avLst/>
                  <a:gdLst>
                    <a:gd name="T0" fmla="*/ 12 w 17"/>
                    <a:gd name="T1" fmla="*/ 0 h 9"/>
                    <a:gd name="T2" fmla="*/ 7 w 17"/>
                    <a:gd name="T3" fmla="*/ 0 h 9"/>
                    <a:gd name="T4" fmla="*/ 0 w 17"/>
                    <a:gd name="T5" fmla="*/ 0 h 9"/>
                    <a:gd name="T6" fmla="*/ 0 w 17"/>
                    <a:gd name="T7" fmla="*/ 2 h 9"/>
                    <a:gd name="T8" fmla="*/ 7 w 17"/>
                    <a:gd name="T9" fmla="*/ 5 h 9"/>
                    <a:gd name="T10" fmla="*/ 12 w 17"/>
                    <a:gd name="T11" fmla="*/ 9 h 9"/>
                    <a:gd name="T12" fmla="*/ 17 w 17"/>
                    <a:gd name="T13" fmla="*/ 2 h 9"/>
                    <a:gd name="T14" fmla="*/ 12 w 17"/>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9">
                      <a:moveTo>
                        <a:pt x="12" y="0"/>
                      </a:moveTo>
                      <a:lnTo>
                        <a:pt x="7" y="0"/>
                      </a:lnTo>
                      <a:lnTo>
                        <a:pt x="0" y="0"/>
                      </a:lnTo>
                      <a:lnTo>
                        <a:pt x="0" y="2"/>
                      </a:lnTo>
                      <a:lnTo>
                        <a:pt x="7" y="5"/>
                      </a:lnTo>
                      <a:lnTo>
                        <a:pt x="12" y="9"/>
                      </a:lnTo>
                      <a:lnTo>
                        <a:pt x="17" y="2"/>
                      </a:lnTo>
                      <a:lnTo>
                        <a:pt x="12" y="0"/>
                      </a:lnTo>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7" name="Freeform 1347"/>
                <p:cNvSpPr>
                  <a:spLocks/>
                </p:cNvSpPr>
                <p:nvPr/>
              </p:nvSpPr>
              <p:spPr bwMode="black">
                <a:xfrm>
                  <a:off x="6663063" y="4277566"/>
                  <a:ext cx="15522" cy="19417"/>
                </a:xfrm>
                <a:custGeom>
                  <a:avLst/>
                  <a:gdLst>
                    <a:gd name="T0" fmla="*/ 5 w 10"/>
                    <a:gd name="T1" fmla="*/ 0 h 12"/>
                    <a:gd name="T2" fmla="*/ 0 w 10"/>
                    <a:gd name="T3" fmla="*/ 5 h 12"/>
                    <a:gd name="T4" fmla="*/ 0 w 10"/>
                    <a:gd name="T5" fmla="*/ 12 h 12"/>
                    <a:gd name="T6" fmla="*/ 10 w 10"/>
                    <a:gd name="T7" fmla="*/ 12 h 12"/>
                    <a:gd name="T8" fmla="*/ 10 w 10"/>
                    <a:gd name="T9" fmla="*/ 2 h 12"/>
                    <a:gd name="T10" fmla="*/ 5 w 10"/>
                    <a:gd name="T11" fmla="*/ 0 h 12"/>
                  </a:gdLst>
                  <a:ahLst/>
                  <a:cxnLst>
                    <a:cxn ang="0">
                      <a:pos x="T0" y="T1"/>
                    </a:cxn>
                    <a:cxn ang="0">
                      <a:pos x="T2" y="T3"/>
                    </a:cxn>
                    <a:cxn ang="0">
                      <a:pos x="T4" y="T5"/>
                    </a:cxn>
                    <a:cxn ang="0">
                      <a:pos x="T6" y="T7"/>
                    </a:cxn>
                    <a:cxn ang="0">
                      <a:pos x="T8" y="T9"/>
                    </a:cxn>
                    <a:cxn ang="0">
                      <a:pos x="T10" y="T11"/>
                    </a:cxn>
                  </a:cxnLst>
                  <a:rect l="0" t="0" r="r" b="b"/>
                  <a:pathLst>
                    <a:path w="10" h="12">
                      <a:moveTo>
                        <a:pt x="5" y="0"/>
                      </a:moveTo>
                      <a:lnTo>
                        <a:pt x="0" y="5"/>
                      </a:lnTo>
                      <a:lnTo>
                        <a:pt x="0" y="12"/>
                      </a:lnTo>
                      <a:lnTo>
                        <a:pt x="10" y="12"/>
                      </a:lnTo>
                      <a:lnTo>
                        <a:pt x="10" y="2"/>
                      </a:lnTo>
                      <a:lnTo>
                        <a:pt x="5" y="0"/>
                      </a:lnTo>
                      <a:close/>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8" name="Freeform 1348"/>
                <p:cNvSpPr>
                  <a:spLocks/>
                </p:cNvSpPr>
                <p:nvPr/>
              </p:nvSpPr>
              <p:spPr bwMode="black">
                <a:xfrm>
                  <a:off x="6663063" y="4277566"/>
                  <a:ext cx="15522" cy="19417"/>
                </a:xfrm>
                <a:custGeom>
                  <a:avLst/>
                  <a:gdLst>
                    <a:gd name="T0" fmla="*/ 5 w 10"/>
                    <a:gd name="T1" fmla="*/ 0 h 12"/>
                    <a:gd name="T2" fmla="*/ 0 w 10"/>
                    <a:gd name="T3" fmla="*/ 5 h 12"/>
                    <a:gd name="T4" fmla="*/ 0 w 10"/>
                    <a:gd name="T5" fmla="*/ 12 h 12"/>
                    <a:gd name="T6" fmla="*/ 10 w 10"/>
                    <a:gd name="T7" fmla="*/ 12 h 12"/>
                    <a:gd name="T8" fmla="*/ 10 w 10"/>
                    <a:gd name="T9" fmla="*/ 2 h 12"/>
                    <a:gd name="T10" fmla="*/ 5 w 10"/>
                    <a:gd name="T11" fmla="*/ 0 h 12"/>
                  </a:gdLst>
                  <a:ahLst/>
                  <a:cxnLst>
                    <a:cxn ang="0">
                      <a:pos x="T0" y="T1"/>
                    </a:cxn>
                    <a:cxn ang="0">
                      <a:pos x="T2" y="T3"/>
                    </a:cxn>
                    <a:cxn ang="0">
                      <a:pos x="T4" y="T5"/>
                    </a:cxn>
                    <a:cxn ang="0">
                      <a:pos x="T6" y="T7"/>
                    </a:cxn>
                    <a:cxn ang="0">
                      <a:pos x="T8" y="T9"/>
                    </a:cxn>
                    <a:cxn ang="0">
                      <a:pos x="T10" y="T11"/>
                    </a:cxn>
                  </a:cxnLst>
                  <a:rect l="0" t="0" r="r" b="b"/>
                  <a:pathLst>
                    <a:path w="10" h="12">
                      <a:moveTo>
                        <a:pt x="5" y="0"/>
                      </a:moveTo>
                      <a:lnTo>
                        <a:pt x="0" y="5"/>
                      </a:lnTo>
                      <a:lnTo>
                        <a:pt x="0" y="12"/>
                      </a:lnTo>
                      <a:lnTo>
                        <a:pt x="10" y="12"/>
                      </a:lnTo>
                      <a:lnTo>
                        <a:pt x="10" y="2"/>
                      </a:lnTo>
                      <a:lnTo>
                        <a:pt x="5" y="0"/>
                      </a:lnTo>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9" name="Freeform 1349"/>
                <p:cNvSpPr>
                  <a:spLocks/>
                </p:cNvSpPr>
                <p:nvPr/>
              </p:nvSpPr>
              <p:spPr bwMode="black">
                <a:xfrm>
                  <a:off x="6681690" y="4277566"/>
                  <a:ext cx="51221" cy="22653"/>
                </a:xfrm>
                <a:custGeom>
                  <a:avLst/>
                  <a:gdLst>
                    <a:gd name="T0" fmla="*/ 17 w 33"/>
                    <a:gd name="T1" fmla="*/ 0 h 14"/>
                    <a:gd name="T2" fmla="*/ 14 w 33"/>
                    <a:gd name="T3" fmla="*/ 2 h 14"/>
                    <a:gd name="T4" fmla="*/ 19 w 33"/>
                    <a:gd name="T5" fmla="*/ 7 h 14"/>
                    <a:gd name="T6" fmla="*/ 14 w 33"/>
                    <a:gd name="T7" fmla="*/ 7 h 14"/>
                    <a:gd name="T8" fmla="*/ 10 w 33"/>
                    <a:gd name="T9" fmla="*/ 5 h 14"/>
                    <a:gd name="T10" fmla="*/ 3 w 33"/>
                    <a:gd name="T11" fmla="*/ 5 h 14"/>
                    <a:gd name="T12" fmla="*/ 0 w 33"/>
                    <a:gd name="T13" fmla="*/ 7 h 14"/>
                    <a:gd name="T14" fmla="*/ 3 w 33"/>
                    <a:gd name="T15" fmla="*/ 14 h 14"/>
                    <a:gd name="T16" fmla="*/ 24 w 33"/>
                    <a:gd name="T17" fmla="*/ 7 h 14"/>
                    <a:gd name="T18" fmla="*/ 26 w 33"/>
                    <a:gd name="T19" fmla="*/ 9 h 14"/>
                    <a:gd name="T20" fmla="*/ 33 w 33"/>
                    <a:gd name="T21" fmla="*/ 7 h 14"/>
                    <a:gd name="T22" fmla="*/ 29 w 33"/>
                    <a:gd name="T23" fmla="*/ 2 h 14"/>
                    <a:gd name="T24" fmla="*/ 26 w 33"/>
                    <a:gd name="T25" fmla="*/ 5 h 14"/>
                    <a:gd name="T26" fmla="*/ 24 w 33"/>
                    <a:gd name="T27" fmla="*/ 2 h 14"/>
                    <a:gd name="T28" fmla="*/ 19 w 33"/>
                    <a:gd name="T29" fmla="*/ 2 h 14"/>
                    <a:gd name="T30" fmla="*/ 17 w 33"/>
                    <a:gd name="T3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 h="14">
                      <a:moveTo>
                        <a:pt x="17" y="0"/>
                      </a:moveTo>
                      <a:lnTo>
                        <a:pt x="14" y="2"/>
                      </a:lnTo>
                      <a:lnTo>
                        <a:pt x="19" y="7"/>
                      </a:lnTo>
                      <a:lnTo>
                        <a:pt x="14" y="7"/>
                      </a:lnTo>
                      <a:lnTo>
                        <a:pt x="10" y="5"/>
                      </a:lnTo>
                      <a:lnTo>
                        <a:pt x="3" y="5"/>
                      </a:lnTo>
                      <a:lnTo>
                        <a:pt x="0" y="7"/>
                      </a:lnTo>
                      <a:lnTo>
                        <a:pt x="3" y="14"/>
                      </a:lnTo>
                      <a:lnTo>
                        <a:pt x="24" y="7"/>
                      </a:lnTo>
                      <a:lnTo>
                        <a:pt x="26" y="9"/>
                      </a:lnTo>
                      <a:lnTo>
                        <a:pt x="33" y="7"/>
                      </a:lnTo>
                      <a:lnTo>
                        <a:pt x="29" y="2"/>
                      </a:lnTo>
                      <a:lnTo>
                        <a:pt x="26" y="5"/>
                      </a:lnTo>
                      <a:lnTo>
                        <a:pt x="24" y="2"/>
                      </a:lnTo>
                      <a:lnTo>
                        <a:pt x="19" y="2"/>
                      </a:lnTo>
                      <a:lnTo>
                        <a:pt x="17" y="0"/>
                      </a:lnTo>
                      <a:close/>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0" name="Freeform 1350"/>
                <p:cNvSpPr>
                  <a:spLocks/>
                </p:cNvSpPr>
                <p:nvPr/>
              </p:nvSpPr>
              <p:spPr bwMode="black">
                <a:xfrm>
                  <a:off x="6681690" y="4277566"/>
                  <a:ext cx="51221" cy="22653"/>
                </a:xfrm>
                <a:custGeom>
                  <a:avLst/>
                  <a:gdLst>
                    <a:gd name="T0" fmla="*/ 17 w 33"/>
                    <a:gd name="T1" fmla="*/ 0 h 14"/>
                    <a:gd name="T2" fmla="*/ 14 w 33"/>
                    <a:gd name="T3" fmla="*/ 2 h 14"/>
                    <a:gd name="T4" fmla="*/ 19 w 33"/>
                    <a:gd name="T5" fmla="*/ 7 h 14"/>
                    <a:gd name="T6" fmla="*/ 14 w 33"/>
                    <a:gd name="T7" fmla="*/ 7 h 14"/>
                    <a:gd name="T8" fmla="*/ 10 w 33"/>
                    <a:gd name="T9" fmla="*/ 5 h 14"/>
                    <a:gd name="T10" fmla="*/ 3 w 33"/>
                    <a:gd name="T11" fmla="*/ 5 h 14"/>
                    <a:gd name="T12" fmla="*/ 0 w 33"/>
                    <a:gd name="T13" fmla="*/ 7 h 14"/>
                    <a:gd name="T14" fmla="*/ 3 w 33"/>
                    <a:gd name="T15" fmla="*/ 14 h 14"/>
                    <a:gd name="T16" fmla="*/ 24 w 33"/>
                    <a:gd name="T17" fmla="*/ 7 h 14"/>
                    <a:gd name="T18" fmla="*/ 26 w 33"/>
                    <a:gd name="T19" fmla="*/ 9 h 14"/>
                    <a:gd name="T20" fmla="*/ 33 w 33"/>
                    <a:gd name="T21" fmla="*/ 7 h 14"/>
                    <a:gd name="T22" fmla="*/ 29 w 33"/>
                    <a:gd name="T23" fmla="*/ 2 h 14"/>
                    <a:gd name="T24" fmla="*/ 26 w 33"/>
                    <a:gd name="T25" fmla="*/ 5 h 14"/>
                    <a:gd name="T26" fmla="*/ 24 w 33"/>
                    <a:gd name="T27" fmla="*/ 2 h 14"/>
                    <a:gd name="T28" fmla="*/ 19 w 33"/>
                    <a:gd name="T29" fmla="*/ 2 h 14"/>
                    <a:gd name="T30" fmla="*/ 17 w 33"/>
                    <a:gd name="T3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 h="14">
                      <a:moveTo>
                        <a:pt x="17" y="0"/>
                      </a:moveTo>
                      <a:lnTo>
                        <a:pt x="14" y="2"/>
                      </a:lnTo>
                      <a:lnTo>
                        <a:pt x="19" y="7"/>
                      </a:lnTo>
                      <a:lnTo>
                        <a:pt x="14" y="7"/>
                      </a:lnTo>
                      <a:lnTo>
                        <a:pt x="10" y="5"/>
                      </a:lnTo>
                      <a:lnTo>
                        <a:pt x="3" y="5"/>
                      </a:lnTo>
                      <a:lnTo>
                        <a:pt x="0" y="7"/>
                      </a:lnTo>
                      <a:lnTo>
                        <a:pt x="3" y="14"/>
                      </a:lnTo>
                      <a:lnTo>
                        <a:pt x="24" y="7"/>
                      </a:lnTo>
                      <a:lnTo>
                        <a:pt x="26" y="9"/>
                      </a:lnTo>
                      <a:lnTo>
                        <a:pt x="33" y="7"/>
                      </a:lnTo>
                      <a:lnTo>
                        <a:pt x="29" y="2"/>
                      </a:lnTo>
                      <a:lnTo>
                        <a:pt x="26" y="5"/>
                      </a:lnTo>
                      <a:lnTo>
                        <a:pt x="24" y="2"/>
                      </a:lnTo>
                      <a:lnTo>
                        <a:pt x="19" y="2"/>
                      </a:lnTo>
                      <a:lnTo>
                        <a:pt x="17" y="0"/>
                      </a:lnTo>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1" name="Freeform 1351"/>
                <p:cNvSpPr>
                  <a:spLocks/>
                </p:cNvSpPr>
                <p:nvPr/>
              </p:nvSpPr>
              <p:spPr bwMode="black">
                <a:xfrm>
                  <a:off x="6748432" y="4274330"/>
                  <a:ext cx="65190" cy="22653"/>
                </a:xfrm>
                <a:custGeom>
                  <a:avLst/>
                  <a:gdLst>
                    <a:gd name="T0" fmla="*/ 42 w 42"/>
                    <a:gd name="T1" fmla="*/ 0 h 14"/>
                    <a:gd name="T2" fmla="*/ 42 w 42"/>
                    <a:gd name="T3" fmla="*/ 4 h 14"/>
                    <a:gd name="T4" fmla="*/ 35 w 42"/>
                    <a:gd name="T5" fmla="*/ 9 h 14"/>
                    <a:gd name="T6" fmla="*/ 31 w 42"/>
                    <a:gd name="T7" fmla="*/ 7 h 14"/>
                    <a:gd name="T8" fmla="*/ 21 w 42"/>
                    <a:gd name="T9" fmla="*/ 9 h 14"/>
                    <a:gd name="T10" fmla="*/ 9 w 42"/>
                    <a:gd name="T11" fmla="*/ 2 h 14"/>
                    <a:gd name="T12" fmla="*/ 0 w 42"/>
                    <a:gd name="T13" fmla="*/ 7 h 14"/>
                    <a:gd name="T14" fmla="*/ 0 w 42"/>
                    <a:gd name="T15" fmla="*/ 11 h 14"/>
                    <a:gd name="T16" fmla="*/ 16 w 42"/>
                    <a:gd name="T17" fmla="*/ 14 h 14"/>
                    <a:gd name="T18" fmla="*/ 38 w 42"/>
                    <a:gd name="T19" fmla="*/ 9 h 14"/>
                    <a:gd name="T20" fmla="*/ 42 w 42"/>
                    <a:gd name="T21" fmla="*/ 4 h 14"/>
                    <a:gd name="T22" fmla="*/ 42 w 42"/>
                    <a:gd name="T2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14">
                      <a:moveTo>
                        <a:pt x="42" y="0"/>
                      </a:moveTo>
                      <a:lnTo>
                        <a:pt x="42" y="4"/>
                      </a:lnTo>
                      <a:lnTo>
                        <a:pt x="35" y="9"/>
                      </a:lnTo>
                      <a:lnTo>
                        <a:pt x="31" y="7"/>
                      </a:lnTo>
                      <a:lnTo>
                        <a:pt x="21" y="9"/>
                      </a:lnTo>
                      <a:lnTo>
                        <a:pt x="9" y="2"/>
                      </a:lnTo>
                      <a:lnTo>
                        <a:pt x="0" y="7"/>
                      </a:lnTo>
                      <a:lnTo>
                        <a:pt x="0" y="11"/>
                      </a:lnTo>
                      <a:lnTo>
                        <a:pt x="16" y="14"/>
                      </a:lnTo>
                      <a:lnTo>
                        <a:pt x="38" y="9"/>
                      </a:lnTo>
                      <a:lnTo>
                        <a:pt x="42" y="4"/>
                      </a:lnTo>
                      <a:lnTo>
                        <a:pt x="42" y="0"/>
                      </a:lnTo>
                      <a:close/>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2" name="Freeform 1352"/>
                <p:cNvSpPr>
                  <a:spLocks/>
                </p:cNvSpPr>
                <p:nvPr/>
              </p:nvSpPr>
              <p:spPr bwMode="black">
                <a:xfrm>
                  <a:off x="6748432" y="4274330"/>
                  <a:ext cx="65190" cy="22653"/>
                </a:xfrm>
                <a:custGeom>
                  <a:avLst/>
                  <a:gdLst>
                    <a:gd name="T0" fmla="*/ 42 w 42"/>
                    <a:gd name="T1" fmla="*/ 0 h 14"/>
                    <a:gd name="T2" fmla="*/ 42 w 42"/>
                    <a:gd name="T3" fmla="*/ 4 h 14"/>
                    <a:gd name="T4" fmla="*/ 35 w 42"/>
                    <a:gd name="T5" fmla="*/ 9 h 14"/>
                    <a:gd name="T6" fmla="*/ 31 w 42"/>
                    <a:gd name="T7" fmla="*/ 7 h 14"/>
                    <a:gd name="T8" fmla="*/ 21 w 42"/>
                    <a:gd name="T9" fmla="*/ 9 h 14"/>
                    <a:gd name="T10" fmla="*/ 9 w 42"/>
                    <a:gd name="T11" fmla="*/ 2 h 14"/>
                    <a:gd name="T12" fmla="*/ 0 w 42"/>
                    <a:gd name="T13" fmla="*/ 7 h 14"/>
                    <a:gd name="T14" fmla="*/ 0 w 42"/>
                    <a:gd name="T15" fmla="*/ 11 h 14"/>
                    <a:gd name="T16" fmla="*/ 16 w 42"/>
                    <a:gd name="T17" fmla="*/ 14 h 14"/>
                    <a:gd name="T18" fmla="*/ 38 w 42"/>
                    <a:gd name="T19" fmla="*/ 9 h 14"/>
                    <a:gd name="T20" fmla="*/ 42 w 42"/>
                    <a:gd name="T21" fmla="*/ 4 h 14"/>
                    <a:gd name="T22" fmla="*/ 42 w 42"/>
                    <a:gd name="T2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14">
                      <a:moveTo>
                        <a:pt x="42" y="0"/>
                      </a:moveTo>
                      <a:lnTo>
                        <a:pt x="42" y="4"/>
                      </a:lnTo>
                      <a:lnTo>
                        <a:pt x="35" y="9"/>
                      </a:lnTo>
                      <a:lnTo>
                        <a:pt x="31" y="7"/>
                      </a:lnTo>
                      <a:lnTo>
                        <a:pt x="21" y="9"/>
                      </a:lnTo>
                      <a:lnTo>
                        <a:pt x="9" y="2"/>
                      </a:lnTo>
                      <a:lnTo>
                        <a:pt x="0" y="7"/>
                      </a:lnTo>
                      <a:lnTo>
                        <a:pt x="0" y="11"/>
                      </a:lnTo>
                      <a:lnTo>
                        <a:pt x="16" y="14"/>
                      </a:lnTo>
                      <a:lnTo>
                        <a:pt x="38" y="9"/>
                      </a:lnTo>
                      <a:lnTo>
                        <a:pt x="42" y="4"/>
                      </a:lnTo>
                      <a:lnTo>
                        <a:pt x="42" y="0"/>
                      </a:lnTo>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3" name="Freeform 1353"/>
                <p:cNvSpPr>
                  <a:spLocks/>
                </p:cNvSpPr>
                <p:nvPr/>
              </p:nvSpPr>
              <p:spPr bwMode="black">
                <a:xfrm>
                  <a:off x="6829144" y="4285657"/>
                  <a:ext cx="77608" cy="42070"/>
                </a:xfrm>
                <a:custGeom>
                  <a:avLst/>
                  <a:gdLst>
                    <a:gd name="T0" fmla="*/ 50 w 50"/>
                    <a:gd name="T1" fmla="*/ 0 h 26"/>
                    <a:gd name="T2" fmla="*/ 21 w 50"/>
                    <a:gd name="T3" fmla="*/ 2 h 26"/>
                    <a:gd name="T4" fmla="*/ 16 w 50"/>
                    <a:gd name="T5" fmla="*/ 9 h 26"/>
                    <a:gd name="T6" fmla="*/ 2 w 50"/>
                    <a:gd name="T7" fmla="*/ 16 h 26"/>
                    <a:gd name="T8" fmla="*/ 0 w 50"/>
                    <a:gd name="T9" fmla="*/ 26 h 26"/>
                    <a:gd name="T10" fmla="*/ 5 w 50"/>
                    <a:gd name="T11" fmla="*/ 26 h 26"/>
                    <a:gd name="T12" fmla="*/ 16 w 50"/>
                    <a:gd name="T13" fmla="*/ 23 h 26"/>
                    <a:gd name="T14" fmla="*/ 21 w 50"/>
                    <a:gd name="T15" fmla="*/ 14 h 26"/>
                    <a:gd name="T16" fmla="*/ 50 w 50"/>
                    <a:gd name="T17" fmla="*/ 2 h 26"/>
                    <a:gd name="T18" fmla="*/ 50 w 50"/>
                    <a:gd name="T1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26">
                      <a:moveTo>
                        <a:pt x="50" y="0"/>
                      </a:moveTo>
                      <a:lnTo>
                        <a:pt x="21" y="2"/>
                      </a:lnTo>
                      <a:lnTo>
                        <a:pt x="16" y="9"/>
                      </a:lnTo>
                      <a:lnTo>
                        <a:pt x="2" y="16"/>
                      </a:lnTo>
                      <a:lnTo>
                        <a:pt x="0" y="26"/>
                      </a:lnTo>
                      <a:lnTo>
                        <a:pt x="5" y="26"/>
                      </a:lnTo>
                      <a:lnTo>
                        <a:pt x="16" y="23"/>
                      </a:lnTo>
                      <a:lnTo>
                        <a:pt x="21" y="14"/>
                      </a:lnTo>
                      <a:lnTo>
                        <a:pt x="50" y="2"/>
                      </a:lnTo>
                      <a:lnTo>
                        <a:pt x="50" y="0"/>
                      </a:lnTo>
                      <a:close/>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4" name="Freeform 1354"/>
                <p:cNvSpPr>
                  <a:spLocks/>
                </p:cNvSpPr>
                <p:nvPr/>
              </p:nvSpPr>
              <p:spPr bwMode="black">
                <a:xfrm>
                  <a:off x="6829144" y="4285657"/>
                  <a:ext cx="77608" cy="42070"/>
                </a:xfrm>
                <a:custGeom>
                  <a:avLst/>
                  <a:gdLst>
                    <a:gd name="T0" fmla="*/ 50 w 50"/>
                    <a:gd name="T1" fmla="*/ 0 h 26"/>
                    <a:gd name="T2" fmla="*/ 21 w 50"/>
                    <a:gd name="T3" fmla="*/ 2 h 26"/>
                    <a:gd name="T4" fmla="*/ 16 w 50"/>
                    <a:gd name="T5" fmla="*/ 9 h 26"/>
                    <a:gd name="T6" fmla="*/ 2 w 50"/>
                    <a:gd name="T7" fmla="*/ 16 h 26"/>
                    <a:gd name="T8" fmla="*/ 0 w 50"/>
                    <a:gd name="T9" fmla="*/ 26 h 26"/>
                    <a:gd name="T10" fmla="*/ 5 w 50"/>
                    <a:gd name="T11" fmla="*/ 26 h 26"/>
                    <a:gd name="T12" fmla="*/ 16 w 50"/>
                    <a:gd name="T13" fmla="*/ 23 h 26"/>
                    <a:gd name="T14" fmla="*/ 21 w 50"/>
                    <a:gd name="T15" fmla="*/ 14 h 26"/>
                    <a:gd name="T16" fmla="*/ 50 w 50"/>
                    <a:gd name="T17" fmla="*/ 2 h 26"/>
                    <a:gd name="T18" fmla="*/ 50 w 50"/>
                    <a:gd name="T1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26">
                      <a:moveTo>
                        <a:pt x="50" y="0"/>
                      </a:moveTo>
                      <a:lnTo>
                        <a:pt x="21" y="2"/>
                      </a:lnTo>
                      <a:lnTo>
                        <a:pt x="16" y="9"/>
                      </a:lnTo>
                      <a:lnTo>
                        <a:pt x="2" y="16"/>
                      </a:lnTo>
                      <a:lnTo>
                        <a:pt x="0" y="26"/>
                      </a:lnTo>
                      <a:lnTo>
                        <a:pt x="5" y="26"/>
                      </a:lnTo>
                      <a:lnTo>
                        <a:pt x="16" y="23"/>
                      </a:lnTo>
                      <a:lnTo>
                        <a:pt x="21" y="14"/>
                      </a:lnTo>
                      <a:lnTo>
                        <a:pt x="50" y="2"/>
                      </a:lnTo>
                      <a:lnTo>
                        <a:pt x="50" y="0"/>
                      </a:lnTo>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5" name="Freeform 1355"/>
                <p:cNvSpPr>
                  <a:spLocks/>
                </p:cNvSpPr>
                <p:nvPr/>
              </p:nvSpPr>
              <p:spPr bwMode="black">
                <a:xfrm>
                  <a:off x="6880365" y="4263004"/>
                  <a:ext cx="21730" cy="11327"/>
                </a:xfrm>
                <a:custGeom>
                  <a:avLst/>
                  <a:gdLst>
                    <a:gd name="T0" fmla="*/ 9 w 14"/>
                    <a:gd name="T1" fmla="*/ 0 h 7"/>
                    <a:gd name="T2" fmla="*/ 0 w 14"/>
                    <a:gd name="T3" fmla="*/ 2 h 7"/>
                    <a:gd name="T4" fmla="*/ 0 w 14"/>
                    <a:gd name="T5" fmla="*/ 7 h 7"/>
                    <a:gd name="T6" fmla="*/ 7 w 14"/>
                    <a:gd name="T7" fmla="*/ 7 h 7"/>
                    <a:gd name="T8" fmla="*/ 14 w 14"/>
                    <a:gd name="T9" fmla="*/ 2 h 7"/>
                    <a:gd name="T10" fmla="*/ 9 w 14"/>
                    <a:gd name="T11" fmla="*/ 0 h 7"/>
                  </a:gdLst>
                  <a:ahLst/>
                  <a:cxnLst>
                    <a:cxn ang="0">
                      <a:pos x="T0" y="T1"/>
                    </a:cxn>
                    <a:cxn ang="0">
                      <a:pos x="T2" y="T3"/>
                    </a:cxn>
                    <a:cxn ang="0">
                      <a:pos x="T4" y="T5"/>
                    </a:cxn>
                    <a:cxn ang="0">
                      <a:pos x="T6" y="T7"/>
                    </a:cxn>
                    <a:cxn ang="0">
                      <a:pos x="T8" y="T9"/>
                    </a:cxn>
                    <a:cxn ang="0">
                      <a:pos x="T10" y="T11"/>
                    </a:cxn>
                  </a:cxnLst>
                  <a:rect l="0" t="0" r="r" b="b"/>
                  <a:pathLst>
                    <a:path w="14" h="7">
                      <a:moveTo>
                        <a:pt x="9" y="0"/>
                      </a:moveTo>
                      <a:lnTo>
                        <a:pt x="0" y="2"/>
                      </a:lnTo>
                      <a:lnTo>
                        <a:pt x="0" y="7"/>
                      </a:lnTo>
                      <a:lnTo>
                        <a:pt x="7" y="7"/>
                      </a:lnTo>
                      <a:lnTo>
                        <a:pt x="14" y="2"/>
                      </a:lnTo>
                      <a:lnTo>
                        <a:pt x="9" y="0"/>
                      </a:lnTo>
                      <a:close/>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6" name="Freeform 1356"/>
                <p:cNvSpPr>
                  <a:spLocks/>
                </p:cNvSpPr>
                <p:nvPr/>
              </p:nvSpPr>
              <p:spPr bwMode="black">
                <a:xfrm>
                  <a:off x="6880365" y="4263004"/>
                  <a:ext cx="21730" cy="11327"/>
                </a:xfrm>
                <a:custGeom>
                  <a:avLst/>
                  <a:gdLst>
                    <a:gd name="T0" fmla="*/ 9 w 14"/>
                    <a:gd name="T1" fmla="*/ 0 h 7"/>
                    <a:gd name="T2" fmla="*/ 0 w 14"/>
                    <a:gd name="T3" fmla="*/ 2 h 7"/>
                    <a:gd name="T4" fmla="*/ 0 w 14"/>
                    <a:gd name="T5" fmla="*/ 7 h 7"/>
                    <a:gd name="T6" fmla="*/ 7 w 14"/>
                    <a:gd name="T7" fmla="*/ 7 h 7"/>
                    <a:gd name="T8" fmla="*/ 14 w 14"/>
                    <a:gd name="T9" fmla="*/ 2 h 7"/>
                    <a:gd name="T10" fmla="*/ 9 w 14"/>
                    <a:gd name="T11" fmla="*/ 0 h 7"/>
                  </a:gdLst>
                  <a:ahLst/>
                  <a:cxnLst>
                    <a:cxn ang="0">
                      <a:pos x="T0" y="T1"/>
                    </a:cxn>
                    <a:cxn ang="0">
                      <a:pos x="T2" y="T3"/>
                    </a:cxn>
                    <a:cxn ang="0">
                      <a:pos x="T4" y="T5"/>
                    </a:cxn>
                    <a:cxn ang="0">
                      <a:pos x="T6" y="T7"/>
                    </a:cxn>
                    <a:cxn ang="0">
                      <a:pos x="T8" y="T9"/>
                    </a:cxn>
                    <a:cxn ang="0">
                      <a:pos x="T10" y="T11"/>
                    </a:cxn>
                  </a:cxnLst>
                  <a:rect l="0" t="0" r="r" b="b"/>
                  <a:pathLst>
                    <a:path w="14" h="7">
                      <a:moveTo>
                        <a:pt x="9" y="0"/>
                      </a:moveTo>
                      <a:lnTo>
                        <a:pt x="0" y="2"/>
                      </a:lnTo>
                      <a:lnTo>
                        <a:pt x="0" y="7"/>
                      </a:lnTo>
                      <a:lnTo>
                        <a:pt x="7" y="7"/>
                      </a:lnTo>
                      <a:lnTo>
                        <a:pt x="14" y="2"/>
                      </a:lnTo>
                      <a:lnTo>
                        <a:pt x="9" y="0"/>
                      </a:lnTo>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7" name="Freeform 1357"/>
                <p:cNvSpPr>
                  <a:spLocks/>
                </p:cNvSpPr>
                <p:nvPr/>
              </p:nvSpPr>
              <p:spPr bwMode="black">
                <a:xfrm>
                  <a:off x="6993672" y="4254914"/>
                  <a:ext cx="10865" cy="19417"/>
                </a:xfrm>
                <a:custGeom>
                  <a:avLst/>
                  <a:gdLst>
                    <a:gd name="T0" fmla="*/ 5 w 7"/>
                    <a:gd name="T1" fmla="*/ 0 h 12"/>
                    <a:gd name="T2" fmla="*/ 0 w 7"/>
                    <a:gd name="T3" fmla="*/ 9 h 12"/>
                    <a:gd name="T4" fmla="*/ 3 w 7"/>
                    <a:gd name="T5" fmla="*/ 12 h 12"/>
                    <a:gd name="T6" fmla="*/ 7 w 7"/>
                    <a:gd name="T7" fmla="*/ 7 h 12"/>
                    <a:gd name="T8" fmla="*/ 7 w 7"/>
                    <a:gd name="T9" fmla="*/ 0 h 12"/>
                    <a:gd name="T10" fmla="*/ 5 w 7"/>
                    <a:gd name="T11" fmla="*/ 0 h 12"/>
                  </a:gdLst>
                  <a:ahLst/>
                  <a:cxnLst>
                    <a:cxn ang="0">
                      <a:pos x="T0" y="T1"/>
                    </a:cxn>
                    <a:cxn ang="0">
                      <a:pos x="T2" y="T3"/>
                    </a:cxn>
                    <a:cxn ang="0">
                      <a:pos x="T4" y="T5"/>
                    </a:cxn>
                    <a:cxn ang="0">
                      <a:pos x="T6" y="T7"/>
                    </a:cxn>
                    <a:cxn ang="0">
                      <a:pos x="T8" y="T9"/>
                    </a:cxn>
                    <a:cxn ang="0">
                      <a:pos x="T10" y="T11"/>
                    </a:cxn>
                  </a:cxnLst>
                  <a:rect l="0" t="0" r="r" b="b"/>
                  <a:pathLst>
                    <a:path w="7" h="12">
                      <a:moveTo>
                        <a:pt x="5" y="0"/>
                      </a:moveTo>
                      <a:lnTo>
                        <a:pt x="0" y="9"/>
                      </a:lnTo>
                      <a:lnTo>
                        <a:pt x="3" y="12"/>
                      </a:lnTo>
                      <a:lnTo>
                        <a:pt x="7" y="7"/>
                      </a:lnTo>
                      <a:lnTo>
                        <a:pt x="7" y="0"/>
                      </a:lnTo>
                      <a:lnTo>
                        <a:pt x="5" y="0"/>
                      </a:lnTo>
                      <a:close/>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8" name="Freeform 1358"/>
                <p:cNvSpPr>
                  <a:spLocks/>
                </p:cNvSpPr>
                <p:nvPr/>
              </p:nvSpPr>
              <p:spPr bwMode="black">
                <a:xfrm>
                  <a:off x="6993672" y="4254914"/>
                  <a:ext cx="10865" cy="19417"/>
                </a:xfrm>
                <a:custGeom>
                  <a:avLst/>
                  <a:gdLst>
                    <a:gd name="T0" fmla="*/ 5 w 7"/>
                    <a:gd name="T1" fmla="*/ 0 h 12"/>
                    <a:gd name="T2" fmla="*/ 0 w 7"/>
                    <a:gd name="T3" fmla="*/ 9 h 12"/>
                    <a:gd name="T4" fmla="*/ 3 w 7"/>
                    <a:gd name="T5" fmla="*/ 12 h 12"/>
                    <a:gd name="T6" fmla="*/ 7 w 7"/>
                    <a:gd name="T7" fmla="*/ 7 h 12"/>
                    <a:gd name="T8" fmla="*/ 7 w 7"/>
                    <a:gd name="T9" fmla="*/ 0 h 12"/>
                    <a:gd name="T10" fmla="*/ 5 w 7"/>
                    <a:gd name="T11" fmla="*/ 0 h 12"/>
                  </a:gdLst>
                  <a:ahLst/>
                  <a:cxnLst>
                    <a:cxn ang="0">
                      <a:pos x="T0" y="T1"/>
                    </a:cxn>
                    <a:cxn ang="0">
                      <a:pos x="T2" y="T3"/>
                    </a:cxn>
                    <a:cxn ang="0">
                      <a:pos x="T4" y="T5"/>
                    </a:cxn>
                    <a:cxn ang="0">
                      <a:pos x="T6" y="T7"/>
                    </a:cxn>
                    <a:cxn ang="0">
                      <a:pos x="T8" y="T9"/>
                    </a:cxn>
                    <a:cxn ang="0">
                      <a:pos x="T10" y="T11"/>
                    </a:cxn>
                  </a:cxnLst>
                  <a:rect l="0" t="0" r="r" b="b"/>
                  <a:pathLst>
                    <a:path w="7" h="12">
                      <a:moveTo>
                        <a:pt x="5" y="0"/>
                      </a:moveTo>
                      <a:lnTo>
                        <a:pt x="0" y="9"/>
                      </a:lnTo>
                      <a:lnTo>
                        <a:pt x="3" y="12"/>
                      </a:lnTo>
                      <a:lnTo>
                        <a:pt x="7" y="7"/>
                      </a:lnTo>
                      <a:lnTo>
                        <a:pt x="7" y="0"/>
                      </a:lnTo>
                      <a:lnTo>
                        <a:pt x="5" y="0"/>
                      </a:lnTo>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9" name="Freeform 1359"/>
                <p:cNvSpPr>
                  <a:spLocks/>
                </p:cNvSpPr>
                <p:nvPr/>
              </p:nvSpPr>
              <p:spPr bwMode="black">
                <a:xfrm>
                  <a:off x="7055757" y="4235496"/>
                  <a:ext cx="12417" cy="14563"/>
                </a:xfrm>
                <a:custGeom>
                  <a:avLst/>
                  <a:gdLst>
                    <a:gd name="T0" fmla="*/ 3 w 8"/>
                    <a:gd name="T1" fmla="*/ 0 h 9"/>
                    <a:gd name="T2" fmla="*/ 3 w 8"/>
                    <a:gd name="T3" fmla="*/ 5 h 9"/>
                    <a:gd name="T4" fmla="*/ 0 w 8"/>
                    <a:gd name="T5" fmla="*/ 5 h 9"/>
                    <a:gd name="T6" fmla="*/ 5 w 8"/>
                    <a:gd name="T7" fmla="*/ 9 h 9"/>
                    <a:gd name="T8" fmla="*/ 8 w 8"/>
                    <a:gd name="T9" fmla="*/ 5 h 9"/>
                    <a:gd name="T10" fmla="*/ 3 w 8"/>
                    <a:gd name="T11" fmla="*/ 0 h 9"/>
                  </a:gdLst>
                  <a:ahLst/>
                  <a:cxnLst>
                    <a:cxn ang="0">
                      <a:pos x="T0" y="T1"/>
                    </a:cxn>
                    <a:cxn ang="0">
                      <a:pos x="T2" y="T3"/>
                    </a:cxn>
                    <a:cxn ang="0">
                      <a:pos x="T4" y="T5"/>
                    </a:cxn>
                    <a:cxn ang="0">
                      <a:pos x="T6" y="T7"/>
                    </a:cxn>
                    <a:cxn ang="0">
                      <a:pos x="T8" y="T9"/>
                    </a:cxn>
                    <a:cxn ang="0">
                      <a:pos x="T10" y="T11"/>
                    </a:cxn>
                  </a:cxnLst>
                  <a:rect l="0" t="0" r="r" b="b"/>
                  <a:pathLst>
                    <a:path w="8" h="9">
                      <a:moveTo>
                        <a:pt x="3" y="0"/>
                      </a:moveTo>
                      <a:lnTo>
                        <a:pt x="3" y="5"/>
                      </a:lnTo>
                      <a:lnTo>
                        <a:pt x="0" y="5"/>
                      </a:lnTo>
                      <a:lnTo>
                        <a:pt x="5" y="9"/>
                      </a:lnTo>
                      <a:lnTo>
                        <a:pt x="8" y="5"/>
                      </a:lnTo>
                      <a:lnTo>
                        <a:pt x="3" y="0"/>
                      </a:lnTo>
                      <a:close/>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0" name="Freeform 1360"/>
                <p:cNvSpPr>
                  <a:spLocks/>
                </p:cNvSpPr>
                <p:nvPr/>
              </p:nvSpPr>
              <p:spPr bwMode="black">
                <a:xfrm>
                  <a:off x="7055757" y="4235496"/>
                  <a:ext cx="12417" cy="14563"/>
                </a:xfrm>
                <a:custGeom>
                  <a:avLst/>
                  <a:gdLst>
                    <a:gd name="T0" fmla="*/ 3 w 8"/>
                    <a:gd name="T1" fmla="*/ 0 h 9"/>
                    <a:gd name="T2" fmla="*/ 3 w 8"/>
                    <a:gd name="T3" fmla="*/ 5 h 9"/>
                    <a:gd name="T4" fmla="*/ 0 w 8"/>
                    <a:gd name="T5" fmla="*/ 5 h 9"/>
                    <a:gd name="T6" fmla="*/ 5 w 8"/>
                    <a:gd name="T7" fmla="*/ 9 h 9"/>
                    <a:gd name="T8" fmla="*/ 8 w 8"/>
                    <a:gd name="T9" fmla="*/ 5 h 9"/>
                    <a:gd name="T10" fmla="*/ 3 w 8"/>
                    <a:gd name="T11" fmla="*/ 0 h 9"/>
                  </a:gdLst>
                  <a:ahLst/>
                  <a:cxnLst>
                    <a:cxn ang="0">
                      <a:pos x="T0" y="T1"/>
                    </a:cxn>
                    <a:cxn ang="0">
                      <a:pos x="T2" y="T3"/>
                    </a:cxn>
                    <a:cxn ang="0">
                      <a:pos x="T4" y="T5"/>
                    </a:cxn>
                    <a:cxn ang="0">
                      <a:pos x="T6" y="T7"/>
                    </a:cxn>
                    <a:cxn ang="0">
                      <a:pos x="T8" y="T9"/>
                    </a:cxn>
                    <a:cxn ang="0">
                      <a:pos x="T10" y="T11"/>
                    </a:cxn>
                  </a:cxnLst>
                  <a:rect l="0" t="0" r="r" b="b"/>
                  <a:pathLst>
                    <a:path w="8" h="9">
                      <a:moveTo>
                        <a:pt x="3" y="0"/>
                      </a:moveTo>
                      <a:lnTo>
                        <a:pt x="3" y="5"/>
                      </a:lnTo>
                      <a:lnTo>
                        <a:pt x="0" y="5"/>
                      </a:lnTo>
                      <a:lnTo>
                        <a:pt x="5" y="9"/>
                      </a:lnTo>
                      <a:lnTo>
                        <a:pt x="8" y="5"/>
                      </a:lnTo>
                      <a:lnTo>
                        <a:pt x="3" y="0"/>
                      </a:lnTo>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1" name="Freeform 1361"/>
                <p:cNvSpPr>
                  <a:spLocks/>
                </p:cNvSpPr>
                <p:nvPr/>
              </p:nvSpPr>
              <p:spPr bwMode="black">
                <a:xfrm>
                  <a:off x="7060414" y="4216080"/>
                  <a:ext cx="10865" cy="27507"/>
                </a:xfrm>
                <a:custGeom>
                  <a:avLst/>
                  <a:gdLst>
                    <a:gd name="T0" fmla="*/ 5 w 7"/>
                    <a:gd name="T1" fmla="*/ 0 h 17"/>
                    <a:gd name="T2" fmla="*/ 2 w 7"/>
                    <a:gd name="T3" fmla="*/ 5 h 17"/>
                    <a:gd name="T4" fmla="*/ 2 w 7"/>
                    <a:gd name="T5" fmla="*/ 5 h 17"/>
                    <a:gd name="T6" fmla="*/ 2 w 7"/>
                    <a:gd name="T7" fmla="*/ 10 h 17"/>
                    <a:gd name="T8" fmla="*/ 0 w 7"/>
                    <a:gd name="T9" fmla="*/ 10 h 17"/>
                    <a:gd name="T10" fmla="*/ 0 w 7"/>
                    <a:gd name="T11" fmla="*/ 12 h 17"/>
                    <a:gd name="T12" fmla="*/ 5 w 7"/>
                    <a:gd name="T13" fmla="*/ 17 h 17"/>
                    <a:gd name="T14" fmla="*/ 5 w 7"/>
                    <a:gd name="T15" fmla="*/ 12 h 17"/>
                    <a:gd name="T16" fmla="*/ 7 w 7"/>
                    <a:gd name="T17" fmla="*/ 12 h 17"/>
                    <a:gd name="T18" fmla="*/ 7 w 7"/>
                    <a:gd name="T19" fmla="*/ 0 h 17"/>
                    <a:gd name="T20" fmla="*/ 5 w 7"/>
                    <a:gd name="T2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7">
                      <a:moveTo>
                        <a:pt x="5" y="0"/>
                      </a:moveTo>
                      <a:lnTo>
                        <a:pt x="2" y="5"/>
                      </a:lnTo>
                      <a:lnTo>
                        <a:pt x="2" y="5"/>
                      </a:lnTo>
                      <a:lnTo>
                        <a:pt x="2" y="10"/>
                      </a:lnTo>
                      <a:lnTo>
                        <a:pt x="0" y="10"/>
                      </a:lnTo>
                      <a:lnTo>
                        <a:pt x="0" y="12"/>
                      </a:lnTo>
                      <a:lnTo>
                        <a:pt x="5" y="17"/>
                      </a:lnTo>
                      <a:lnTo>
                        <a:pt x="5" y="12"/>
                      </a:lnTo>
                      <a:lnTo>
                        <a:pt x="7" y="12"/>
                      </a:lnTo>
                      <a:lnTo>
                        <a:pt x="7" y="0"/>
                      </a:lnTo>
                      <a:lnTo>
                        <a:pt x="5" y="0"/>
                      </a:lnTo>
                      <a:close/>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2" name="Freeform 1362"/>
                <p:cNvSpPr>
                  <a:spLocks/>
                </p:cNvSpPr>
                <p:nvPr/>
              </p:nvSpPr>
              <p:spPr bwMode="black">
                <a:xfrm>
                  <a:off x="7060414" y="4216080"/>
                  <a:ext cx="10865" cy="27507"/>
                </a:xfrm>
                <a:custGeom>
                  <a:avLst/>
                  <a:gdLst>
                    <a:gd name="T0" fmla="*/ 5 w 7"/>
                    <a:gd name="T1" fmla="*/ 0 h 17"/>
                    <a:gd name="T2" fmla="*/ 2 w 7"/>
                    <a:gd name="T3" fmla="*/ 5 h 17"/>
                    <a:gd name="T4" fmla="*/ 2 w 7"/>
                    <a:gd name="T5" fmla="*/ 5 h 17"/>
                    <a:gd name="T6" fmla="*/ 2 w 7"/>
                    <a:gd name="T7" fmla="*/ 10 h 17"/>
                    <a:gd name="T8" fmla="*/ 0 w 7"/>
                    <a:gd name="T9" fmla="*/ 10 h 17"/>
                    <a:gd name="T10" fmla="*/ 0 w 7"/>
                    <a:gd name="T11" fmla="*/ 12 h 17"/>
                    <a:gd name="T12" fmla="*/ 5 w 7"/>
                    <a:gd name="T13" fmla="*/ 17 h 17"/>
                    <a:gd name="T14" fmla="*/ 5 w 7"/>
                    <a:gd name="T15" fmla="*/ 12 h 17"/>
                    <a:gd name="T16" fmla="*/ 7 w 7"/>
                    <a:gd name="T17" fmla="*/ 12 h 17"/>
                    <a:gd name="T18" fmla="*/ 7 w 7"/>
                    <a:gd name="T19" fmla="*/ 0 h 17"/>
                    <a:gd name="T20" fmla="*/ 5 w 7"/>
                    <a:gd name="T2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7">
                      <a:moveTo>
                        <a:pt x="5" y="0"/>
                      </a:moveTo>
                      <a:lnTo>
                        <a:pt x="2" y="5"/>
                      </a:lnTo>
                      <a:lnTo>
                        <a:pt x="2" y="5"/>
                      </a:lnTo>
                      <a:lnTo>
                        <a:pt x="2" y="10"/>
                      </a:lnTo>
                      <a:lnTo>
                        <a:pt x="0" y="10"/>
                      </a:lnTo>
                      <a:lnTo>
                        <a:pt x="0" y="12"/>
                      </a:lnTo>
                      <a:lnTo>
                        <a:pt x="5" y="17"/>
                      </a:lnTo>
                      <a:lnTo>
                        <a:pt x="5" y="12"/>
                      </a:lnTo>
                      <a:lnTo>
                        <a:pt x="7" y="12"/>
                      </a:lnTo>
                      <a:lnTo>
                        <a:pt x="7" y="0"/>
                      </a:lnTo>
                      <a:lnTo>
                        <a:pt x="5" y="0"/>
                      </a:lnTo>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3" name="Freeform 1363"/>
                <p:cNvSpPr>
                  <a:spLocks/>
                </p:cNvSpPr>
                <p:nvPr/>
              </p:nvSpPr>
              <p:spPr bwMode="black">
                <a:xfrm>
                  <a:off x="7034028" y="4212844"/>
                  <a:ext cx="7760" cy="11327"/>
                </a:xfrm>
                <a:custGeom>
                  <a:avLst/>
                  <a:gdLst>
                    <a:gd name="T0" fmla="*/ 5 w 5"/>
                    <a:gd name="T1" fmla="*/ 0 h 7"/>
                    <a:gd name="T2" fmla="*/ 0 w 5"/>
                    <a:gd name="T3" fmla="*/ 2 h 7"/>
                    <a:gd name="T4" fmla="*/ 0 w 5"/>
                    <a:gd name="T5" fmla="*/ 7 h 7"/>
                    <a:gd name="T6" fmla="*/ 5 w 5"/>
                    <a:gd name="T7" fmla="*/ 0 h 7"/>
                  </a:gdLst>
                  <a:ahLst/>
                  <a:cxnLst>
                    <a:cxn ang="0">
                      <a:pos x="T0" y="T1"/>
                    </a:cxn>
                    <a:cxn ang="0">
                      <a:pos x="T2" y="T3"/>
                    </a:cxn>
                    <a:cxn ang="0">
                      <a:pos x="T4" y="T5"/>
                    </a:cxn>
                    <a:cxn ang="0">
                      <a:pos x="T6" y="T7"/>
                    </a:cxn>
                  </a:cxnLst>
                  <a:rect l="0" t="0" r="r" b="b"/>
                  <a:pathLst>
                    <a:path w="5" h="7">
                      <a:moveTo>
                        <a:pt x="5" y="0"/>
                      </a:moveTo>
                      <a:lnTo>
                        <a:pt x="0" y="2"/>
                      </a:lnTo>
                      <a:lnTo>
                        <a:pt x="0" y="7"/>
                      </a:lnTo>
                      <a:lnTo>
                        <a:pt x="5" y="0"/>
                      </a:lnTo>
                      <a:close/>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4" name="Freeform 1364"/>
                <p:cNvSpPr>
                  <a:spLocks/>
                </p:cNvSpPr>
                <p:nvPr/>
              </p:nvSpPr>
              <p:spPr bwMode="black">
                <a:xfrm>
                  <a:off x="7034028" y="4212844"/>
                  <a:ext cx="7760" cy="11327"/>
                </a:xfrm>
                <a:custGeom>
                  <a:avLst/>
                  <a:gdLst>
                    <a:gd name="T0" fmla="*/ 5 w 5"/>
                    <a:gd name="T1" fmla="*/ 0 h 7"/>
                    <a:gd name="T2" fmla="*/ 0 w 5"/>
                    <a:gd name="T3" fmla="*/ 2 h 7"/>
                    <a:gd name="T4" fmla="*/ 0 w 5"/>
                    <a:gd name="T5" fmla="*/ 7 h 7"/>
                    <a:gd name="T6" fmla="*/ 5 w 5"/>
                    <a:gd name="T7" fmla="*/ 0 h 7"/>
                  </a:gdLst>
                  <a:ahLst/>
                  <a:cxnLst>
                    <a:cxn ang="0">
                      <a:pos x="T0" y="T1"/>
                    </a:cxn>
                    <a:cxn ang="0">
                      <a:pos x="T2" y="T3"/>
                    </a:cxn>
                    <a:cxn ang="0">
                      <a:pos x="T4" y="T5"/>
                    </a:cxn>
                    <a:cxn ang="0">
                      <a:pos x="T6" y="T7"/>
                    </a:cxn>
                  </a:cxnLst>
                  <a:rect l="0" t="0" r="r" b="b"/>
                  <a:pathLst>
                    <a:path w="5" h="7">
                      <a:moveTo>
                        <a:pt x="5" y="0"/>
                      </a:moveTo>
                      <a:lnTo>
                        <a:pt x="0" y="2"/>
                      </a:lnTo>
                      <a:lnTo>
                        <a:pt x="0" y="7"/>
                      </a:lnTo>
                      <a:lnTo>
                        <a:pt x="5" y="0"/>
                      </a:lnTo>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5" name="Freeform 1365"/>
                <p:cNvSpPr>
                  <a:spLocks/>
                </p:cNvSpPr>
                <p:nvPr/>
              </p:nvSpPr>
              <p:spPr bwMode="black">
                <a:xfrm>
                  <a:off x="6923825" y="4154593"/>
                  <a:ext cx="63638" cy="27507"/>
                </a:xfrm>
                <a:custGeom>
                  <a:avLst/>
                  <a:gdLst>
                    <a:gd name="T0" fmla="*/ 22 w 41"/>
                    <a:gd name="T1" fmla="*/ 0 h 17"/>
                    <a:gd name="T2" fmla="*/ 3 w 41"/>
                    <a:gd name="T3" fmla="*/ 3 h 17"/>
                    <a:gd name="T4" fmla="*/ 0 w 41"/>
                    <a:gd name="T5" fmla="*/ 7 h 17"/>
                    <a:gd name="T6" fmla="*/ 0 w 41"/>
                    <a:gd name="T7" fmla="*/ 12 h 17"/>
                    <a:gd name="T8" fmla="*/ 3 w 41"/>
                    <a:gd name="T9" fmla="*/ 7 h 17"/>
                    <a:gd name="T10" fmla="*/ 7 w 41"/>
                    <a:gd name="T11" fmla="*/ 12 h 17"/>
                    <a:gd name="T12" fmla="*/ 15 w 41"/>
                    <a:gd name="T13" fmla="*/ 7 h 17"/>
                    <a:gd name="T14" fmla="*/ 17 w 41"/>
                    <a:gd name="T15" fmla="*/ 10 h 17"/>
                    <a:gd name="T16" fmla="*/ 24 w 41"/>
                    <a:gd name="T17" fmla="*/ 10 h 17"/>
                    <a:gd name="T18" fmla="*/ 41 w 41"/>
                    <a:gd name="T19" fmla="*/ 17 h 17"/>
                    <a:gd name="T20" fmla="*/ 41 w 41"/>
                    <a:gd name="T21" fmla="*/ 14 h 17"/>
                    <a:gd name="T22" fmla="*/ 36 w 41"/>
                    <a:gd name="T23" fmla="*/ 5 h 17"/>
                    <a:gd name="T24" fmla="*/ 22 w 41"/>
                    <a:gd name="T2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7">
                      <a:moveTo>
                        <a:pt x="22" y="0"/>
                      </a:moveTo>
                      <a:lnTo>
                        <a:pt x="3" y="3"/>
                      </a:lnTo>
                      <a:lnTo>
                        <a:pt x="0" y="7"/>
                      </a:lnTo>
                      <a:lnTo>
                        <a:pt x="0" y="12"/>
                      </a:lnTo>
                      <a:lnTo>
                        <a:pt x="3" y="7"/>
                      </a:lnTo>
                      <a:lnTo>
                        <a:pt x="7" y="12"/>
                      </a:lnTo>
                      <a:lnTo>
                        <a:pt x="15" y="7"/>
                      </a:lnTo>
                      <a:lnTo>
                        <a:pt x="17" y="10"/>
                      </a:lnTo>
                      <a:lnTo>
                        <a:pt x="24" y="10"/>
                      </a:lnTo>
                      <a:lnTo>
                        <a:pt x="41" y="17"/>
                      </a:lnTo>
                      <a:lnTo>
                        <a:pt x="41" y="14"/>
                      </a:lnTo>
                      <a:lnTo>
                        <a:pt x="36" y="5"/>
                      </a:lnTo>
                      <a:lnTo>
                        <a:pt x="22" y="0"/>
                      </a:lnTo>
                      <a:close/>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6" name="Freeform 1366"/>
                <p:cNvSpPr>
                  <a:spLocks/>
                </p:cNvSpPr>
                <p:nvPr/>
              </p:nvSpPr>
              <p:spPr bwMode="black">
                <a:xfrm>
                  <a:off x="6923825" y="4154593"/>
                  <a:ext cx="63638" cy="27507"/>
                </a:xfrm>
                <a:custGeom>
                  <a:avLst/>
                  <a:gdLst>
                    <a:gd name="T0" fmla="*/ 22 w 41"/>
                    <a:gd name="T1" fmla="*/ 0 h 17"/>
                    <a:gd name="T2" fmla="*/ 3 w 41"/>
                    <a:gd name="T3" fmla="*/ 3 h 17"/>
                    <a:gd name="T4" fmla="*/ 0 w 41"/>
                    <a:gd name="T5" fmla="*/ 7 h 17"/>
                    <a:gd name="T6" fmla="*/ 0 w 41"/>
                    <a:gd name="T7" fmla="*/ 12 h 17"/>
                    <a:gd name="T8" fmla="*/ 3 w 41"/>
                    <a:gd name="T9" fmla="*/ 7 h 17"/>
                    <a:gd name="T10" fmla="*/ 7 w 41"/>
                    <a:gd name="T11" fmla="*/ 12 h 17"/>
                    <a:gd name="T12" fmla="*/ 15 w 41"/>
                    <a:gd name="T13" fmla="*/ 7 h 17"/>
                    <a:gd name="T14" fmla="*/ 17 w 41"/>
                    <a:gd name="T15" fmla="*/ 10 h 17"/>
                    <a:gd name="T16" fmla="*/ 24 w 41"/>
                    <a:gd name="T17" fmla="*/ 10 h 17"/>
                    <a:gd name="T18" fmla="*/ 41 w 41"/>
                    <a:gd name="T19" fmla="*/ 17 h 17"/>
                    <a:gd name="T20" fmla="*/ 41 w 41"/>
                    <a:gd name="T21" fmla="*/ 14 h 17"/>
                    <a:gd name="T22" fmla="*/ 36 w 41"/>
                    <a:gd name="T23" fmla="*/ 5 h 17"/>
                    <a:gd name="T24" fmla="*/ 22 w 41"/>
                    <a:gd name="T2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7">
                      <a:moveTo>
                        <a:pt x="22" y="0"/>
                      </a:moveTo>
                      <a:lnTo>
                        <a:pt x="3" y="3"/>
                      </a:lnTo>
                      <a:lnTo>
                        <a:pt x="0" y="7"/>
                      </a:lnTo>
                      <a:lnTo>
                        <a:pt x="0" y="12"/>
                      </a:lnTo>
                      <a:lnTo>
                        <a:pt x="3" y="7"/>
                      </a:lnTo>
                      <a:lnTo>
                        <a:pt x="7" y="12"/>
                      </a:lnTo>
                      <a:lnTo>
                        <a:pt x="15" y="7"/>
                      </a:lnTo>
                      <a:lnTo>
                        <a:pt x="17" y="10"/>
                      </a:lnTo>
                      <a:lnTo>
                        <a:pt x="24" y="10"/>
                      </a:lnTo>
                      <a:lnTo>
                        <a:pt x="41" y="17"/>
                      </a:lnTo>
                      <a:lnTo>
                        <a:pt x="41" y="14"/>
                      </a:lnTo>
                      <a:lnTo>
                        <a:pt x="36" y="5"/>
                      </a:lnTo>
                      <a:lnTo>
                        <a:pt x="22" y="0"/>
                      </a:lnTo>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7" name="Freeform 1367"/>
                <p:cNvSpPr>
                  <a:spLocks/>
                </p:cNvSpPr>
                <p:nvPr/>
              </p:nvSpPr>
              <p:spPr bwMode="black">
                <a:xfrm>
                  <a:off x="6964180" y="4131939"/>
                  <a:ext cx="10865" cy="8091"/>
                </a:xfrm>
                <a:custGeom>
                  <a:avLst/>
                  <a:gdLst>
                    <a:gd name="T0" fmla="*/ 7 w 7"/>
                    <a:gd name="T1" fmla="*/ 0 h 5"/>
                    <a:gd name="T2" fmla="*/ 0 w 7"/>
                    <a:gd name="T3" fmla="*/ 2 h 5"/>
                    <a:gd name="T4" fmla="*/ 3 w 7"/>
                    <a:gd name="T5" fmla="*/ 5 h 5"/>
                    <a:gd name="T6" fmla="*/ 7 w 7"/>
                    <a:gd name="T7" fmla="*/ 5 h 5"/>
                    <a:gd name="T8" fmla="*/ 7 w 7"/>
                    <a:gd name="T9" fmla="*/ 0 h 5"/>
                  </a:gdLst>
                  <a:ahLst/>
                  <a:cxnLst>
                    <a:cxn ang="0">
                      <a:pos x="T0" y="T1"/>
                    </a:cxn>
                    <a:cxn ang="0">
                      <a:pos x="T2" y="T3"/>
                    </a:cxn>
                    <a:cxn ang="0">
                      <a:pos x="T4" y="T5"/>
                    </a:cxn>
                    <a:cxn ang="0">
                      <a:pos x="T6" y="T7"/>
                    </a:cxn>
                    <a:cxn ang="0">
                      <a:pos x="T8" y="T9"/>
                    </a:cxn>
                  </a:cxnLst>
                  <a:rect l="0" t="0" r="r" b="b"/>
                  <a:pathLst>
                    <a:path w="7" h="5">
                      <a:moveTo>
                        <a:pt x="7" y="0"/>
                      </a:moveTo>
                      <a:lnTo>
                        <a:pt x="0" y="2"/>
                      </a:lnTo>
                      <a:lnTo>
                        <a:pt x="3" y="5"/>
                      </a:lnTo>
                      <a:lnTo>
                        <a:pt x="7" y="5"/>
                      </a:lnTo>
                      <a:lnTo>
                        <a:pt x="7" y="0"/>
                      </a:lnTo>
                      <a:close/>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8" name="Freeform 1368"/>
                <p:cNvSpPr>
                  <a:spLocks/>
                </p:cNvSpPr>
                <p:nvPr/>
              </p:nvSpPr>
              <p:spPr bwMode="black">
                <a:xfrm>
                  <a:off x="6964180" y="4131939"/>
                  <a:ext cx="10865" cy="8091"/>
                </a:xfrm>
                <a:custGeom>
                  <a:avLst/>
                  <a:gdLst>
                    <a:gd name="T0" fmla="*/ 7 w 7"/>
                    <a:gd name="T1" fmla="*/ 0 h 5"/>
                    <a:gd name="T2" fmla="*/ 0 w 7"/>
                    <a:gd name="T3" fmla="*/ 2 h 5"/>
                    <a:gd name="T4" fmla="*/ 3 w 7"/>
                    <a:gd name="T5" fmla="*/ 5 h 5"/>
                    <a:gd name="T6" fmla="*/ 7 w 7"/>
                    <a:gd name="T7" fmla="*/ 5 h 5"/>
                    <a:gd name="T8" fmla="*/ 7 w 7"/>
                    <a:gd name="T9" fmla="*/ 0 h 5"/>
                  </a:gdLst>
                  <a:ahLst/>
                  <a:cxnLst>
                    <a:cxn ang="0">
                      <a:pos x="T0" y="T1"/>
                    </a:cxn>
                    <a:cxn ang="0">
                      <a:pos x="T2" y="T3"/>
                    </a:cxn>
                    <a:cxn ang="0">
                      <a:pos x="T4" y="T5"/>
                    </a:cxn>
                    <a:cxn ang="0">
                      <a:pos x="T6" y="T7"/>
                    </a:cxn>
                    <a:cxn ang="0">
                      <a:pos x="T8" y="T9"/>
                    </a:cxn>
                  </a:cxnLst>
                  <a:rect l="0" t="0" r="r" b="b"/>
                  <a:pathLst>
                    <a:path w="7" h="5">
                      <a:moveTo>
                        <a:pt x="7" y="0"/>
                      </a:moveTo>
                      <a:lnTo>
                        <a:pt x="0" y="2"/>
                      </a:lnTo>
                      <a:lnTo>
                        <a:pt x="3" y="5"/>
                      </a:lnTo>
                      <a:lnTo>
                        <a:pt x="7" y="5"/>
                      </a:lnTo>
                      <a:lnTo>
                        <a:pt x="7" y="0"/>
                      </a:lnTo>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9" name="Freeform 1369"/>
                <p:cNvSpPr>
                  <a:spLocks/>
                </p:cNvSpPr>
                <p:nvPr/>
              </p:nvSpPr>
              <p:spPr bwMode="black">
                <a:xfrm>
                  <a:off x="6982807" y="4117376"/>
                  <a:ext cx="7760" cy="3236"/>
                </a:xfrm>
                <a:custGeom>
                  <a:avLst/>
                  <a:gdLst>
                    <a:gd name="T0" fmla="*/ 5 w 5"/>
                    <a:gd name="T1" fmla="*/ 0 h 2"/>
                    <a:gd name="T2" fmla="*/ 0 w 5"/>
                    <a:gd name="T3" fmla="*/ 0 h 2"/>
                    <a:gd name="T4" fmla="*/ 3 w 5"/>
                    <a:gd name="T5" fmla="*/ 2 h 2"/>
                    <a:gd name="T6" fmla="*/ 5 w 5"/>
                    <a:gd name="T7" fmla="*/ 2 h 2"/>
                    <a:gd name="T8" fmla="*/ 5 w 5"/>
                    <a:gd name="T9" fmla="*/ 0 h 2"/>
                  </a:gdLst>
                  <a:ahLst/>
                  <a:cxnLst>
                    <a:cxn ang="0">
                      <a:pos x="T0" y="T1"/>
                    </a:cxn>
                    <a:cxn ang="0">
                      <a:pos x="T2" y="T3"/>
                    </a:cxn>
                    <a:cxn ang="0">
                      <a:pos x="T4" y="T5"/>
                    </a:cxn>
                    <a:cxn ang="0">
                      <a:pos x="T6" y="T7"/>
                    </a:cxn>
                    <a:cxn ang="0">
                      <a:pos x="T8" y="T9"/>
                    </a:cxn>
                  </a:cxnLst>
                  <a:rect l="0" t="0" r="r" b="b"/>
                  <a:pathLst>
                    <a:path w="5" h="2">
                      <a:moveTo>
                        <a:pt x="5" y="0"/>
                      </a:moveTo>
                      <a:lnTo>
                        <a:pt x="0" y="0"/>
                      </a:lnTo>
                      <a:lnTo>
                        <a:pt x="3" y="2"/>
                      </a:lnTo>
                      <a:lnTo>
                        <a:pt x="5" y="2"/>
                      </a:lnTo>
                      <a:lnTo>
                        <a:pt x="5" y="0"/>
                      </a:lnTo>
                      <a:close/>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0" name="Freeform 1370"/>
                <p:cNvSpPr>
                  <a:spLocks/>
                </p:cNvSpPr>
                <p:nvPr/>
              </p:nvSpPr>
              <p:spPr bwMode="black">
                <a:xfrm>
                  <a:off x="6982807" y="4117376"/>
                  <a:ext cx="7760" cy="3236"/>
                </a:xfrm>
                <a:custGeom>
                  <a:avLst/>
                  <a:gdLst>
                    <a:gd name="T0" fmla="*/ 5 w 5"/>
                    <a:gd name="T1" fmla="*/ 0 h 2"/>
                    <a:gd name="T2" fmla="*/ 0 w 5"/>
                    <a:gd name="T3" fmla="*/ 0 h 2"/>
                    <a:gd name="T4" fmla="*/ 3 w 5"/>
                    <a:gd name="T5" fmla="*/ 2 h 2"/>
                    <a:gd name="T6" fmla="*/ 5 w 5"/>
                    <a:gd name="T7" fmla="*/ 2 h 2"/>
                    <a:gd name="T8" fmla="*/ 5 w 5"/>
                    <a:gd name="T9" fmla="*/ 0 h 2"/>
                  </a:gdLst>
                  <a:ahLst/>
                  <a:cxnLst>
                    <a:cxn ang="0">
                      <a:pos x="T0" y="T1"/>
                    </a:cxn>
                    <a:cxn ang="0">
                      <a:pos x="T2" y="T3"/>
                    </a:cxn>
                    <a:cxn ang="0">
                      <a:pos x="T4" y="T5"/>
                    </a:cxn>
                    <a:cxn ang="0">
                      <a:pos x="T6" y="T7"/>
                    </a:cxn>
                    <a:cxn ang="0">
                      <a:pos x="T8" y="T9"/>
                    </a:cxn>
                  </a:cxnLst>
                  <a:rect l="0" t="0" r="r" b="b"/>
                  <a:pathLst>
                    <a:path w="5" h="2">
                      <a:moveTo>
                        <a:pt x="5" y="0"/>
                      </a:moveTo>
                      <a:lnTo>
                        <a:pt x="0" y="0"/>
                      </a:lnTo>
                      <a:lnTo>
                        <a:pt x="3" y="2"/>
                      </a:lnTo>
                      <a:lnTo>
                        <a:pt x="5" y="2"/>
                      </a:lnTo>
                      <a:lnTo>
                        <a:pt x="5" y="0"/>
                      </a:lnTo>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1" name="Freeform 1371"/>
                <p:cNvSpPr>
                  <a:spLocks/>
                </p:cNvSpPr>
                <p:nvPr/>
              </p:nvSpPr>
              <p:spPr bwMode="black">
                <a:xfrm>
                  <a:off x="6979702" y="4093105"/>
                  <a:ext cx="18626" cy="11327"/>
                </a:xfrm>
                <a:custGeom>
                  <a:avLst/>
                  <a:gdLst>
                    <a:gd name="T0" fmla="*/ 2 w 12"/>
                    <a:gd name="T1" fmla="*/ 0 h 7"/>
                    <a:gd name="T2" fmla="*/ 0 w 12"/>
                    <a:gd name="T3" fmla="*/ 3 h 7"/>
                    <a:gd name="T4" fmla="*/ 5 w 12"/>
                    <a:gd name="T5" fmla="*/ 7 h 7"/>
                    <a:gd name="T6" fmla="*/ 12 w 12"/>
                    <a:gd name="T7" fmla="*/ 5 h 7"/>
                    <a:gd name="T8" fmla="*/ 2 w 12"/>
                    <a:gd name="T9" fmla="*/ 0 h 7"/>
                  </a:gdLst>
                  <a:ahLst/>
                  <a:cxnLst>
                    <a:cxn ang="0">
                      <a:pos x="T0" y="T1"/>
                    </a:cxn>
                    <a:cxn ang="0">
                      <a:pos x="T2" y="T3"/>
                    </a:cxn>
                    <a:cxn ang="0">
                      <a:pos x="T4" y="T5"/>
                    </a:cxn>
                    <a:cxn ang="0">
                      <a:pos x="T6" y="T7"/>
                    </a:cxn>
                    <a:cxn ang="0">
                      <a:pos x="T8" y="T9"/>
                    </a:cxn>
                  </a:cxnLst>
                  <a:rect l="0" t="0" r="r" b="b"/>
                  <a:pathLst>
                    <a:path w="12" h="7">
                      <a:moveTo>
                        <a:pt x="2" y="0"/>
                      </a:moveTo>
                      <a:lnTo>
                        <a:pt x="0" y="3"/>
                      </a:lnTo>
                      <a:lnTo>
                        <a:pt x="5" y="7"/>
                      </a:lnTo>
                      <a:lnTo>
                        <a:pt x="12" y="5"/>
                      </a:lnTo>
                      <a:lnTo>
                        <a:pt x="2" y="0"/>
                      </a:lnTo>
                      <a:close/>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2" name="Freeform 1372"/>
                <p:cNvSpPr>
                  <a:spLocks/>
                </p:cNvSpPr>
                <p:nvPr/>
              </p:nvSpPr>
              <p:spPr bwMode="black">
                <a:xfrm>
                  <a:off x="6979702" y="4093105"/>
                  <a:ext cx="18626" cy="11327"/>
                </a:xfrm>
                <a:custGeom>
                  <a:avLst/>
                  <a:gdLst>
                    <a:gd name="T0" fmla="*/ 2 w 12"/>
                    <a:gd name="T1" fmla="*/ 0 h 7"/>
                    <a:gd name="T2" fmla="*/ 0 w 12"/>
                    <a:gd name="T3" fmla="*/ 3 h 7"/>
                    <a:gd name="T4" fmla="*/ 5 w 12"/>
                    <a:gd name="T5" fmla="*/ 7 h 7"/>
                    <a:gd name="T6" fmla="*/ 12 w 12"/>
                    <a:gd name="T7" fmla="*/ 5 h 7"/>
                    <a:gd name="T8" fmla="*/ 2 w 12"/>
                    <a:gd name="T9" fmla="*/ 0 h 7"/>
                  </a:gdLst>
                  <a:ahLst/>
                  <a:cxnLst>
                    <a:cxn ang="0">
                      <a:pos x="T0" y="T1"/>
                    </a:cxn>
                    <a:cxn ang="0">
                      <a:pos x="T2" y="T3"/>
                    </a:cxn>
                    <a:cxn ang="0">
                      <a:pos x="T4" y="T5"/>
                    </a:cxn>
                    <a:cxn ang="0">
                      <a:pos x="T6" y="T7"/>
                    </a:cxn>
                    <a:cxn ang="0">
                      <a:pos x="T8" y="T9"/>
                    </a:cxn>
                  </a:cxnLst>
                  <a:rect l="0" t="0" r="r" b="b"/>
                  <a:pathLst>
                    <a:path w="12" h="7">
                      <a:moveTo>
                        <a:pt x="2" y="0"/>
                      </a:moveTo>
                      <a:lnTo>
                        <a:pt x="0" y="3"/>
                      </a:lnTo>
                      <a:lnTo>
                        <a:pt x="5" y="7"/>
                      </a:lnTo>
                      <a:lnTo>
                        <a:pt x="12" y="5"/>
                      </a:lnTo>
                      <a:lnTo>
                        <a:pt x="2" y="0"/>
                      </a:lnTo>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3" name="Freeform 1373"/>
                <p:cNvSpPr>
                  <a:spLocks/>
                </p:cNvSpPr>
                <p:nvPr/>
              </p:nvSpPr>
              <p:spPr bwMode="black">
                <a:xfrm>
                  <a:off x="7089904" y="4128703"/>
                  <a:ext cx="29491" cy="6472"/>
                </a:xfrm>
                <a:custGeom>
                  <a:avLst/>
                  <a:gdLst>
                    <a:gd name="T0" fmla="*/ 5 w 19"/>
                    <a:gd name="T1" fmla="*/ 0 h 4"/>
                    <a:gd name="T2" fmla="*/ 0 w 19"/>
                    <a:gd name="T3" fmla="*/ 2 h 4"/>
                    <a:gd name="T4" fmla="*/ 19 w 19"/>
                    <a:gd name="T5" fmla="*/ 4 h 4"/>
                    <a:gd name="T6" fmla="*/ 16 w 19"/>
                    <a:gd name="T7" fmla="*/ 2 h 4"/>
                    <a:gd name="T8" fmla="*/ 5 w 19"/>
                    <a:gd name="T9" fmla="*/ 0 h 4"/>
                  </a:gdLst>
                  <a:ahLst/>
                  <a:cxnLst>
                    <a:cxn ang="0">
                      <a:pos x="T0" y="T1"/>
                    </a:cxn>
                    <a:cxn ang="0">
                      <a:pos x="T2" y="T3"/>
                    </a:cxn>
                    <a:cxn ang="0">
                      <a:pos x="T4" y="T5"/>
                    </a:cxn>
                    <a:cxn ang="0">
                      <a:pos x="T6" y="T7"/>
                    </a:cxn>
                    <a:cxn ang="0">
                      <a:pos x="T8" y="T9"/>
                    </a:cxn>
                  </a:cxnLst>
                  <a:rect l="0" t="0" r="r" b="b"/>
                  <a:pathLst>
                    <a:path w="19" h="4">
                      <a:moveTo>
                        <a:pt x="5" y="0"/>
                      </a:moveTo>
                      <a:lnTo>
                        <a:pt x="0" y="2"/>
                      </a:lnTo>
                      <a:lnTo>
                        <a:pt x="19" y="4"/>
                      </a:lnTo>
                      <a:lnTo>
                        <a:pt x="16" y="2"/>
                      </a:lnTo>
                      <a:lnTo>
                        <a:pt x="5" y="0"/>
                      </a:lnTo>
                      <a:close/>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4" name="Freeform 1374"/>
                <p:cNvSpPr>
                  <a:spLocks/>
                </p:cNvSpPr>
                <p:nvPr/>
              </p:nvSpPr>
              <p:spPr bwMode="black">
                <a:xfrm>
                  <a:off x="7089904" y="4128703"/>
                  <a:ext cx="29491" cy="6472"/>
                </a:xfrm>
                <a:custGeom>
                  <a:avLst/>
                  <a:gdLst>
                    <a:gd name="T0" fmla="*/ 5 w 19"/>
                    <a:gd name="T1" fmla="*/ 0 h 4"/>
                    <a:gd name="T2" fmla="*/ 0 w 19"/>
                    <a:gd name="T3" fmla="*/ 2 h 4"/>
                    <a:gd name="T4" fmla="*/ 19 w 19"/>
                    <a:gd name="T5" fmla="*/ 4 h 4"/>
                    <a:gd name="T6" fmla="*/ 16 w 19"/>
                    <a:gd name="T7" fmla="*/ 2 h 4"/>
                    <a:gd name="T8" fmla="*/ 5 w 19"/>
                    <a:gd name="T9" fmla="*/ 0 h 4"/>
                  </a:gdLst>
                  <a:ahLst/>
                  <a:cxnLst>
                    <a:cxn ang="0">
                      <a:pos x="T0" y="T1"/>
                    </a:cxn>
                    <a:cxn ang="0">
                      <a:pos x="T2" y="T3"/>
                    </a:cxn>
                    <a:cxn ang="0">
                      <a:pos x="T4" y="T5"/>
                    </a:cxn>
                    <a:cxn ang="0">
                      <a:pos x="T6" y="T7"/>
                    </a:cxn>
                    <a:cxn ang="0">
                      <a:pos x="T8" y="T9"/>
                    </a:cxn>
                  </a:cxnLst>
                  <a:rect l="0" t="0" r="r" b="b"/>
                  <a:pathLst>
                    <a:path w="19" h="4">
                      <a:moveTo>
                        <a:pt x="5" y="0"/>
                      </a:moveTo>
                      <a:lnTo>
                        <a:pt x="0" y="2"/>
                      </a:lnTo>
                      <a:lnTo>
                        <a:pt x="19" y="4"/>
                      </a:lnTo>
                      <a:lnTo>
                        <a:pt x="16" y="2"/>
                      </a:lnTo>
                      <a:lnTo>
                        <a:pt x="5" y="0"/>
                      </a:lnTo>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5" name="Freeform 1375"/>
                <p:cNvSpPr>
                  <a:spLocks/>
                </p:cNvSpPr>
                <p:nvPr/>
              </p:nvSpPr>
              <p:spPr bwMode="black">
                <a:xfrm>
                  <a:off x="7089904" y="4109287"/>
                  <a:ext cx="18626" cy="11327"/>
                </a:xfrm>
                <a:custGeom>
                  <a:avLst/>
                  <a:gdLst>
                    <a:gd name="T0" fmla="*/ 5 w 12"/>
                    <a:gd name="T1" fmla="*/ 0 h 7"/>
                    <a:gd name="T2" fmla="*/ 0 w 12"/>
                    <a:gd name="T3" fmla="*/ 0 h 7"/>
                    <a:gd name="T4" fmla="*/ 7 w 12"/>
                    <a:gd name="T5" fmla="*/ 7 h 7"/>
                    <a:gd name="T6" fmla="*/ 12 w 12"/>
                    <a:gd name="T7" fmla="*/ 7 h 7"/>
                    <a:gd name="T8" fmla="*/ 5 w 12"/>
                    <a:gd name="T9" fmla="*/ 0 h 7"/>
                  </a:gdLst>
                  <a:ahLst/>
                  <a:cxnLst>
                    <a:cxn ang="0">
                      <a:pos x="T0" y="T1"/>
                    </a:cxn>
                    <a:cxn ang="0">
                      <a:pos x="T2" y="T3"/>
                    </a:cxn>
                    <a:cxn ang="0">
                      <a:pos x="T4" y="T5"/>
                    </a:cxn>
                    <a:cxn ang="0">
                      <a:pos x="T6" y="T7"/>
                    </a:cxn>
                    <a:cxn ang="0">
                      <a:pos x="T8" y="T9"/>
                    </a:cxn>
                  </a:cxnLst>
                  <a:rect l="0" t="0" r="r" b="b"/>
                  <a:pathLst>
                    <a:path w="12" h="7">
                      <a:moveTo>
                        <a:pt x="5" y="0"/>
                      </a:moveTo>
                      <a:lnTo>
                        <a:pt x="0" y="0"/>
                      </a:lnTo>
                      <a:lnTo>
                        <a:pt x="7" y="7"/>
                      </a:lnTo>
                      <a:lnTo>
                        <a:pt x="12" y="7"/>
                      </a:lnTo>
                      <a:lnTo>
                        <a:pt x="5" y="0"/>
                      </a:lnTo>
                      <a:close/>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6" name="Freeform 1376"/>
                <p:cNvSpPr>
                  <a:spLocks/>
                </p:cNvSpPr>
                <p:nvPr/>
              </p:nvSpPr>
              <p:spPr bwMode="black">
                <a:xfrm>
                  <a:off x="7089904" y="4109287"/>
                  <a:ext cx="18626" cy="11327"/>
                </a:xfrm>
                <a:custGeom>
                  <a:avLst/>
                  <a:gdLst>
                    <a:gd name="T0" fmla="*/ 5 w 12"/>
                    <a:gd name="T1" fmla="*/ 0 h 7"/>
                    <a:gd name="T2" fmla="*/ 0 w 12"/>
                    <a:gd name="T3" fmla="*/ 0 h 7"/>
                    <a:gd name="T4" fmla="*/ 7 w 12"/>
                    <a:gd name="T5" fmla="*/ 7 h 7"/>
                    <a:gd name="T6" fmla="*/ 12 w 12"/>
                    <a:gd name="T7" fmla="*/ 7 h 7"/>
                    <a:gd name="T8" fmla="*/ 5 w 12"/>
                    <a:gd name="T9" fmla="*/ 0 h 7"/>
                  </a:gdLst>
                  <a:ahLst/>
                  <a:cxnLst>
                    <a:cxn ang="0">
                      <a:pos x="T0" y="T1"/>
                    </a:cxn>
                    <a:cxn ang="0">
                      <a:pos x="T2" y="T3"/>
                    </a:cxn>
                    <a:cxn ang="0">
                      <a:pos x="T4" y="T5"/>
                    </a:cxn>
                    <a:cxn ang="0">
                      <a:pos x="T6" y="T7"/>
                    </a:cxn>
                    <a:cxn ang="0">
                      <a:pos x="T8" y="T9"/>
                    </a:cxn>
                  </a:cxnLst>
                  <a:rect l="0" t="0" r="r" b="b"/>
                  <a:pathLst>
                    <a:path w="12" h="7">
                      <a:moveTo>
                        <a:pt x="5" y="0"/>
                      </a:moveTo>
                      <a:lnTo>
                        <a:pt x="0" y="0"/>
                      </a:lnTo>
                      <a:lnTo>
                        <a:pt x="7" y="7"/>
                      </a:lnTo>
                      <a:lnTo>
                        <a:pt x="12" y="7"/>
                      </a:lnTo>
                      <a:lnTo>
                        <a:pt x="5" y="0"/>
                      </a:lnTo>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7" name="Freeform 1377"/>
                <p:cNvSpPr>
                  <a:spLocks/>
                </p:cNvSpPr>
                <p:nvPr/>
              </p:nvSpPr>
              <p:spPr bwMode="black">
                <a:xfrm>
                  <a:off x="6928481" y="4174010"/>
                  <a:ext cx="3105" cy="3236"/>
                </a:xfrm>
                <a:custGeom>
                  <a:avLst/>
                  <a:gdLst>
                    <a:gd name="T0" fmla="*/ 2 w 2"/>
                    <a:gd name="T1" fmla="*/ 0 h 2"/>
                    <a:gd name="T2" fmla="*/ 0 w 2"/>
                    <a:gd name="T3" fmla="*/ 0 h 2"/>
                    <a:gd name="T4" fmla="*/ 0 w 2"/>
                    <a:gd name="T5" fmla="*/ 2 h 2"/>
                    <a:gd name="T6" fmla="*/ 2 w 2"/>
                    <a:gd name="T7" fmla="*/ 0 h 2"/>
                  </a:gdLst>
                  <a:ahLst/>
                  <a:cxnLst>
                    <a:cxn ang="0">
                      <a:pos x="T0" y="T1"/>
                    </a:cxn>
                    <a:cxn ang="0">
                      <a:pos x="T2" y="T3"/>
                    </a:cxn>
                    <a:cxn ang="0">
                      <a:pos x="T4" y="T5"/>
                    </a:cxn>
                    <a:cxn ang="0">
                      <a:pos x="T6" y="T7"/>
                    </a:cxn>
                  </a:cxnLst>
                  <a:rect l="0" t="0" r="r" b="b"/>
                  <a:pathLst>
                    <a:path w="2" h="2">
                      <a:moveTo>
                        <a:pt x="2" y="0"/>
                      </a:moveTo>
                      <a:lnTo>
                        <a:pt x="0" y="0"/>
                      </a:lnTo>
                      <a:lnTo>
                        <a:pt x="0" y="2"/>
                      </a:lnTo>
                      <a:lnTo>
                        <a:pt x="2" y="0"/>
                      </a:lnTo>
                      <a:close/>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8" name="Freeform 1378"/>
                <p:cNvSpPr>
                  <a:spLocks/>
                </p:cNvSpPr>
                <p:nvPr/>
              </p:nvSpPr>
              <p:spPr bwMode="black">
                <a:xfrm>
                  <a:off x="6928481" y="4174010"/>
                  <a:ext cx="3105" cy="3236"/>
                </a:xfrm>
                <a:custGeom>
                  <a:avLst/>
                  <a:gdLst>
                    <a:gd name="T0" fmla="*/ 2 w 2"/>
                    <a:gd name="T1" fmla="*/ 0 h 2"/>
                    <a:gd name="T2" fmla="*/ 0 w 2"/>
                    <a:gd name="T3" fmla="*/ 0 h 2"/>
                    <a:gd name="T4" fmla="*/ 0 w 2"/>
                    <a:gd name="T5" fmla="*/ 2 h 2"/>
                    <a:gd name="T6" fmla="*/ 2 w 2"/>
                    <a:gd name="T7" fmla="*/ 0 h 2"/>
                  </a:gdLst>
                  <a:ahLst/>
                  <a:cxnLst>
                    <a:cxn ang="0">
                      <a:pos x="T0" y="T1"/>
                    </a:cxn>
                    <a:cxn ang="0">
                      <a:pos x="T2" y="T3"/>
                    </a:cxn>
                    <a:cxn ang="0">
                      <a:pos x="T4" y="T5"/>
                    </a:cxn>
                    <a:cxn ang="0">
                      <a:pos x="T6" y="T7"/>
                    </a:cxn>
                  </a:cxnLst>
                  <a:rect l="0" t="0" r="r" b="b"/>
                  <a:pathLst>
                    <a:path w="2" h="2">
                      <a:moveTo>
                        <a:pt x="2" y="0"/>
                      </a:moveTo>
                      <a:lnTo>
                        <a:pt x="0" y="0"/>
                      </a:lnTo>
                      <a:lnTo>
                        <a:pt x="0" y="2"/>
                      </a:lnTo>
                      <a:lnTo>
                        <a:pt x="2" y="0"/>
                      </a:lnTo>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9" name="Freeform 1379"/>
                <p:cNvSpPr>
                  <a:spLocks/>
                </p:cNvSpPr>
                <p:nvPr/>
              </p:nvSpPr>
              <p:spPr bwMode="black">
                <a:xfrm>
                  <a:off x="6667720" y="4165919"/>
                  <a:ext cx="3105" cy="19417"/>
                </a:xfrm>
                <a:custGeom>
                  <a:avLst/>
                  <a:gdLst>
                    <a:gd name="T0" fmla="*/ 2 w 2"/>
                    <a:gd name="T1" fmla="*/ 0 h 12"/>
                    <a:gd name="T2" fmla="*/ 0 w 2"/>
                    <a:gd name="T3" fmla="*/ 5 h 12"/>
                    <a:gd name="T4" fmla="*/ 0 w 2"/>
                    <a:gd name="T5" fmla="*/ 12 h 12"/>
                    <a:gd name="T6" fmla="*/ 2 w 2"/>
                    <a:gd name="T7" fmla="*/ 10 h 12"/>
                    <a:gd name="T8" fmla="*/ 2 w 2"/>
                    <a:gd name="T9" fmla="*/ 0 h 12"/>
                  </a:gdLst>
                  <a:ahLst/>
                  <a:cxnLst>
                    <a:cxn ang="0">
                      <a:pos x="T0" y="T1"/>
                    </a:cxn>
                    <a:cxn ang="0">
                      <a:pos x="T2" y="T3"/>
                    </a:cxn>
                    <a:cxn ang="0">
                      <a:pos x="T4" y="T5"/>
                    </a:cxn>
                    <a:cxn ang="0">
                      <a:pos x="T6" y="T7"/>
                    </a:cxn>
                    <a:cxn ang="0">
                      <a:pos x="T8" y="T9"/>
                    </a:cxn>
                  </a:cxnLst>
                  <a:rect l="0" t="0" r="r" b="b"/>
                  <a:pathLst>
                    <a:path w="2" h="12">
                      <a:moveTo>
                        <a:pt x="2" y="0"/>
                      </a:moveTo>
                      <a:lnTo>
                        <a:pt x="0" y="5"/>
                      </a:lnTo>
                      <a:lnTo>
                        <a:pt x="0" y="12"/>
                      </a:lnTo>
                      <a:lnTo>
                        <a:pt x="2" y="10"/>
                      </a:lnTo>
                      <a:lnTo>
                        <a:pt x="2" y="0"/>
                      </a:lnTo>
                      <a:close/>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0" name="Freeform 1380"/>
                <p:cNvSpPr>
                  <a:spLocks/>
                </p:cNvSpPr>
                <p:nvPr/>
              </p:nvSpPr>
              <p:spPr bwMode="black">
                <a:xfrm>
                  <a:off x="6667720" y="4165919"/>
                  <a:ext cx="3105" cy="19417"/>
                </a:xfrm>
                <a:custGeom>
                  <a:avLst/>
                  <a:gdLst>
                    <a:gd name="T0" fmla="*/ 2 w 2"/>
                    <a:gd name="T1" fmla="*/ 0 h 12"/>
                    <a:gd name="T2" fmla="*/ 0 w 2"/>
                    <a:gd name="T3" fmla="*/ 5 h 12"/>
                    <a:gd name="T4" fmla="*/ 0 w 2"/>
                    <a:gd name="T5" fmla="*/ 12 h 12"/>
                    <a:gd name="T6" fmla="*/ 2 w 2"/>
                    <a:gd name="T7" fmla="*/ 10 h 12"/>
                    <a:gd name="T8" fmla="*/ 2 w 2"/>
                    <a:gd name="T9" fmla="*/ 0 h 12"/>
                  </a:gdLst>
                  <a:ahLst/>
                  <a:cxnLst>
                    <a:cxn ang="0">
                      <a:pos x="T0" y="T1"/>
                    </a:cxn>
                    <a:cxn ang="0">
                      <a:pos x="T2" y="T3"/>
                    </a:cxn>
                    <a:cxn ang="0">
                      <a:pos x="T4" y="T5"/>
                    </a:cxn>
                    <a:cxn ang="0">
                      <a:pos x="T6" y="T7"/>
                    </a:cxn>
                    <a:cxn ang="0">
                      <a:pos x="T8" y="T9"/>
                    </a:cxn>
                  </a:cxnLst>
                  <a:rect l="0" t="0" r="r" b="b"/>
                  <a:pathLst>
                    <a:path w="2" h="12">
                      <a:moveTo>
                        <a:pt x="2" y="0"/>
                      </a:moveTo>
                      <a:lnTo>
                        <a:pt x="0" y="5"/>
                      </a:lnTo>
                      <a:lnTo>
                        <a:pt x="0" y="12"/>
                      </a:lnTo>
                      <a:lnTo>
                        <a:pt x="2" y="10"/>
                      </a:lnTo>
                      <a:lnTo>
                        <a:pt x="2" y="0"/>
                      </a:lnTo>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1" name="Freeform 1381"/>
                <p:cNvSpPr>
                  <a:spLocks/>
                </p:cNvSpPr>
                <p:nvPr/>
              </p:nvSpPr>
              <p:spPr bwMode="black">
                <a:xfrm>
                  <a:off x="6509401" y="3936152"/>
                  <a:ext cx="223509" cy="249184"/>
                </a:xfrm>
                <a:custGeom>
                  <a:avLst/>
                  <a:gdLst>
                    <a:gd name="T0" fmla="*/ 109 w 144"/>
                    <a:gd name="T1" fmla="*/ 5 h 154"/>
                    <a:gd name="T2" fmla="*/ 97 w 144"/>
                    <a:gd name="T3" fmla="*/ 19 h 154"/>
                    <a:gd name="T4" fmla="*/ 92 w 144"/>
                    <a:gd name="T5" fmla="*/ 24 h 154"/>
                    <a:gd name="T6" fmla="*/ 85 w 144"/>
                    <a:gd name="T7" fmla="*/ 26 h 154"/>
                    <a:gd name="T8" fmla="*/ 69 w 144"/>
                    <a:gd name="T9" fmla="*/ 38 h 154"/>
                    <a:gd name="T10" fmla="*/ 38 w 144"/>
                    <a:gd name="T11" fmla="*/ 57 h 154"/>
                    <a:gd name="T12" fmla="*/ 31 w 144"/>
                    <a:gd name="T13" fmla="*/ 64 h 154"/>
                    <a:gd name="T14" fmla="*/ 14 w 144"/>
                    <a:gd name="T15" fmla="*/ 71 h 154"/>
                    <a:gd name="T16" fmla="*/ 10 w 144"/>
                    <a:gd name="T17" fmla="*/ 69 h 154"/>
                    <a:gd name="T18" fmla="*/ 2 w 144"/>
                    <a:gd name="T19" fmla="*/ 74 h 154"/>
                    <a:gd name="T20" fmla="*/ 5 w 144"/>
                    <a:gd name="T21" fmla="*/ 104 h 154"/>
                    <a:gd name="T22" fmla="*/ 14 w 144"/>
                    <a:gd name="T23" fmla="*/ 114 h 154"/>
                    <a:gd name="T24" fmla="*/ 31 w 144"/>
                    <a:gd name="T25" fmla="*/ 140 h 154"/>
                    <a:gd name="T26" fmla="*/ 43 w 144"/>
                    <a:gd name="T27" fmla="*/ 147 h 154"/>
                    <a:gd name="T28" fmla="*/ 57 w 144"/>
                    <a:gd name="T29" fmla="*/ 140 h 154"/>
                    <a:gd name="T30" fmla="*/ 66 w 144"/>
                    <a:gd name="T31" fmla="*/ 145 h 154"/>
                    <a:gd name="T32" fmla="*/ 78 w 144"/>
                    <a:gd name="T33" fmla="*/ 147 h 154"/>
                    <a:gd name="T34" fmla="*/ 83 w 144"/>
                    <a:gd name="T35" fmla="*/ 154 h 154"/>
                    <a:gd name="T36" fmla="*/ 109 w 144"/>
                    <a:gd name="T37" fmla="*/ 128 h 154"/>
                    <a:gd name="T38" fmla="*/ 114 w 144"/>
                    <a:gd name="T39" fmla="*/ 114 h 154"/>
                    <a:gd name="T40" fmla="*/ 121 w 144"/>
                    <a:gd name="T41" fmla="*/ 93 h 154"/>
                    <a:gd name="T42" fmla="*/ 128 w 144"/>
                    <a:gd name="T43" fmla="*/ 81 h 154"/>
                    <a:gd name="T44" fmla="*/ 140 w 144"/>
                    <a:gd name="T45" fmla="*/ 86 h 154"/>
                    <a:gd name="T46" fmla="*/ 128 w 144"/>
                    <a:gd name="T47" fmla="*/ 64 h 154"/>
                    <a:gd name="T48" fmla="*/ 125 w 144"/>
                    <a:gd name="T49" fmla="*/ 45 h 154"/>
                    <a:gd name="T50" fmla="*/ 121 w 144"/>
                    <a:gd name="T51" fmla="*/ 38 h 154"/>
                    <a:gd name="T52" fmla="*/ 128 w 144"/>
                    <a:gd name="T53" fmla="*/ 38 h 154"/>
                    <a:gd name="T54" fmla="*/ 130 w 144"/>
                    <a:gd name="T55" fmla="*/ 29 h 154"/>
                    <a:gd name="T56" fmla="*/ 144 w 144"/>
                    <a:gd name="T57" fmla="*/ 24 h 154"/>
                    <a:gd name="T58" fmla="*/ 128 w 144"/>
                    <a:gd name="T59" fmla="*/ 17 h 154"/>
                    <a:gd name="T60" fmla="*/ 123 w 144"/>
                    <a:gd name="T61" fmla="*/ 15 h 154"/>
                    <a:gd name="T62" fmla="*/ 118 w 144"/>
                    <a:gd name="T63" fmla="*/ 5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54">
                      <a:moveTo>
                        <a:pt x="116" y="0"/>
                      </a:moveTo>
                      <a:lnTo>
                        <a:pt x="109" y="5"/>
                      </a:lnTo>
                      <a:lnTo>
                        <a:pt x="109" y="0"/>
                      </a:lnTo>
                      <a:lnTo>
                        <a:pt x="97" y="19"/>
                      </a:lnTo>
                      <a:lnTo>
                        <a:pt x="92" y="22"/>
                      </a:lnTo>
                      <a:lnTo>
                        <a:pt x="92" y="24"/>
                      </a:lnTo>
                      <a:lnTo>
                        <a:pt x="88" y="29"/>
                      </a:lnTo>
                      <a:lnTo>
                        <a:pt x="85" y="26"/>
                      </a:lnTo>
                      <a:lnTo>
                        <a:pt x="71" y="33"/>
                      </a:lnTo>
                      <a:lnTo>
                        <a:pt x="69" y="38"/>
                      </a:lnTo>
                      <a:lnTo>
                        <a:pt x="54" y="55"/>
                      </a:lnTo>
                      <a:lnTo>
                        <a:pt x="38" y="57"/>
                      </a:lnTo>
                      <a:lnTo>
                        <a:pt x="36" y="64"/>
                      </a:lnTo>
                      <a:lnTo>
                        <a:pt x="31" y="64"/>
                      </a:lnTo>
                      <a:lnTo>
                        <a:pt x="28" y="74"/>
                      </a:lnTo>
                      <a:lnTo>
                        <a:pt x="14" y="71"/>
                      </a:lnTo>
                      <a:lnTo>
                        <a:pt x="10" y="67"/>
                      </a:lnTo>
                      <a:lnTo>
                        <a:pt x="10" y="69"/>
                      </a:lnTo>
                      <a:lnTo>
                        <a:pt x="7" y="69"/>
                      </a:lnTo>
                      <a:lnTo>
                        <a:pt x="2" y="74"/>
                      </a:lnTo>
                      <a:lnTo>
                        <a:pt x="0" y="90"/>
                      </a:lnTo>
                      <a:lnTo>
                        <a:pt x="5" y="104"/>
                      </a:lnTo>
                      <a:lnTo>
                        <a:pt x="10" y="107"/>
                      </a:lnTo>
                      <a:lnTo>
                        <a:pt x="14" y="114"/>
                      </a:lnTo>
                      <a:lnTo>
                        <a:pt x="19" y="138"/>
                      </a:lnTo>
                      <a:lnTo>
                        <a:pt x="31" y="140"/>
                      </a:lnTo>
                      <a:lnTo>
                        <a:pt x="38" y="135"/>
                      </a:lnTo>
                      <a:lnTo>
                        <a:pt x="43" y="147"/>
                      </a:lnTo>
                      <a:lnTo>
                        <a:pt x="52" y="145"/>
                      </a:lnTo>
                      <a:lnTo>
                        <a:pt x="57" y="140"/>
                      </a:lnTo>
                      <a:lnTo>
                        <a:pt x="66" y="142"/>
                      </a:lnTo>
                      <a:lnTo>
                        <a:pt x="66" y="145"/>
                      </a:lnTo>
                      <a:lnTo>
                        <a:pt x="76" y="145"/>
                      </a:lnTo>
                      <a:lnTo>
                        <a:pt x="78" y="147"/>
                      </a:lnTo>
                      <a:lnTo>
                        <a:pt x="81" y="154"/>
                      </a:lnTo>
                      <a:lnTo>
                        <a:pt x="83" y="154"/>
                      </a:lnTo>
                      <a:lnTo>
                        <a:pt x="99" y="147"/>
                      </a:lnTo>
                      <a:lnTo>
                        <a:pt x="109" y="128"/>
                      </a:lnTo>
                      <a:lnTo>
                        <a:pt x="104" y="121"/>
                      </a:lnTo>
                      <a:lnTo>
                        <a:pt x="114" y="114"/>
                      </a:lnTo>
                      <a:lnTo>
                        <a:pt x="121" y="104"/>
                      </a:lnTo>
                      <a:lnTo>
                        <a:pt x="121" y="93"/>
                      </a:lnTo>
                      <a:lnTo>
                        <a:pt x="128" y="86"/>
                      </a:lnTo>
                      <a:lnTo>
                        <a:pt x="128" y="81"/>
                      </a:lnTo>
                      <a:lnTo>
                        <a:pt x="133" y="86"/>
                      </a:lnTo>
                      <a:lnTo>
                        <a:pt x="140" y="86"/>
                      </a:lnTo>
                      <a:lnTo>
                        <a:pt x="125" y="71"/>
                      </a:lnTo>
                      <a:lnTo>
                        <a:pt x="128" y="64"/>
                      </a:lnTo>
                      <a:lnTo>
                        <a:pt x="116" y="48"/>
                      </a:lnTo>
                      <a:lnTo>
                        <a:pt x="125" y="45"/>
                      </a:lnTo>
                      <a:lnTo>
                        <a:pt x="118" y="41"/>
                      </a:lnTo>
                      <a:lnTo>
                        <a:pt x="121" y="38"/>
                      </a:lnTo>
                      <a:lnTo>
                        <a:pt x="123" y="36"/>
                      </a:lnTo>
                      <a:lnTo>
                        <a:pt x="128" y="38"/>
                      </a:lnTo>
                      <a:lnTo>
                        <a:pt x="135" y="36"/>
                      </a:lnTo>
                      <a:lnTo>
                        <a:pt x="130" y="29"/>
                      </a:lnTo>
                      <a:lnTo>
                        <a:pt x="137" y="29"/>
                      </a:lnTo>
                      <a:lnTo>
                        <a:pt x="144" y="24"/>
                      </a:lnTo>
                      <a:lnTo>
                        <a:pt x="133" y="17"/>
                      </a:lnTo>
                      <a:lnTo>
                        <a:pt x="128" y="17"/>
                      </a:lnTo>
                      <a:lnTo>
                        <a:pt x="128" y="15"/>
                      </a:lnTo>
                      <a:lnTo>
                        <a:pt x="123" y="15"/>
                      </a:lnTo>
                      <a:lnTo>
                        <a:pt x="123" y="7"/>
                      </a:lnTo>
                      <a:lnTo>
                        <a:pt x="118" y="5"/>
                      </a:lnTo>
                      <a:lnTo>
                        <a:pt x="116" y="0"/>
                      </a:lnTo>
                      <a:close/>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2" name="Freeform 1382"/>
                <p:cNvSpPr>
                  <a:spLocks/>
                </p:cNvSpPr>
                <p:nvPr/>
              </p:nvSpPr>
              <p:spPr bwMode="black">
                <a:xfrm>
                  <a:off x="6509401" y="3936152"/>
                  <a:ext cx="223509" cy="249184"/>
                </a:xfrm>
                <a:custGeom>
                  <a:avLst/>
                  <a:gdLst>
                    <a:gd name="T0" fmla="*/ 109 w 144"/>
                    <a:gd name="T1" fmla="*/ 5 h 154"/>
                    <a:gd name="T2" fmla="*/ 97 w 144"/>
                    <a:gd name="T3" fmla="*/ 19 h 154"/>
                    <a:gd name="T4" fmla="*/ 92 w 144"/>
                    <a:gd name="T5" fmla="*/ 24 h 154"/>
                    <a:gd name="T6" fmla="*/ 85 w 144"/>
                    <a:gd name="T7" fmla="*/ 26 h 154"/>
                    <a:gd name="T8" fmla="*/ 69 w 144"/>
                    <a:gd name="T9" fmla="*/ 38 h 154"/>
                    <a:gd name="T10" fmla="*/ 38 w 144"/>
                    <a:gd name="T11" fmla="*/ 57 h 154"/>
                    <a:gd name="T12" fmla="*/ 31 w 144"/>
                    <a:gd name="T13" fmla="*/ 64 h 154"/>
                    <a:gd name="T14" fmla="*/ 14 w 144"/>
                    <a:gd name="T15" fmla="*/ 71 h 154"/>
                    <a:gd name="T16" fmla="*/ 10 w 144"/>
                    <a:gd name="T17" fmla="*/ 69 h 154"/>
                    <a:gd name="T18" fmla="*/ 2 w 144"/>
                    <a:gd name="T19" fmla="*/ 74 h 154"/>
                    <a:gd name="T20" fmla="*/ 5 w 144"/>
                    <a:gd name="T21" fmla="*/ 104 h 154"/>
                    <a:gd name="T22" fmla="*/ 14 w 144"/>
                    <a:gd name="T23" fmla="*/ 114 h 154"/>
                    <a:gd name="T24" fmla="*/ 31 w 144"/>
                    <a:gd name="T25" fmla="*/ 140 h 154"/>
                    <a:gd name="T26" fmla="*/ 43 w 144"/>
                    <a:gd name="T27" fmla="*/ 147 h 154"/>
                    <a:gd name="T28" fmla="*/ 57 w 144"/>
                    <a:gd name="T29" fmla="*/ 140 h 154"/>
                    <a:gd name="T30" fmla="*/ 66 w 144"/>
                    <a:gd name="T31" fmla="*/ 145 h 154"/>
                    <a:gd name="T32" fmla="*/ 78 w 144"/>
                    <a:gd name="T33" fmla="*/ 147 h 154"/>
                    <a:gd name="T34" fmla="*/ 83 w 144"/>
                    <a:gd name="T35" fmla="*/ 154 h 154"/>
                    <a:gd name="T36" fmla="*/ 109 w 144"/>
                    <a:gd name="T37" fmla="*/ 128 h 154"/>
                    <a:gd name="T38" fmla="*/ 114 w 144"/>
                    <a:gd name="T39" fmla="*/ 114 h 154"/>
                    <a:gd name="T40" fmla="*/ 121 w 144"/>
                    <a:gd name="T41" fmla="*/ 93 h 154"/>
                    <a:gd name="T42" fmla="*/ 128 w 144"/>
                    <a:gd name="T43" fmla="*/ 81 h 154"/>
                    <a:gd name="T44" fmla="*/ 140 w 144"/>
                    <a:gd name="T45" fmla="*/ 86 h 154"/>
                    <a:gd name="T46" fmla="*/ 128 w 144"/>
                    <a:gd name="T47" fmla="*/ 64 h 154"/>
                    <a:gd name="T48" fmla="*/ 125 w 144"/>
                    <a:gd name="T49" fmla="*/ 45 h 154"/>
                    <a:gd name="T50" fmla="*/ 121 w 144"/>
                    <a:gd name="T51" fmla="*/ 38 h 154"/>
                    <a:gd name="T52" fmla="*/ 128 w 144"/>
                    <a:gd name="T53" fmla="*/ 38 h 154"/>
                    <a:gd name="T54" fmla="*/ 130 w 144"/>
                    <a:gd name="T55" fmla="*/ 29 h 154"/>
                    <a:gd name="T56" fmla="*/ 144 w 144"/>
                    <a:gd name="T57" fmla="*/ 24 h 154"/>
                    <a:gd name="T58" fmla="*/ 128 w 144"/>
                    <a:gd name="T59" fmla="*/ 17 h 154"/>
                    <a:gd name="T60" fmla="*/ 123 w 144"/>
                    <a:gd name="T61" fmla="*/ 15 h 154"/>
                    <a:gd name="T62" fmla="*/ 118 w 144"/>
                    <a:gd name="T63" fmla="*/ 5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54">
                      <a:moveTo>
                        <a:pt x="116" y="0"/>
                      </a:moveTo>
                      <a:lnTo>
                        <a:pt x="109" y="5"/>
                      </a:lnTo>
                      <a:lnTo>
                        <a:pt x="109" y="0"/>
                      </a:lnTo>
                      <a:lnTo>
                        <a:pt x="97" y="19"/>
                      </a:lnTo>
                      <a:lnTo>
                        <a:pt x="92" y="22"/>
                      </a:lnTo>
                      <a:lnTo>
                        <a:pt x="92" y="24"/>
                      </a:lnTo>
                      <a:lnTo>
                        <a:pt x="88" y="29"/>
                      </a:lnTo>
                      <a:lnTo>
                        <a:pt x="85" y="26"/>
                      </a:lnTo>
                      <a:lnTo>
                        <a:pt x="71" y="33"/>
                      </a:lnTo>
                      <a:lnTo>
                        <a:pt x="69" y="38"/>
                      </a:lnTo>
                      <a:lnTo>
                        <a:pt x="54" y="55"/>
                      </a:lnTo>
                      <a:lnTo>
                        <a:pt x="38" y="57"/>
                      </a:lnTo>
                      <a:lnTo>
                        <a:pt x="36" y="64"/>
                      </a:lnTo>
                      <a:lnTo>
                        <a:pt x="31" y="64"/>
                      </a:lnTo>
                      <a:lnTo>
                        <a:pt x="28" y="74"/>
                      </a:lnTo>
                      <a:lnTo>
                        <a:pt x="14" y="71"/>
                      </a:lnTo>
                      <a:lnTo>
                        <a:pt x="10" y="67"/>
                      </a:lnTo>
                      <a:lnTo>
                        <a:pt x="10" y="69"/>
                      </a:lnTo>
                      <a:lnTo>
                        <a:pt x="7" y="69"/>
                      </a:lnTo>
                      <a:lnTo>
                        <a:pt x="2" y="74"/>
                      </a:lnTo>
                      <a:lnTo>
                        <a:pt x="0" y="90"/>
                      </a:lnTo>
                      <a:lnTo>
                        <a:pt x="5" y="104"/>
                      </a:lnTo>
                      <a:lnTo>
                        <a:pt x="10" y="107"/>
                      </a:lnTo>
                      <a:lnTo>
                        <a:pt x="14" y="114"/>
                      </a:lnTo>
                      <a:lnTo>
                        <a:pt x="19" y="138"/>
                      </a:lnTo>
                      <a:lnTo>
                        <a:pt x="31" y="140"/>
                      </a:lnTo>
                      <a:lnTo>
                        <a:pt x="38" y="135"/>
                      </a:lnTo>
                      <a:lnTo>
                        <a:pt x="43" y="147"/>
                      </a:lnTo>
                      <a:lnTo>
                        <a:pt x="52" y="145"/>
                      </a:lnTo>
                      <a:lnTo>
                        <a:pt x="57" y="140"/>
                      </a:lnTo>
                      <a:lnTo>
                        <a:pt x="66" y="142"/>
                      </a:lnTo>
                      <a:lnTo>
                        <a:pt x="66" y="145"/>
                      </a:lnTo>
                      <a:lnTo>
                        <a:pt x="76" y="145"/>
                      </a:lnTo>
                      <a:lnTo>
                        <a:pt x="78" y="147"/>
                      </a:lnTo>
                      <a:lnTo>
                        <a:pt x="81" y="154"/>
                      </a:lnTo>
                      <a:lnTo>
                        <a:pt x="83" y="154"/>
                      </a:lnTo>
                      <a:lnTo>
                        <a:pt x="99" y="147"/>
                      </a:lnTo>
                      <a:lnTo>
                        <a:pt x="109" y="128"/>
                      </a:lnTo>
                      <a:lnTo>
                        <a:pt x="104" y="121"/>
                      </a:lnTo>
                      <a:lnTo>
                        <a:pt x="114" y="114"/>
                      </a:lnTo>
                      <a:lnTo>
                        <a:pt x="121" y="104"/>
                      </a:lnTo>
                      <a:lnTo>
                        <a:pt x="121" y="93"/>
                      </a:lnTo>
                      <a:lnTo>
                        <a:pt x="128" y="86"/>
                      </a:lnTo>
                      <a:lnTo>
                        <a:pt x="128" y="81"/>
                      </a:lnTo>
                      <a:lnTo>
                        <a:pt x="133" y="86"/>
                      </a:lnTo>
                      <a:lnTo>
                        <a:pt x="140" y="86"/>
                      </a:lnTo>
                      <a:lnTo>
                        <a:pt x="125" y="71"/>
                      </a:lnTo>
                      <a:lnTo>
                        <a:pt x="128" y="64"/>
                      </a:lnTo>
                      <a:lnTo>
                        <a:pt x="116" y="48"/>
                      </a:lnTo>
                      <a:lnTo>
                        <a:pt x="125" y="45"/>
                      </a:lnTo>
                      <a:lnTo>
                        <a:pt x="118" y="41"/>
                      </a:lnTo>
                      <a:lnTo>
                        <a:pt x="121" y="38"/>
                      </a:lnTo>
                      <a:lnTo>
                        <a:pt x="123" y="36"/>
                      </a:lnTo>
                      <a:lnTo>
                        <a:pt x="128" y="38"/>
                      </a:lnTo>
                      <a:lnTo>
                        <a:pt x="135" y="36"/>
                      </a:lnTo>
                      <a:lnTo>
                        <a:pt x="130" y="29"/>
                      </a:lnTo>
                      <a:lnTo>
                        <a:pt x="137" y="29"/>
                      </a:lnTo>
                      <a:lnTo>
                        <a:pt x="144" y="24"/>
                      </a:lnTo>
                      <a:lnTo>
                        <a:pt x="133" y="17"/>
                      </a:lnTo>
                      <a:lnTo>
                        <a:pt x="128" y="17"/>
                      </a:lnTo>
                      <a:lnTo>
                        <a:pt x="128" y="15"/>
                      </a:lnTo>
                      <a:lnTo>
                        <a:pt x="123" y="15"/>
                      </a:lnTo>
                      <a:lnTo>
                        <a:pt x="123" y="7"/>
                      </a:lnTo>
                      <a:lnTo>
                        <a:pt x="118" y="5"/>
                      </a:lnTo>
                      <a:lnTo>
                        <a:pt x="116" y="0"/>
                      </a:lnTo>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3" name="Freeform 1383"/>
                <p:cNvSpPr>
                  <a:spLocks/>
                </p:cNvSpPr>
                <p:nvPr/>
              </p:nvSpPr>
              <p:spPr bwMode="black">
                <a:xfrm>
                  <a:off x="6428689" y="4227406"/>
                  <a:ext cx="201779" cy="64723"/>
                </a:xfrm>
                <a:custGeom>
                  <a:avLst/>
                  <a:gdLst>
                    <a:gd name="T0" fmla="*/ 31 w 130"/>
                    <a:gd name="T1" fmla="*/ 0 h 40"/>
                    <a:gd name="T2" fmla="*/ 24 w 130"/>
                    <a:gd name="T3" fmla="*/ 3 h 40"/>
                    <a:gd name="T4" fmla="*/ 14 w 130"/>
                    <a:gd name="T5" fmla="*/ 0 h 40"/>
                    <a:gd name="T6" fmla="*/ 12 w 130"/>
                    <a:gd name="T7" fmla="*/ 0 h 40"/>
                    <a:gd name="T8" fmla="*/ 7 w 130"/>
                    <a:gd name="T9" fmla="*/ 10 h 40"/>
                    <a:gd name="T10" fmla="*/ 0 w 130"/>
                    <a:gd name="T11" fmla="*/ 10 h 40"/>
                    <a:gd name="T12" fmla="*/ 2 w 130"/>
                    <a:gd name="T13" fmla="*/ 12 h 40"/>
                    <a:gd name="T14" fmla="*/ 19 w 130"/>
                    <a:gd name="T15" fmla="*/ 14 h 40"/>
                    <a:gd name="T16" fmla="*/ 17 w 130"/>
                    <a:gd name="T17" fmla="*/ 17 h 40"/>
                    <a:gd name="T18" fmla="*/ 24 w 130"/>
                    <a:gd name="T19" fmla="*/ 22 h 40"/>
                    <a:gd name="T20" fmla="*/ 45 w 130"/>
                    <a:gd name="T21" fmla="*/ 26 h 40"/>
                    <a:gd name="T22" fmla="*/ 50 w 130"/>
                    <a:gd name="T23" fmla="*/ 24 h 40"/>
                    <a:gd name="T24" fmla="*/ 64 w 130"/>
                    <a:gd name="T25" fmla="*/ 24 h 40"/>
                    <a:gd name="T26" fmla="*/ 78 w 130"/>
                    <a:gd name="T27" fmla="*/ 31 h 40"/>
                    <a:gd name="T28" fmla="*/ 90 w 130"/>
                    <a:gd name="T29" fmla="*/ 33 h 40"/>
                    <a:gd name="T30" fmla="*/ 97 w 130"/>
                    <a:gd name="T31" fmla="*/ 33 h 40"/>
                    <a:gd name="T32" fmla="*/ 104 w 130"/>
                    <a:gd name="T33" fmla="*/ 36 h 40"/>
                    <a:gd name="T34" fmla="*/ 111 w 130"/>
                    <a:gd name="T35" fmla="*/ 33 h 40"/>
                    <a:gd name="T36" fmla="*/ 130 w 130"/>
                    <a:gd name="T37" fmla="*/ 40 h 40"/>
                    <a:gd name="T38" fmla="*/ 128 w 130"/>
                    <a:gd name="T39" fmla="*/ 36 h 40"/>
                    <a:gd name="T40" fmla="*/ 130 w 130"/>
                    <a:gd name="T41" fmla="*/ 26 h 40"/>
                    <a:gd name="T42" fmla="*/ 109 w 130"/>
                    <a:gd name="T43" fmla="*/ 24 h 40"/>
                    <a:gd name="T44" fmla="*/ 102 w 130"/>
                    <a:gd name="T45" fmla="*/ 14 h 40"/>
                    <a:gd name="T46" fmla="*/ 88 w 130"/>
                    <a:gd name="T47" fmla="*/ 10 h 40"/>
                    <a:gd name="T48" fmla="*/ 83 w 130"/>
                    <a:gd name="T49" fmla="*/ 10 h 40"/>
                    <a:gd name="T50" fmla="*/ 80 w 130"/>
                    <a:gd name="T51" fmla="*/ 5 h 40"/>
                    <a:gd name="T52" fmla="*/ 76 w 130"/>
                    <a:gd name="T53" fmla="*/ 7 h 40"/>
                    <a:gd name="T54" fmla="*/ 73 w 130"/>
                    <a:gd name="T55" fmla="*/ 14 h 40"/>
                    <a:gd name="T56" fmla="*/ 52 w 130"/>
                    <a:gd name="T57" fmla="*/ 12 h 40"/>
                    <a:gd name="T58" fmla="*/ 43 w 130"/>
                    <a:gd name="T59" fmla="*/ 5 h 40"/>
                    <a:gd name="T60" fmla="*/ 31 w 130"/>
                    <a:gd name="T61" fmla="*/ 3 h 40"/>
                    <a:gd name="T62" fmla="*/ 31 w 130"/>
                    <a:gd name="T6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0" h="40">
                      <a:moveTo>
                        <a:pt x="31" y="0"/>
                      </a:moveTo>
                      <a:lnTo>
                        <a:pt x="24" y="3"/>
                      </a:lnTo>
                      <a:lnTo>
                        <a:pt x="14" y="0"/>
                      </a:lnTo>
                      <a:lnTo>
                        <a:pt x="12" y="0"/>
                      </a:lnTo>
                      <a:lnTo>
                        <a:pt x="7" y="10"/>
                      </a:lnTo>
                      <a:lnTo>
                        <a:pt x="0" y="10"/>
                      </a:lnTo>
                      <a:lnTo>
                        <a:pt x="2" y="12"/>
                      </a:lnTo>
                      <a:lnTo>
                        <a:pt x="19" y="14"/>
                      </a:lnTo>
                      <a:lnTo>
                        <a:pt x="17" y="17"/>
                      </a:lnTo>
                      <a:lnTo>
                        <a:pt x="24" y="22"/>
                      </a:lnTo>
                      <a:lnTo>
                        <a:pt x="45" y="26"/>
                      </a:lnTo>
                      <a:lnTo>
                        <a:pt x="50" y="24"/>
                      </a:lnTo>
                      <a:lnTo>
                        <a:pt x="64" y="24"/>
                      </a:lnTo>
                      <a:lnTo>
                        <a:pt x="78" y="31"/>
                      </a:lnTo>
                      <a:lnTo>
                        <a:pt x="90" y="33"/>
                      </a:lnTo>
                      <a:lnTo>
                        <a:pt x="97" y="33"/>
                      </a:lnTo>
                      <a:lnTo>
                        <a:pt x="104" y="36"/>
                      </a:lnTo>
                      <a:lnTo>
                        <a:pt x="111" y="33"/>
                      </a:lnTo>
                      <a:lnTo>
                        <a:pt x="130" y="40"/>
                      </a:lnTo>
                      <a:lnTo>
                        <a:pt x="128" y="36"/>
                      </a:lnTo>
                      <a:lnTo>
                        <a:pt x="130" y="26"/>
                      </a:lnTo>
                      <a:lnTo>
                        <a:pt x="109" y="24"/>
                      </a:lnTo>
                      <a:lnTo>
                        <a:pt x="102" y="14"/>
                      </a:lnTo>
                      <a:lnTo>
                        <a:pt x="88" y="10"/>
                      </a:lnTo>
                      <a:lnTo>
                        <a:pt x="83" y="10"/>
                      </a:lnTo>
                      <a:lnTo>
                        <a:pt x="80" y="5"/>
                      </a:lnTo>
                      <a:lnTo>
                        <a:pt x="76" y="7"/>
                      </a:lnTo>
                      <a:lnTo>
                        <a:pt x="73" y="14"/>
                      </a:lnTo>
                      <a:lnTo>
                        <a:pt x="52" y="12"/>
                      </a:lnTo>
                      <a:lnTo>
                        <a:pt x="43" y="5"/>
                      </a:lnTo>
                      <a:lnTo>
                        <a:pt x="31" y="3"/>
                      </a:lnTo>
                      <a:lnTo>
                        <a:pt x="31" y="0"/>
                      </a:lnTo>
                      <a:close/>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4" name="Freeform 1384"/>
                <p:cNvSpPr>
                  <a:spLocks/>
                </p:cNvSpPr>
                <p:nvPr/>
              </p:nvSpPr>
              <p:spPr bwMode="black">
                <a:xfrm>
                  <a:off x="6428689" y="4227406"/>
                  <a:ext cx="201779" cy="64723"/>
                </a:xfrm>
                <a:custGeom>
                  <a:avLst/>
                  <a:gdLst>
                    <a:gd name="T0" fmla="*/ 31 w 130"/>
                    <a:gd name="T1" fmla="*/ 0 h 40"/>
                    <a:gd name="T2" fmla="*/ 24 w 130"/>
                    <a:gd name="T3" fmla="*/ 3 h 40"/>
                    <a:gd name="T4" fmla="*/ 14 w 130"/>
                    <a:gd name="T5" fmla="*/ 0 h 40"/>
                    <a:gd name="T6" fmla="*/ 12 w 130"/>
                    <a:gd name="T7" fmla="*/ 0 h 40"/>
                    <a:gd name="T8" fmla="*/ 7 w 130"/>
                    <a:gd name="T9" fmla="*/ 10 h 40"/>
                    <a:gd name="T10" fmla="*/ 0 w 130"/>
                    <a:gd name="T11" fmla="*/ 10 h 40"/>
                    <a:gd name="T12" fmla="*/ 2 w 130"/>
                    <a:gd name="T13" fmla="*/ 12 h 40"/>
                    <a:gd name="T14" fmla="*/ 19 w 130"/>
                    <a:gd name="T15" fmla="*/ 14 h 40"/>
                    <a:gd name="T16" fmla="*/ 17 w 130"/>
                    <a:gd name="T17" fmla="*/ 17 h 40"/>
                    <a:gd name="T18" fmla="*/ 24 w 130"/>
                    <a:gd name="T19" fmla="*/ 22 h 40"/>
                    <a:gd name="T20" fmla="*/ 45 w 130"/>
                    <a:gd name="T21" fmla="*/ 26 h 40"/>
                    <a:gd name="T22" fmla="*/ 50 w 130"/>
                    <a:gd name="T23" fmla="*/ 24 h 40"/>
                    <a:gd name="T24" fmla="*/ 64 w 130"/>
                    <a:gd name="T25" fmla="*/ 24 h 40"/>
                    <a:gd name="T26" fmla="*/ 78 w 130"/>
                    <a:gd name="T27" fmla="*/ 31 h 40"/>
                    <a:gd name="T28" fmla="*/ 90 w 130"/>
                    <a:gd name="T29" fmla="*/ 33 h 40"/>
                    <a:gd name="T30" fmla="*/ 97 w 130"/>
                    <a:gd name="T31" fmla="*/ 33 h 40"/>
                    <a:gd name="T32" fmla="*/ 104 w 130"/>
                    <a:gd name="T33" fmla="*/ 36 h 40"/>
                    <a:gd name="T34" fmla="*/ 111 w 130"/>
                    <a:gd name="T35" fmla="*/ 33 h 40"/>
                    <a:gd name="T36" fmla="*/ 130 w 130"/>
                    <a:gd name="T37" fmla="*/ 40 h 40"/>
                    <a:gd name="T38" fmla="*/ 128 w 130"/>
                    <a:gd name="T39" fmla="*/ 36 h 40"/>
                    <a:gd name="T40" fmla="*/ 130 w 130"/>
                    <a:gd name="T41" fmla="*/ 26 h 40"/>
                    <a:gd name="T42" fmla="*/ 109 w 130"/>
                    <a:gd name="T43" fmla="*/ 24 h 40"/>
                    <a:gd name="T44" fmla="*/ 102 w 130"/>
                    <a:gd name="T45" fmla="*/ 14 h 40"/>
                    <a:gd name="T46" fmla="*/ 88 w 130"/>
                    <a:gd name="T47" fmla="*/ 10 h 40"/>
                    <a:gd name="T48" fmla="*/ 83 w 130"/>
                    <a:gd name="T49" fmla="*/ 10 h 40"/>
                    <a:gd name="T50" fmla="*/ 80 w 130"/>
                    <a:gd name="T51" fmla="*/ 5 h 40"/>
                    <a:gd name="T52" fmla="*/ 76 w 130"/>
                    <a:gd name="T53" fmla="*/ 7 h 40"/>
                    <a:gd name="T54" fmla="*/ 73 w 130"/>
                    <a:gd name="T55" fmla="*/ 14 h 40"/>
                    <a:gd name="T56" fmla="*/ 52 w 130"/>
                    <a:gd name="T57" fmla="*/ 12 h 40"/>
                    <a:gd name="T58" fmla="*/ 43 w 130"/>
                    <a:gd name="T59" fmla="*/ 5 h 40"/>
                    <a:gd name="T60" fmla="*/ 31 w 130"/>
                    <a:gd name="T61" fmla="*/ 3 h 40"/>
                    <a:gd name="T62" fmla="*/ 31 w 130"/>
                    <a:gd name="T6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0" h="40">
                      <a:moveTo>
                        <a:pt x="31" y="0"/>
                      </a:moveTo>
                      <a:lnTo>
                        <a:pt x="24" y="3"/>
                      </a:lnTo>
                      <a:lnTo>
                        <a:pt x="14" y="0"/>
                      </a:lnTo>
                      <a:lnTo>
                        <a:pt x="12" y="0"/>
                      </a:lnTo>
                      <a:lnTo>
                        <a:pt x="7" y="10"/>
                      </a:lnTo>
                      <a:lnTo>
                        <a:pt x="0" y="10"/>
                      </a:lnTo>
                      <a:lnTo>
                        <a:pt x="2" y="12"/>
                      </a:lnTo>
                      <a:lnTo>
                        <a:pt x="19" y="14"/>
                      </a:lnTo>
                      <a:lnTo>
                        <a:pt x="17" y="17"/>
                      </a:lnTo>
                      <a:lnTo>
                        <a:pt x="24" y="22"/>
                      </a:lnTo>
                      <a:lnTo>
                        <a:pt x="45" y="26"/>
                      </a:lnTo>
                      <a:lnTo>
                        <a:pt x="50" y="24"/>
                      </a:lnTo>
                      <a:lnTo>
                        <a:pt x="64" y="24"/>
                      </a:lnTo>
                      <a:lnTo>
                        <a:pt x="78" y="31"/>
                      </a:lnTo>
                      <a:lnTo>
                        <a:pt x="90" y="33"/>
                      </a:lnTo>
                      <a:lnTo>
                        <a:pt x="97" y="33"/>
                      </a:lnTo>
                      <a:lnTo>
                        <a:pt x="104" y="36"/>
                      </a:lnTo>
                      <a:lnTo>
                        <a:pt x="111" y="33"/>
                      </a:lnTo>
                      <a:lnTo>
                        <a:pt x="130" y="40"/>
                      </a:lnTo>
                      <a:lnTo>
                        <a:pt x="128" y="36"/>
                      </a:lnTo>
                      <a:lnTo>
                        <a:pt x="130" y="26"/>
                      </a:lnTo>
                      <a:lnTo>
                        <a:pt x="109" y="24"/>
                      </a:lnTo>
                      <a:lnTo>
                        <a:pt x="102" y="14"/>
                      </a:lnTo>
                      <a:lnTo>
                        <a:pt x="88" y="10"/>
                      </a:lnTo>
                      <a:lnTo>
                        <a:pt x="83" y="10"/>
                      </a:lnTo>
                      <a:lnTo>
                        <a:pt x="80" y="5"/>
                      </a:lnTo>
                      <a:lnTo>
                        <a:pt x="76" y="7"/>
                      </a:lnTo>
                      <a:lnTo>
                        <a:pt x="73" y="14"/>
                      </a:lnTo>
                      <a:lnTo>
                        <a:pt x="52" y="12"/>
                      </a:lnTo>
                      <a:lnTo>
                        <a:pt x="43" y="5"/>
                      </a:lnTo>
                      <a:lnTo>
                        <a:pt x="31" y="3"/>
                      </a:lnTo>
                      <a:lnTo>
                        <a:pt x="31" y="0"/>
                      </a:lnTo>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5" name="Freeform 1385"/>
                <p:cNvSpPr>
                  <a:spLocks/>
                </p:cNvSpPr>
                <p:nvPr/>
              </p:nvSpPr>
              <p:spPr bwMode="black">
                <a:xfrm>
                  <a:off x="6484567" y="4151357"/>
                  <a:ext cx="10865" cy="11327"/>
                </a:xfrm>
                <a:custGeom>
                  <a:avLst/>
                  <a:gdLst>
                    <a:gd name="T0" fmla="*/ 0 w 7"/>
                    <a:gd name="T1" fmla="*/ 0 h 7"/>
                    <a:gd name="T2" fmla="*/ 0 w 7"/>
                    <a:gd name="T3" fmla="*/ 7 h 7"/>
                    <a:gd name="T4" fmla="*/ 7 w 7"/>
                    <a:gd name="T5" fmla="*/ 7 h 7"/>
                    <a:gd name="T6" fmla="*/ 7 w 7"/>
                    <a:gd name="T7" fmla="*/ 2 h 7"/>
                    <a:gd name="T8" fmla="*/ 0 w 7"/>
                    <a:gd name="T9" fmla="*/ 0 h 7"/>
                  </a:gdLst>
                  <a:ahLst/>
                  <a:cxnLst>
                    <a:cxn ang="0">
                      <a:pos x="T0" y="T1"/>
                    </a:cxn>
                    <a:cxn ang="0">
                      <a:pos x="T2" y="T3"/>
                    </a:cxn>
                    <a:cxn ang="0">
                      <a:pos x="T4" y="T5"/>
                    </a:cxn>
                    <a:cxn ang="0">
                      <a:pos x="T6" y="T7"/>
                    </a:cxn>
                    <a:cxn ang="0">
                      <a:pos x="T8" y="T9"/>
                    </a:cxn>
                  </a:cxnLst>
                  <a:rect l="0" t="0" r="r" b="b"/>
                  <a:pathLst>
                    <a:path w="7" h="7">
                      <a:moveTo>
                        <a:pt x="0" y="0"/>
                      </a:moveTo>
                      <a:lnTo>
                        <a:pt x="0" y="7"/>
                      </a:lnTo>
                      <a:lnTo>
                        <a:pt x="7" y="7"/>
                      </a:lnTo>
                      <a:lnTo>
                        <a:pt x="7" y="2"/>
                      </a:lnTo>
                      <a:lnTo>
                        <a:pt x="0" y="0"/>
                      </a:lnTo>
                      <a:close/>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6" name="Freeform 1386"/>
                <p:cNvSpPr>
                  <a:spLocks/>
                </p:cNvSpPr>
                <p:nvPr/>
              </p:nvSpPr>
              <p:spPr bwMode="black">
                <a:xfrm>
                  <a:off x="6484567" y="4151357"/>
                  <a:ext cx="10865" cy="11327"/>
                </a:xfrm>
                <a:custGeom>
                  <a:avLst/>
                  <a:gdLst>
                    <a:gd name="T0" fmla="*/ 0 w 7"/>
                    <a:gd name="T1" fmla="*/ 0 h 7"/>
                    <a:gd name="T2" fmla="*/ 0 w 7"/>
                    <a:gd name="T3" fmla="*/ 7 h 7"/>
                    <a:gd name="T4" fmla="*/ 7 w 7"/>
                    <a:gd name="T5" fmla="*/ 7 h 7"/>
                    <a:gd name="T6" fmla="*/ 7 w 7"/>
                    <a:gd name="T7" fmla="*/ 2 h 7"/>
                    <a:gd name="T8" fmla="*/ 0 w 7"/>
                    <a:gd name="T9" fmla="*/ 0 h 7"/>
                  </a:gdLst>
                  <a:ahLst/>
                  <a:cxnLst>
                    <a:cxn ang="0">
                      <a:pos x="T0" y="T1"/>
                    </a:cxn>
                    <a:cxn ang="0">
                      <a:pos x="T2" y="T3"/>
                    </a:cxn>
                    <a:cxn ang="0">
                      <a:pos x="T4" y="T5"/>
                    </a:cxn>
                    <a:cxn ang="0">
                      <a:pos x="T6" y="T7"/>
                    </a:cxn>
                    <a:cxn ang="0">
                      <a:pos x="T8" y="T9"/>
                    </a:cxn>
                  </a:cxnLst>
                  <a:rect l="0" t="0" r="r" b="b"/>
                  <a:pathLst>
                    <a:path w="7" h="7">
                      <a:moveTo>
                        <a:pt x="0" y="0"/>
                      </a:moveTo>
                      <a:lnTo>
                        <a:pt x="0" y="7"/>
                      </a:lnTo>
                      <a:lnTo>
                        <a:pt x="7" y="7"/>
                      </a:lnTo>
                      <a:lnTo>
                        <a:pt x="7" y="2"/>
                      </a:lnTo>
                      <a:lnTo>
                        <a:pt x="0" y="0"/>
                      </a:lnTo>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7" name="Freeform 1387"/>
                <p:cNvSpPr>
                  <a:spLocks/>
                </p:cNvSpPr>
                <p:nvPr/>
              </p:nvSpPr>
              <p:spPr bwMode="black">
                <a:xfrm>
                  <a:off x="6428689" y="4128703"/>
                  <a:ext cx="32595" cy="33979"/>
                </a:xfrm>
                <a:custGeom>
                  <a:avLst/>
                  <a:gdLst>
                    <a:gd name="T0" fmla="*/ 10 w 21"/>
                    <a:gd name="T1" fmla="*/ 0 h 21"/>
                    <a:gd name="T2" fmla="*/ 7 w 21"/>
                    <a:gd name="T3" fmla="*/ 2 h 21"/>
                    <a:gd name="T4" fmla="*/ 2 w 21"/>
                    <a:gd name="T5" fmla="*/ 0 h 21"/>
                    <a:gd name="T6" fmla="*/ 0 w 21"/>
                    <a:gd name="T7" fmla="*/ 4 h 21"/>
                    <a:gd name="T8" fmla="*/ 10 w 21"/>
                    <a:gd name="T9" fmla="*/ 9 h 21"/>
                    <a:gd name="T10" fmla="*/ 14 w 21"/>
                    <a:gd name="T11" fmla="*/ 16 h 21"/>
                    <a:gd name="T12" fmla="*/ 21 w 21"/>
                    <a:gd name="T13" fmla="*/ 21 h 21"/>
                    <a:gd name="T14" fmla="*/ 21 w 21"/>
                    <a:gd name="T15" fmla="*/ 14 h 21"/>
                    <a:gd name="T16" fmla="*/ 17 w 21"/>
                    <a:gd name="T17" fmla="*/ 12 h 21"/>
                    <a:gd name="T18" fmla="*/ 10 w 21"/>
                    <a:gd name="T1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0"/>
                      </a:moveTo>
                      <a:lnTo>
                        <a:pt x="7" y="2"/>
                      </a:lnTo>
                      <a:lnTo>
                        <a:pt x="2" y="0"/>
                      </a:lnTo>
                      <a:lnTo>
                        <a:pt x="0" y="4"/>
                      </a:lnTo>
                      <a:lnTo>
                        <a:pt x="10" y="9"/>
                      </a:lnTo>
                      <a:lnTo>
                        <a:pt x="14" y="16"/>
                      </a:lnTo>
                      <a:lnTo>
                        <a:pt x="21" y="21"/>
                      </a:lnTo>
                      <a:lnTo>
                        <a:pt x="21" y="14"/>
                      </a:lnTo>
                      <a:lnTo>
                        <a:pt x="17" y="12"/>
                      </a:lnTo>
                      <a:lnTo>
                        <a:pt x="10" y="0"/>
                      </a:lnTo>
                      <a:close/>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8" name="Freeform 1388"/>
                <p:cNvSpPr>
                  <a:spLocks/>
                </p:cNvSpPr>
                <p:nvPr/>
              </p:nvSpPr>
              <p:spPr bwMode="black">
                <a:xfrm>
                  <a:off x="6428689" y="4128703"/>
                  <a:ext cx="32595" cy="33979"/>
                </a:xfrm>
                <a:custGeom>
                  <a:avLst/>
                  <a:gdLst>
                    <a:gd name="T0" fmla="*/ 10 w 21"/>
                    <a:gd name="T1" fmla="*/ 0 h 21"/>
                    <a:gd name="T2" fmla="*/ 7 w 21"/>
                    <a:gd name="T3" fmla="*/ 2 h 21"/>
                    <a:gd name="T4" fmla="*/ 2 w 21"/>
                    <a:gd name="T5" fmla="*/ 0 h 21"/>
                    <a:gd name="T6" fmla="*/ 0 w 21"/>
                    <a:gd name="T7" fmla="*/ 4 h 21"/>
                    <a:gd name="T8" fmla="*/ 10 w 21"/>
                    <a:gd name="T9" fmla="*/ 9 h 21"/>
                    <a:gd name="T10" fmla="*/ 14 w 21"/>
                    <a:gd name="T11" fmla="*/ 16 h 21"/>
                    <a:gd name="T12" fmla="*/ 21 w 21"/>
                    <a:gd name="T13" fmla="*/ 21 h 21"/>
                    <a:gd name="T14" fmla="*/ 21 w 21"/>
                    <a:gd name="T15" fmla="*/ 14 h 21"/>
                    <a:gd name="T16" fmla="*/ 17 w 21"/>
                    <a:gd name="T17" fmla="*/ 12 h 21"/>
                    <a:gd name="T18" fmla="*/ 10 w 21"/>
                    <a:gd name="T1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0"/>
                      </a:moveTo>
                      <a:lnTo>
                        <a:pt x="7" y="2"/>
                      </a:lnTo>
                      <a:lnTo>
                        <a:pt x="2" y="0"/>
                      </a:lnTo>
                      <a:lnTo>
                        <a:pt x="0" y="4"/>
                      </a:lnTo>
                      <a:lnTo>
                        <a:pt x="10" y="9"/>
                      </a:lnTo>
                      <a:lnTo>
                        <a:pt x="14" y="16"/>
                      </a:lnTo>
                      <a:lnTo>
                        <a:pt x="21" y="21"/>
                      </a:lnTo>
                      <a:lnTo>
                        <a:pt x="21" y="14"/>
                      </a:lnTo>
                      <a:lnTo>
                        <a:pt x="17" y="12"/>
                      </a:lnTo>
                      <a:lnTo>
                        <a:pt x="10" y="0"/>
                      </a:lnTo>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9" name="Freeform 1389"/>
                <p:cNvSpPr>
                  <a:spLocks/>
                </p:cNvSpPr>
                <p:nvPr/>
              </p:nvSpPr>
              <p:spPr bwMode="black">
                <a:xfrm>
                  <a:off x="6410063" y="4101196"/>
                  <a:ext cx="4657" cy="3236"/>
                </a:xfrm>
                <a:custGeom>
                  <a:avLst/>
                  <a:gdLst>
                    <a:gd name="T0" fmla="*/ 3 w 3"/>
                    <a:gd name="T1" fmla="*/ 0 h 2"/>
                    <a:gd name="T2" fmla="*/ 0 w 3"/>
                    <a:gd name="T3" fmla="*/ 2 h 2"/>
                    <a:gd name="T4" fmla="*/ 0 w 3"/>
                    <a:gd name="T5" fmla="*/ 2 h 2"/>
                    <a:gd name="T6" fmla="*/ 3 w 3"/>
                    <a:gd name="T7" fmla="*/ 2 h 2"/>
                    <a:gd name="T8" fmla="*/ 3 w 3"/>
                    <a:gd name="T9" fmla="*/ 0 h 2"/>
                  </a:gdLst>
                  <a:ahLst/>
                  <a:cxnLst>
                    <a:cxn ang="0">
                      <a:pos x="T0" y="T1"/>
                    </a:cxn>
                    <a:cxn ang="0">
                      <a:pos x="T2" y="T3"/>
                    </a:cxn>
                    <a:cxn ang="0">
                      <a:pos x="T4" y="T5"/>
                    </a:cxn>
                    <a:cxn ang="0">
                      <a:pos x="T6" y="T7"/>
                    </a:cxn>
                    <a:cxn ang="0">
                      <a:pos x="T8" y="T9"/>
                    </a:cxn>
                  </a:cxnLst>
                  <a:rect l="0" t="0" r="r" b="b"/>
                  <a:pathLst>
                    <a:path w="3" h="2">
                      <a:moveTo>
                        <a:pt x="3" y="0"/>
                      </a:moveTo>
                      <a:lnTo>
                        <a:pt x="0" y="2"/>
                      </a:lnTo>
                      <a:lnTo>
                        <a:pt x="0" y="2"/>
                      </a:lnTo>
                      <a:lnTo>
                        <a:pt x="3" y="2"/>
                      </a:lnTo>
                      <a:lnTo>
                        <a:pt x="3" y="0"/>
                      </a:lnTo>
                      <a:close/>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0" name="Freeform 1390"/>
                <p:cNvSpPr>
                  <a:spLocks/>
                </p:cNvSpPr>
                <p:nvPr/>
              </p:nvSpPr>
              <p:spPr bwMode="black">
                <a:xfrm>
                  <a:off x="6410063" y="4101196"/>
                  <a:ext cx="4657" cy="3236"/>
                </a:xfrm>
                <a:custGeom>
                  <a:avLst/>
                  <a:gdLst>
                    <a:gd name="T0" fmla="*/ 3 w 3"/>
                    <a:gd name="T1" fmla="*/ 0 h 2"/>
                    <a:gd name="T2" fmla="*/ 0 w 3"/>
                    <a:gd name="T3" fmla="*/ 2 h 2"/>
                    <a:gd name="T4" fmla="*/ 0 w 3"/>
                    <a:gd name="T5" fmla="*/ 2 h 2"/>
                    <a:gd name="T6" fmla="*/ 3 w 3"/>
                    <a:gd name="T7" fmla="*/ 2 h 2"/>
                    <a:gd name="T8" fmla="*/ 3 w 3"/>
                    <a:gd name="T9" fmla="*/ 0 h 2"/>
                  </a:gdLst>
                  <a:ahLst/>
                  <a:cxnLst>
                    <a:cxn ang="0">
                      <a:pos x="T0" y="T1"/>
                    </a:cxn>
                    <a:cxn ang="0">
                      <a:pos x="T2" y="T3"/>
                    </a:cxn>
                    <a:cxn ang="0">
                      <a:pos x="T4" y="T5"/>
                    </a:cxn>
                    <a:cxn ang="0">
                      <a:pos x="T6" y="T7"/>
                    </a:cxn>
                    <a:cxn ang="0">
                      <a:pos x="T8" y="T9"/>
                    </a:cxn>
                  </a:cxnLst>
                  <a:rect l="0" t="0" r="r" b="b"/>
                  <a:pathLst>
                    <a:path w="3" h="2">
                      <a:moveTo>
                        <a:pt x="3" y="0"/>
                      </a:moveTo>
                      <a:lnTo>
                        <a:pt x="0" y="2"/>
                      </a:lnTo>
                      <a:lnTo>
                        <a:pt x="0" y="2"/>
                      </a:lnTo>
                      <a:lnTo>
                        <a:pt x="3" y="2"/>
                      </a:lnTo>
                      <a:lnTo>
                        <a:pt x="3" y="0"/>
                      </a:lnTo>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1" name="Freeform 1391"/>
                <p:cNvSpPr>
                  <a:spLocks/>
                </p:cNvSpPr>
                <p:nvPr/>
              </p:nvSpPr>
              <p:spPr bwMode="black">
                <a:xfrm>
                  <a:off x="6358843" y="4055890"/>
                  <a:ext cx="10865" cy="6472"/>
                </a:xfrm>
                <a:custGeom>
                  <a:avLst/>
                  <a:gdLst>
                    <a:gd name="T0" fmla="*/ 0 w 7"/>
                    <a:gd name="T1" fmla="*/ 0 h 4"/>
                    <a:gd name="T2" fmla="*/ 7 w 7"/>
                    <a:gd name="T3" fmla="*/ 4 h 4"/>
                    <a:gd name="T4" fmla="*/ 7 w 7"/>
                    <a:gd name="T5" fmla="*/ 0 h 4"/>
                    <a:gd name="T6" fmla="*/ 0 w 7"/>
                    <a:gd name="T7" fmla="*/ 0 h 4"/>
                  </a:gdLst>
                  <a:ahLst/>
                  <a:cxnLst>
                    <a:cxn ang="0">
                      <a:pos x="T0" y="T1"/>
                    </a:cxn>
                    <a:cxn ang="0">
                      <a:pos x="T2" y="T3"/>
                    </a:cxn>
                    <a:cxn ang="0">
                      <a:pos x="T4" y="T5"/>
                    </a:cxn>
                    <a:cxn ang="0">
                      <a:pos x="T6" y="T7"/>
                    </a:cxn>
                  </a:cxnLst>
                  <a:rect l="0" t="0" r="r" b="b"/>
                  <a:pathLst>
                    <a:path w="7" h="4">
                      <a:moveTo>
                        <a:pt x="0" y="0"/>
                      </a:moveTo>
                      <a:lnTo>
                        <a:pt x="7" y="4"/>
                      </a:lnTo>
                      <a:lnTo>
                        <a:pt x="7" y="0"/>
                      </a:lnTo>
                      <a:lnTo>
                        <a:pt x="0" y="0"/>
                      </a:lnTo>
                      <a:close/>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2" name="Freeform 1392"/>
                <p:cNvSpPr>
                  <a:spLocks/>
                </p:cNvSpPr>
                <p:nvPr/>
              </p:nvSpPr>
              <p:spPr bwMode="black">
                <a:xfrm>
                  <a:off x="6358843" y="4055890"/>
                  <a:ext cx="10865" cy="6472"/>
                </a:xfrm>
                <a:custGeom>
                  <a:avLst/>
                  <a:gdLst>
                    <a:gd name="T0" fmla="*/ 0 w 7"/>
                    <a:gd name="T1" fmla="*/ 0 h 4"/>
                    <a:gd name="T2" fmla="*/ 7 w 7"/>
                    <a:gd name="T3" fmla="*/ 4 h 4"/>
                    <a:gd name="T4" fmla="*/ 7 w 7"/>
                    <a:gd name="T5" fmla="*/ 0 h 4"/>
                    <a:gd name="T6" fmla="*/ 0 w 7"/>
                    <a:gd name="T7" fmla="*/ 0 h 4"/>
                  </a:gdLst>
                  <a:ahLst/>
                  <a:cxnLst>
                    <a:cxn ang="0">
                      <a:pos x="T0" y="T1"/>
                    </a:cxn>
                    <a:cxn ang="0">
                      <a:pos x="T2" y="T3"/>
                    </a:cxn>
                    <a:cxn ang="0">
                      <a:pos x="T4" y="T5"/>
                    </a:cxn>
                    <a:cxn ang="0">
                      <a:pos x="T6" y="T7"/>
                    </a:cxn>
                  </a:cxnLst>
                  <a:rect l="0" t="0" r="r" b="b"/>
                  <a:pathLst>
                    <a:path w="7" h="4">
                      <a:moveTo>
                        <a:pt x="0" y="0"/>
                      </a:moveTo>
                      <a:lnTo>
                        <a:pt x="7" y="4"/>
                      </a:lnTo>
                      <a:lnTo>
                        <a:pt x="7" y="0"/>
                      </a:lnTo>
                      <a:lnTo>
                        <a:pt x="0" y="0"/>
                      </a:lnTo>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3" name="Freeform 1393"/>
                <p:cNvSpPr>
                  <a:spLocks/>
                </p:cNvSpPr>
                <p:nvPr/>
              </p:nvSpPr>
              <p:spPr bwMode="black">
                <a:xfrm>
                  <a:off x="6347977" y="4047799"/>
                  <a:ext cx="7760" cy="3236"/>
                </a:xfrm>
                <a:custGeom>
                  <a:avLst/>
                  <a:gdLst>
                    <a:gd name="T0" fmla="*/ 5 w 5"/>
                    <a:gd name="T1" fmla="*/ 0 h 2"/>
                    <a:gd name="T2" fmla="*/ 0 w 5"/>
                    <a:gd name="T3" fmla="*/ 0 h 2"/>
                    <a:gd name="T4" fmla="*/ 5 w 5"/>
                    <a:gd name="T5" fmla="*/ 2 h 2"/>
                    <a:gd name="T6" fmla="*/ 5 w 5"/>
                    <a:gd name="T7" fmla="*/ 0 h 2"/>
                  </a:gdLst>
                  <a:ahLst/>
                  <a:cxnLst>
                    <a:cxn ang="0">
                      <a:pos x="T0" y="T1"/>
                    </a:cxn>
                    <a:cxn ang="0">
                      <a:pos x="T2" y="T3"/>
                    </a:cxn>
                    <a:cxn ang="0">
                      <a:pos x="T4" y="T5"/>
                    </a:cxn>
                    <a:cxn ang="0">
                      <a:pos x="T6" y="T7"/>
                    </a:cxn>
                  </a:cxnLst>
                  <a:rect l="0" t="0" r="r" b="b"/>
                  <a:pathLst>
                    <a:path w="5" h="2">
                      <a:moveTo>
                        <a:pt x="5" y="0"/>
                      </a:moveTo>
                      <a:lnTo>
                        <a:pt x="0" y="0"/>
                      </a:lnTo>
                      <a:lnTo>
                        <a:pt x="5" y="2"/>
                      </a:lnTo>
                      <a:lnTo>
                        <a:pt x="5" y="0"/>
                      </a:lnTo>
                      <a:close/>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4" name="Freeform 1394"/>
                <p:cNvSpPr>
                  <a:spLocks/>
                </p:cNvSpPr>
                <p:nvPr/>
              </p:nvSpPr>
              <p:spPr bwMode="black">
                <a:xfrm>
                  <a:off x="6347977" y="4047799"/>
                  <a:ext cx="7760" cy="3236"/>
                </a:xfrm>
                <a:custGeom>
                  <a:avLst/>
                  <a:gdLst>
                    <a:gd name="T0" fmla="*/ 5 w 5"/>
                    <a:gd name="T1" fmla="*/ 0 h 2"/>
                    <a:gd name="T2" fmla="*/ 0 w 5"/>
                    <a:gd name="T3" fmla="*/ 0 h 2"/>
                    <a:gd name="T4" fmla="*/ 5 w 5"/>
                    <a:gd name="T5" fmla="*/ 2 h 2"/>
                    <a:gd name="T6" fmla="*/ 5 w 5"/>
                    <a:gd name="T7" fmla="*/ 0 h 2"/>
                  </a:gdLst>
                  <a:ahLst/>
                  <a:cxnLst>
                    <a:cxn ang="0">
                      <a:pos x="T0" y="T1"/>
                    </a:cxn>
                    <a:cxn ang="0">
                      <a:pos x="T2" y="T3"/>
                    </a:cxn>
                    <a:cxn ang="0">
                      <a:pos x="T4" y="T5"/>
                    </a:cxn>
                    <a:cxn ang="0">
                      <a:pos x="T6" y="T7"/>
                    </a:cxn>
                  </a:cxnLst>
                  <a:rect l="0" t="0" r="r" b="b"/>
                  <a:pathLst>
                    <a:path w="5" h="2">
                      <a:moveTo>
                        <a:pt x="5" y="0"/>
                      </a:moveTo>
                      <a:lnTo>
                        <a:pt x="0" y="0"/>
                      </a:lnTo>
                      <a:lnTo>
                        <a:pt x="5" y="2"/>
                      </a:lnTo>
                      <a:lnTo>
                        <a:pt x="5" y="0"/>
                      </a:lnTo>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5" name="Freeform 1395"/>
                <p:cNvSpPr>
                  <a:spLocks/>
                </p:cNvSpPr>
                <p:nvPr/>
              </p:nvSpPr>
              <p:spPr bwMode="black">
                <a:xfrm>
                  <a:off x="6799652" y="4201517"/>
                  <a:ext cx="7760" cy="14563"/>
                </a:xfrm>
                <a:custGeom>
                  <a:avLst/>
                  <a:gdLst>
                    <a:gd name="T0" fmla="*/ 5 w 5"/>
                    <a:gd name="T1" fmla="*/ 0 h 9"/>
                    <a:gd name="T2" fmla="*/ 0 w 5"/>
                    <a:gd name="T3" fmla="*/ 0 h 9"/>
                    <a:gd name="T4" fmla="*/ 0 w 5"/>
                    <a:gd name="T5" fmla="*/ 7 h 9"/>
                    <a:gd name="T6" fmla="*/ 5 w 5"/>
                    <a:gd name="T7" fmla="*/ 9 h 9"/>
                    <a:gd name="T8" fmla="*/ 5 w 5"/>
                    <a:gd name="T9" fmla="*/ 0 h 9"/>
                  </a:gdLst>
                  <a:ahLst/>
                  <a:cxnLst>
                    <a:cxn ang="0">
                      <a:pos x="T0" y="T1"/>
                    </a:cxn>
                    <a:cxn ang="0">
                      <a:pos x="T2" y="T3"/>
                    </a:cxn>
                    <a:cxn ang="0">
                      <a:pos x="T4" y="T5"/>
                    </a:cxn>
                    <a:cxn ang="0">
                      <a:pos x="T6" y="T7"/>
                    </a:cxn>
                    <a:cxn ang="0">
                      <a:pos x="T8" y="T9"/>
                    </a:cxn>
                  </a:cxnLst>
                  <a:rect l="0" t="0" r="r" b="b"/>
                  <a:pathLst>
                    <a:path w="5" h="9">
                      <a:moveTo>
                        <a:pt x="5" y="0"/>
                      </a:moveTo>
                      <a:lnTo>
                        <a:pt x="0" y="0"/>
                      </a:lnTo>
                      <a:lnTo>
                        <a:pt x="0" y="7"/>
                      </a:lnTo>
                      <a:lnTo>
                        <a:pt x="5" y="9"/>
                      </a:lnTo>
                      <a:lnTo>
                        <a:pt x="5" y="0"/>
                      </a:lnTo>
                      <a:close/>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6" name="Freeform 1396"/>
                <p:cNvSpPr>
                  <a:spLocks/>
                </p:cNvSpPr>
                <p:nvPr/>
              </p:nvSpPr>
              <p:spPr bwMode="black">
                <a:xfrm>
                  <a:off x="6799652" y="4201517"/>
                  <a:ext cx="7760" cy="14563"/>
                </a:xfrm>
                <a:custGeom>
                  <a:avLst/>
                  <a:gdLst>
                    <a:gd name="T0" fmla="*/ 5 w 5"/>
                    <a:gd name="T1" fmla="*/ 0 h 9"/>
                    <a:gd name="T2" fmla="*/ 0 w 5"/>
                    <a:gd name="T3" fmla="*/ 0 h 9"/>
                    <a:gd name="T4" fmla="*/ 0 w 5"/>
                    <a:gd name="T5" fmla="*/ 7 h 9"/>
                    <a:gd name="T6" fmla="*/ 5 w 5"/>
                    <a:gd name="T7" fmla="*/ 9 h 9"/>
                    <a:gd name="T8" fmla="*/ 5 w 5"/>
                    <a:gd name="T9" fmla="*/ 0 h 9"/>
                  </a:gdLst>
                  <a:ahLst/>
                  <a:cxnLst>
                    <a:cxn ang="0">
                      <a:pos x="T0" y="T1"/>
                    </a:cxn>
                    <a:cxn ang="0">
                      <a:pos x="T2" y="T3"/>
                    </a:cxn>
                    <a:cxn ang="0">
                      <a:pos x="T4" y="T5"/>
                    </a:cxn>
                    <a:cxn ang="0">
                      <a:pos x="T6" y="T7"/>
                    </a:cxn>
                    <a:cxn ang="0">
                      <a:pos x="T8" y="T9"/>
                    </a:cxn>
                  </a:cxnLst>
                  <a:rect l="0" t="0" r="r" b="b"/>
                  <a:pathLst>
                    <a:path w="5" h="9">
                      <a:moveTo>
                        <a:pt x="5" y="0"/>
                      </a:moveTo>
                      <a:lnTo>
                        <a:pt x="0" y="0"/>
                      </a:lnTo>
                      <a:lnTo>
                        <a:pt x="0" y="7"/>
                      </a:lnTo>
                      <a:lnTo>
                        <a:pt x="5" y="9"/>
                      </a:lnTo>
                      <a:lnTo>
                        <a:pt x="5" y="0"/>
                      </a:lnTo>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7" name="Freeform 1397"/>
                <p:cNvSpPr>
                  <a:spLocks noEditPoints="1"/>
                </p:cNvSpPr>
                <p:nvPr/>
              </p:nvSpPr>
              <p:spPr bwMode="black">
                <a:xfrm>
                  <a:off x="3748128" y="1193509"/>
                  <a:ext cx="4538484" cy="3739380"/>
                </a:xfrm>
                <a:custGeom>
                  <a:avLst/>
                  <a:gdLst>
                    <a:gd name="T0" fmla="*/ 727 w 2924"/>
                    <a:gd name="T1" fmla="*/ 1788 h 2311"/>
                    <a:gd name="T2" fmla="*/ 457 w 2924"/>
                    <a:gd name="T3" fmla="*/ 1608 h 2311"/>
                    <a:gd name="T4" fmla="*/ 989 w 2924"/>
                    <a:gd name="T5" fmla="*/ 1156 h 2311"/>
                    <a:gd name="T6" fmla="*/ 944 w 2924"/>
                    <a:gd name="T7" fmla="*/ 1167 h 2311"/>
                    <a:gd name="T8" fmla="*/ 1597 w 2924"/>
                    <a:gd name="T9" fmla="*/ 100 h 2311"/>
                    <a:gd name="T10" fmla="*/ 1417 w 2924"/>
                    <a:gd name="T11" fmla="*/ 343 h 2311"/>
                    <a:gd name="T12" fmla="*/ 1301 w 2924"/>
                    <a:gd name="T13" fmla="*/ 298 h 2311"/>
                    <a:gd name="T14" fmla="*/ 1259 w 2924"/>
                    <a:gd name="T15" fmla="*/ 514 h 2311"/>
                    <a:gd name="T16" fmla="*/ 1190 w 2924"/>
                    <a:gd name="T17" fmla="*/ 443 h 2311"/>
                    <a:gd name="T18" fmla="*/ 902 w 2924"/>
                    <a:gd name="T19" fmla="*/ 516 h 2311"/>
                    <a:gd name="T20" fmla="*/ 748 w 2924"/>
                    <a:gd name="T21" fmla="*/ 601 h 2311"/>
                    <a:gd name="T22" fmla="*/ 663 w 2924"/>
                    <a:gd name="T23" fmla="*/ 410 h 2311"/>
                    <a:gd name="T24" fmla="*/ 554 w 2924"/>
                    <a:gd name="T25" fmla="*/ 384 h 2311"/>
                    <a:gd name="T26" fmla="*/ 488 w 2924"/>
                    <a:gd name="T27" fmla="*/ 462 h 2311"/>
                    <a:gd name="T28" fmla="*/ 384 w 2924"/>
                    <a:gd name="T29" fmla="*/ 616 h 2311"/>
                    <a:gd name="T30" fmla="*/ 353 w 2924"/>
                    <a:gd name="T31" fmla="*/ 696 h 2311"/>
                    <a:gd name="T32" fmla="*/ 381 w 2924"/>
                    <a:gd name="T33" fmla="*/ 758 h 2311"/>
                    <a:gd name="T34" fmla="*/ 474 w 2924"/>
                    <a:gd name="T35" fmla="*/ 770 h 2311"/>
                    <a:gd name="T36" fmla="*/ 547 w 2924"/>
                    <a:gd name="T37" fmla="*/ 568 h 2311"/>
                    <a:gd name="T38" fmla="*/ 649 w 2924"/>
                    <a:gd name="T39" fmla="*/ 720 h 2311"/>
                    <a:gd name="T40" fmla="*/ 509 w 2924"/>
                    <a:gd name="T41" fmla="*/ 871 h 2311"/>
                    <a:gd name="T42" fmla="*/ 362 w 2924"/>
                    <a:gd name="T43" fmla="*/ 815 h 2311"/>
                    <a:gd name="T44" fmla="*/ 287 w 2924"/>
                    <a:gd name="T45" fmla="*/ 954 h 2311"/>
                    <a:gd name="T46" fmla="*/ 133 w 2924"/>
                    <a:gd name="T47" fmla="*/ 1108 h 2311"/>
                    <a:gd name="T48" fmla="*/ 317 w 2924"/>
                    <a:gd name="T49" fmla="*/ 1115 h 2311"/>
                    <a:gd name="T50" fmla="*/ 471 w 2924"/>
                    <a:gd name="T51" fmla="*/ 1141 h 2311"/>
                    <a:gd name="T52" fmla="*/ 518 w 2924"/>
                    <a:gd name="T53" fmla="*/ 1170 h 2311"/>
                    <a:gd name="T54" fmla="*/ 653 w 2924"/>
                    <a:gd name="T55" fmla="*/ 1160 h 2311"/>
                    <a:gd name="T56" fmla="*/ 741 w 2924"/>
                    <a:gd name="T57" fmla="*/ 1077 h 2311"/>
                    <a:gd name="T58" fmla="*/ 833 w 2924"/>
                    <a:gd name="T59" fmla="*/ 1146 h 2311"/>
                    <a:gd name="T60" fmla="*/ 627 w 2924"/>
                    <a:gd name="T61" fmla="*/ 1219 h 2311"/>
                    <a:gd name="T62" fmla="*/ 698 w 2924"/>
                    <a:gd name="T63" fmla="*/ 1331 h 2311"/>
                    <a:gd name="T64" fmla="*/ 403 w 2924"/>
                    <a:gd name="T65" fmla="*/ 1257 h 2311"/>
                    <a:gd name="T66" fmla="*/ 112 w 2924"/>
                    <a:gd name="T67" fmla="*/ 1350 h 2311"/>
                    <a:gd name="T68" fmla="*/ 38 w 2924"/>
                    <a:gd name="T69" fmla="*/ 1638 h 2311"/>
                    <a:gd name="T70" fmla="*/ 372 w 2924"/>
                    <a:gd name="T71" fmla="*/ 1736 h 2311"/>
                    <a:gd name="T72" fmla="*/ 452 w 2924"/>
                    <a:gd name="T73" fmla="*/ 2152 h 2311"/>
                    <a:gd name="T74" fmla="*/ 743 w 2924"/>
                    <a:gd name="T75" fmla="*/ 2140 h 2311"/>
                    <a:gd name="T76" fmla="*/ 805 w 2924"/>
                    <a:gd name="T77" fmla="*/ 1852 h 2311"/>
                    <a:gd name="T78" fmla="*/ 826 w 2924"/>
                    <a:gd name="T79" fmla="*/ 1586 h 2311"/>
                    <a:gd name="T80" fmla="*/ 795 w 2924"/>
                    <a:gd name="T81" fmla="*/ 1477 h 2311"/>
                    <a:gd name="T82" fmla="*/ 1086 w 2924"/>
                    <a:gd name="T83" fmla="*/ 1468 h 2311"/>
                    <a:gd name="T84" fmla="*/ 932 w 2924"/>
                    <a:gd name="T85" fmla="*/ 1343 h 2311"/>
                    <a:gd name="T86" fmla="*/ 1247 w 2924"/>
                    <a:gd name="T87" fmla="*/ 1492 h 2311"/>
                    <a:gd name="T88" fmla="*/ 1401 w 2924"/>
                    <a:gd name="T89" fmla="*/ 1558 h 2311"/>
                    <a:gd name="T90" fmla="*/ 1571 w 2924"/>
                    <a:gd name="T91" fmla="*/ 1565 h 2311"/>
                    <a:gd name="T92" fmla="*/ 1661 w 2924"/>
                    <a:gd name="T93" fmla="*/ 1688 h 2311"/>
                    <a:gd name="T94" fmla="*/ 1760 w 2924"/>
                    <a:gd name="T95" fmla="*/ 1560 h 2311"/>
                    <a:gd name="T96" fmla="*/ 1883 w 2924"/>
                    <a:gd name="T97" fmla="*/ 1461 h 2311"/>
                    <a:gd name="T98" fmla="*/ 1930 w 2924"/>
                    <a:gd name="T99" fmla="*/ 1260 h 2311"/>
                    <a:gd name="T100" fmla="*/ 1999 w 2924"/>
                    <a:gd name="T101" fmla="*/ 1189 h 2311"/>
                    <a:gd name="T102" fmla="*/ 2070 w 2924"/>
                    <a:gd name="T103" fmla="*/ 1250 h 2311"/>
                    <a:gd name="T104" fmla="*/ 2198 w 2924"/>
                    <a:gd name="T105" fmla="*/ 893 h 2311"/>
                    <a:gd name="T106" fmla="*/ 2387 w 2924"/>
                    <a:gd name="T107" fmla="*/ 753 h 2311"/>
                    <a:gd name="T108" fmla="*/ 2567 w 2924"/>
                    <a:gd name="T109" fmla="*/ 663 h 2311"/>
                    <a:gd name="T110" fmla="*/ 2543 w 2924"/>
                    <a:gd name="T111" fmla="*/ 834 h 2311"/>
                    <a:gd name="T112" fmla="*/ 2737 w 2924"/>
                    <a:gd name="T113" fmla="*/ 658 h 2311"/>
                    <a:gd name="T114" fmla="*/ 2843 w 2924"/>
                    <a:gd name="T115" fmla="*/ 587 h 2311"/>
                    <a:gd name="T116" fmla="*/ 2874 w 2924"/>
                    <a:gd name="T117" fmla="*/ 509 h 2311"/>
                    <a:gd name="T118" fmla="*/ 2645 w 2924"/>
                    <a:gd name="T119" fmla="*/ 414 h 2311"/>
                    <a:gd name="T120" fmla="*/ 2214 w 2924"/>
                    <a:gd name="T121" fmla="*/ 334 h 2311"/>
                    <a:gd name="T122" fmla="*/ 1874 w 2924"/>
                    <a:gd name="T123" fmla="*/ 230 h 2311"/>
                    <a:gd name="T124" fmla="*/ 1819 w 2924"/>
                    <a:gd name="T125" fmla="*/ 180 h 2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24" h="2311">
                      <a:moveTo>
                        <a:pt x="734" y="1994"/>
                      </a:moveTo>
                      <a:lnTo>
                        <a:pt x="734" y="1987"/>
                      </a:lnTo>
                      <a:lnTo>
                        <a:pt x="724" y="1965"/>
                      </a:lnTo>
                      <a:lnTo>
                        <a:pt x="729" y="1956"/>
                      </a:lnTo>
                      <a:lnTo>
                        <a:pt x="729" y="1939"/>
                      </a:lnTo>
                      <a:lnTo>
                        <a:pt x="724" y="1932"/>
                      </a:lnTo>
                      <a:lnTo>
                        <a:pt x="724" y="1927"/>
                      </a:lnTo>
                      <a:lnTo>
                        <a:pt x="731" y="1932"/>
                      </a:lnTo>
                      <a:lnTo>
                        <a:pt x="734" y="1949"/>
                      </a:lnTo>
                      <a:lnTo>
                        <a:pt x="738" y="1956"/>
                      </a:lnTo>
                      <a:lnTo>
                        <a:pt x="734" y="1968"/>
                      </a:lnTo>
                      <a:lnTo>
                        <a:pt x="736" y="1984"/>
                      </a:lnTo>
                      <a:lnTo>
                        <a:pt x="743" y="1996"/>
                      </a:lnTo>
                      <a:lnTo>
                        <a:pt x="736" y="1991"/>
                      </a:lnTo>
                      <a:lnTo>
                        <a:pt x="734" y="1994"/>
                      </a:lnTo>
                      <a:close/>
                      <a:moveTo>
                        <a:pt x="684" y="1915"/>
                      </a:moveTo>
                      <a:lnTo>
                        <a:pt x="677" y="1913"/>
                      </a:lnTo>
                      <a:lnTo>
                        <a:pt x="677" y="1906"/>
                      </a:lnTo>
                      <a:lnTo>
                        <a:pt x="675" y="1897"/>
                      </a:lnTo>
                      <a:lnTo>
                        <a:pt x="665" y="1889"/>
                      </a:lnTo>
                      <a:lnTo>
                        <a:pt x="660" y="1882"/>
                      </a:lnTo>
                      <a:lnTo>
                        <a:pt x="660" y="1871"/>
                      </a:lnTo>
                      <a:lnTo>
                        <a:pt x="658" y="1863"/>
                      </a:lnTo>
                      <a:lnTo>
                        <a:pt x="660" y="1837"/>
                      </a:lnTo>
                      <a:lnTo>
                        <a:pt x="665" y="1854"/>
                      </a:lnTo>
                      <a:lnTo>
                        <a:pt x="667" y="1875"/>
                      </a:lnTo>
                      <a:lnTo>
                        <a:pt x="667" y="1880"/>
                      </a:lnTo>
                      <a:lnTo>
                        <a:pt x="677" y="1889"/>
                      </a:lnTo>
                      <a:lnTo>
                        <a:pt x="677" y="1897"/>
                      </a:lnTo>
                      <a:lnTo>
                        <a:pt x="684" y="1913"/>
                      </a:lnTo>
                      <a:lnTo>
                        <a:pt x="684" y="1915"/>
                      </a:lnTo>
                      <a:close/>
                      <a:moveTo>
                        <a:pt x="712" y="1790"/>
                      </a:moveTo>
                      <a:lnTo>
                        <a:pt x="715" y="1788"/>
                      </a:lnTo>
                      <a:lnTo>
                        <a:pt x="727" y="1788"/>
                      </a:lnTo>
                      <a:lnTo>
                        <a:pt x="727" y="1797"/>
                      </a:lnTo>
                      <a:lnTo>
                        <a:pt x="736" y="1795"/>
                      </a:lnTo>
                      <a:lnTo>
                        <a:pt x="729" y="1799"/>
                      </a:lnTo>
                      <a:lnTo>
                        <a:pt x="727" y="1802"/>
                      </a:lnTo>
                      <a:lnTo>
                        <a:pt x="729" y="1807"/>
                      </a:lnTo>
                      <a:lnTo>
                        <a:pt x="715" y="1821"/>
                      </a:lnTo>
                      <a:lnTo>
                        <a:pt x="722" y="1823"/>
                      </a:lnTo>
                      <a:lnTo>
                        <a:pt x="712" y="1828"/>
                      </a:lnTo>
                      <a:lnTo>
                        <a:pt x="710" y="1833"/>
                      </a:lnTo>
                      <a:lnTo>
                        <a:pt x="708" y="1828"/>
                      </a:lnTo>
                      <a:lnTo>
                        <a:pt x="705" y="1828"/>
                      </a:lnTo>
                      <a:lnTo>
                        <a:pt x="701" y="1823"/>
                      </a:lnTo>
                      <a:lnTo>
                        <a:pt x="701" y="1828"/>
                      </a:lnTo>
                      <a:lnTo>
                        <a:pt x="696" y="1830"/>
                      </a:lnTo>
                      <a:lnTo>
                        <a:pt x="693" y="1821"/>
                      </a:lnTo>
                      <a:lnTo>
                        <a:pt x="693" y="1807"/>
                      </a:lnTo>
                      <a:lnTo>
                        <a:pt x="696" y="1795"/>
                      </a:lnTo>
                      <a:lnTo>
                        <a:pt x="705" y="1790"/>
                      </a:lnTo>
                      <a:lnTo>
                        <a:pt x="712" y="1790"/>
                      </a:lnTo>
                      <a:close/>
                      <a:moveTo>
                        <a:pt x="679" y="1776"/>
                      </a:moveTo>
                      <a:lnTo>
                        <a:pt x="677" y="1776"/>
                      </a:lnTo>
                      <a:lnTo>
                        <a:pt x="677" y="1771"/>
                      </a:lnTo>
                      <a:lnTo>
                        <a:pt x="686" y="1762"/>
                      </a:lnTo>
                      <a:lnTo>
                        <a:pt x="686" y="1769"/>
                      </a:lnTo>
                      <a:lnTo>
                        <a:pt x="679" y="1776"/>
                      </a:lnTo>
                      <a:close/>
                      <a:moveTo>
                        <a:pt x="445" y="1615"/>
                      </a:moveTo>
                      <a:lnTo>
                        <a:pt x="431" y="1596"/>
                      </a:lnTo>
                      <a:lnTo>
                        <a:pt x="429" y="1591"/>
                      </a:lnTo>
                      <a:lnTo>
                        <a:pt x="431" y="1589"/>
                      </a:lnTo>
                      <a:lnTo>
                        <a:pt x="436" y="1589"/>
                      </a:lnTo>
                      <a:lnTo>
                        <a:pt x="443" y="1591"/>
                      </a:lnTo>
                      <a:lnTo>
                        <a:pt x="445" y="1601"/>
                      </a:lnTo>
                      <a:lnTo>
                        <a:pt x="457" y="1601"/>
                      </a:lnTo>
                      <a:lnTo>
                        <a:pt x="457" y="1608"/>
                      </a:lnTo>
                      <a:lnTo>
                        <a:pt x="452" y="1610"/>
                      </a:lnTo>
                      <a:lnTo>
                        <a:pt x="445" y="1615"/>
                      </a:lnTo>
                      <a:close/>
                      <a:moveTo>
                        <a:pt x="698" y="1335"/>
                      </a:moveTo>
                      <a:lnTo>
                        <a:pt x="698" y="1331"/>
                      </a:lnTo>
                      <a:lnTo>
                        <a:pt x="693" y="1328"/>
                      </a:lnTo>
                      <a:lnTo>
                        <a:pt x="693" y="1328"/>
                      </a:lnTo>
                      <a:lnTo>
                        <a:pt x="698" y="1331"/>
                      </a:lnTo>
                      <a:lnTo>
                        <a:pt x="698" y="1333"/>
                      </a:lnTo>
                      <a:lnTo>
                        <a:pt x="698" y="1335"/>
                      </a:lnTo>
                      <a:close/>
                      <a:moveTo>
                        <a:pt x="923" y="1066"/>
                      </a:moveTo>
                      <a:lnTo>
                        <a:pt x="930" y="1058"/>
                      </a:lnTo>
                      <a:lnTo>
                        <a:pt x="937" y="1056"/>
                      </a:lnTo>
                      <a:lnTo>
                        <a:pt x="930" y="1051"/>
                      </a:lnTo>
                      <a:lnTo>
                        <a:pt x="954" y="1047"/>
                      </a:lnTo>
                      <a:lnTo>
                        <a:pt x="963" y="1037"/>
                      </a:lnTo>
                      <a:lnTo>
                        <a:pt x="975" y="1042"/>
                      </a:lnTo>
                      <a:lnTo>
                        <a:pt x="987" y="1039"/>
                      </a:lnTo>
                      <a:lnTo>
                        <a:pt x="994" y="1047"/>
                      </a:lnTo>
                      <a:lnTo>
                        <a:pt x="1006" y="1063"/>
                      </a:lnTo>
                      <a:lnTo>
                        <a:pt x="1015" y="1073"/>
                      </a:lnTo>
                      <a:lnTo>
                        <a:pt x="1018" y="1077"/>
                      </a:lnTo>
                      <a:lnTo>
                        <a:pt x="1015" y="1077"/>
                      </a:lnTo>
                      <a:lnTo>
                        <a:pt x="1015" y="1082"/>
                      </a:lnTo>
                      <a:lnTo>
                        <a:pt x="980" y="1075"/>
                      </a:lnTo>
                      <a:lnTo>
                        <a:pt x="977" y="1080"/>
                      </a:lnTo>
                      <a:lnTo>
                        <a:pt x="968" y="1080"/>
                      </a:lnTo>
                      <a:lnTo>
                        <a:pt x="968" y="1084"/>
                      </a:lnTo>
                      <a:lnTo>
                        <a:pt x="970" y="1092"/>
                      </a:lnTo>
                      <a:lnTo>
                        <a:pt x="951" y="1092"/>
                      </a:lnTo>
                      <a:lnTo>
                        <a:pt x="963" y="1103"/>
                      </a:lnTo>
                      <a:lnTo>
                        <a:pt x="968" y="1120"/>
                      </a:lnTo>
                      <a:lnTo>
                        <a:pt x="987" y="1127"/>
                      </a:lnTo>
                      <a:lnTo>
                        <a:pt x="984" y="1144"/>
                      </a:lnTo>
                      <a:lnTo>
                        <a:pt x="989" y="1156"/>
                      </a:lnTo>
                      <a:lnTo>
                        <a:pt x="987" y="1146"/>
                      </a:lnTo>
                      <a:lnTo>
                        <a:pt x="999" y="1141"/>
                      </a:lnTo>
                      <a:lnTo>
                        <a:pt x="1001" y="1141"/>
                      </a:lnTo>
                      <a:lnTo>
                        <a:pt x="1006" y="1148"/>
                      </a:lnTo>
                      <a:lnTo>
                        <a:pt x="1015" y="1158"/>
                      </a:lnTo>
                      <a:lnTo>
                        <a:pt x="1008" y="1163"/>
                      </a:lnTo>
                      <a:lnTo>
                        <a:pt x="1013" y="1165"/>
                      </a:lnTo>
                      <a:lnTo>
                        <a:pt x="1008" y="1167"/>
                      </a:lnTo>
                      <a:lnTo>
                        <a:pt x="991" y="1165"/>
                      </a:lnTo>
                      <a:lnTo>
                        <a:pt x="989" y="1158"/>
                      </a:lnTo>
                      <a:lnTo>
                        <a:pt x="987" y="1172"/>
                      </a:lnTo>
                      <a:lnTo>
                        <a:pt x="989" y="1179"/>
                      </a:lnTo>
                      <a:lnTo>
                        <a:pt x="996" y="1177"/>
                      </a:lnTo>
                      <a:lnTo>
                        <a:pt x="999" y="1179"/>
                      </a:lnTo>
                      <a:lnTo>
                        <a:pt x="996" y="1182"/>
                      </a:lnTo>
                      <a:lnTo>
                        <a:pt x="1003" y="1186"/>
                      </a:lnTo>
                      <a:lnTo>
                        <a:pt x="996" y="1191"/>
                      </a:lnTo>
                      <a:lnTo>
                        <a:pt x="1006" y="1196"/>
                      </a:lnTo>
                      <a:lnTo>
                        <a:pt x="1003" y="1205"/>
                      </a:lnTo>
                      <a:lnTo>
                        <a:pt x="1006" y="1224"/>
                      </a:lnTo>
                      <a:lnTo>
                        <a:pt x="1006" y="1234"/>
                      </a:lnTo>
                      <a:lnTo>
                        <a:pt x="996" y="1236"/>
                      </a:lnTo>
                      <a:lnTo>
                        <a:pt x="973" y="1238"/>
                      </a:lnTo>
                      <a:lnTo>
                        <a:pt x="958" y="1234"/>
                      </a:lnTo>
                      <a:lnTo>
                        <a:pt x="951" y="1224"/>
                      </a:lnTo>
                      <a:lnTo>
                        <a:pt x="937" y="1222"/>
                      </a:lnTo>
                      <a:lnTo>
                        <a:pt x="932" y="1205"/>
                      </a:lnTo>
                      <a:lnTo>
                        <a:pt x="932" y="1193"/>
                      </a:lnTo>
                      <a:lnTo>
                        <a:pt x="937" y="1196"/>
                      </a:lnTo>
                      <a:lnTo>
                        <a:pt x="944" y="1174"/>
                      </a:lnTo>
                      <a:lnTo>
                        <a:pt x="947" y="1170"/>
                      </a:lnTo>
                      <a:lnTo>
                        <a:pt x="954" y="1172"/>
                      </a:lnTo>
                      <a:lnTo>
                        <a:pt x="951" y="1167"/>
                      </a:lnTo>
                      <a:lnTo>
                        <a:pt x="944" y="1167"/>
                      </a:lnTo>
                      <a:lnTo>
                        <a:pt x="935" y="1151"/>
                      </a:lnTo>
                      <a:lnTo>
                        <a:pt x="928" y="1144"/>
                      </a:lnTo>
                      <a:lnTo>
                        <a:pt x="925" y="1141"/>
                      </a:lnTo>
                      <a:lnTo>
                        <a:pt x="916" y="1120"/>
                      </a:lnTo>
                      <a:lnTo>
                        <a:pt x="916" y="1106"/>
                      </a:lnTo>
                      <a:lnTo>
                        <a:pt x="913" y="1111"/>
                      </a:lnTo>
                      <a:lnTo>
                        <a:pt x="909" y="1099"/>
                      </a:lnTo>
                      <a:lnTo>
                        <a:pt x="902" y="1092"/>
                      </a:lnTo>
                      <a:lnTo>
                        <a:pt x="911" y="1077"/>
                      </a:lnTo>
                      <a:lnTo>
                        <a:pt x="913" y="1068"/>
                      </a:lnTo>
                      <a:lnTo>
                        <a:pt x="916" y="1070"/>
                      </a:lnTo>
                      <a:lnTo>
                        <a:pt x="916" y="1061"/>
                      </a:lnTo>
                      <a:lnTo>
                        <a:pt x="913" y="1056"/>
                      </a:lnTo>
                      <a:lnTo>
                        <a:pt x="918" y="1056"/>
                      </a:lnTo>
                      <a:lnTo>
                        <a:pt x="923" y="1066"/>
                      </a:lnTo>
                      <a:close/>
                      <a:moveTo>
                        <a:pt x="1710" y="0"/>
                      </a:moveTo>
                      <a:lnTo>
                        <a:pt x="1694" y="5"/>
                      </a:lnTo>
                      <a:lnTo>
                        <a:pt x="1670" y="40"/>
                      </a:lnTo>
                      <a:lnTo>
                        <a:pt x="1666" y="57"/>
                      </a:lnTo>
                      <a:lnTo>
                        <a:pt x="1673" y="66"/>
                      </a:lnTo>
                      <a:lnTo>
                        <a:pt x="1668" y="64"/>
                      </a:lnTo>
                      <a:lnTo>
                        <a:pt x="1668" y="71"/>
                      </a:lnTo>
                      <a:lnTo>
                        <a:pt x="1635" y="78"/>
                      </a:lnTo>
                      <a:lnTo>
                        <a:pt x="1649" y="90"/>
                      </a:lnTo>
                      <a:lnTo>
                        <a:pt x="1647" y="104"/>
                      </a:lnTo>
                      <a:lnTo>
                        <a:pt x="1642" y="97"/>
                      </a:lnTo>
                      <a:lnTo>
                        <a:pt x="1632" y="90"/>
                      </a:lnTo>
                      <a:lnTo>
                        <a:pt x="1618" y="100"/>
                      </a:lnTo>
                      <a:lnTo>
                        <a:pt x="1621" y="107"/>
                      </a:lnTo>
                      <a:lnTo>
                        <a:pt x="1604" y="114"/>
                      </a:lnTo>
                      <a:lnTo>
                        <a:pt x="1604" y="107"/>
                      </a:lnTo>
                      <a:lnTo>
                        <a:pt x="1602" y="104"/>
                      </a:lnTo>
                      <a:lnTo>
                        <a:pt x="1592" y="114"/>
                      </a:lnTo>
                      <a:lnTo>
                        <a:pt x="1597" y="100"/>
                      </a:lnTo>
                      <a:lnTo>
                        <a:pt x="1592" y="97"/>
                      </a:lnTo>
                      <a:lnTo>
                        <a:pt x="1552" y="102"/>
                      </a:lnTo>
                      <a:lnTo>
                        <a:pt x="1552" y="109"/>
                      </a:lnTo>
                      <a:lnTo>
                        <a:pt x="1561" y="107"/>
                      </a:lnTo>
                      <a:lnTo>
                        <a:pt x="1559" y="114"/>
                      </a:lnTo>
                      <a:lnTo>
                        <a:pt x="1500" y="135"/>
                      </a:lnTo>
                      <a:lnTo>
                        <a:pt x="1483" y="154"/>
                      </a:lnTo>
                      <a:lnTo>
                        <a:pt x="1469" y="154"/>
                      </a:lnTo>
                      <a:lnTo>
                        <a:pt x="1479" y="161"/>
                      </a:lnTo>
                      <a:lnTo>
                        <a:pt x="1472" y="163"/>
                      </a:lnTo>
                      <a:lnTo>
                        <a:pt x="1467" y="180"/>
                      </a:lnTo>
                      <a:lnTo>
                        <a:pt x="1455" y="171"/>
                      </a:lnTo>
                      <a:lnTo>
                        <a:pt x="1450" y="178"/>
                      </a:lnTo>
                      <a:lnTo>
                        <a:pt x="1465" y="185"/>
                      </a:lnTo>
                      <a:lnTo>
                        <a:pt x="1453" y="194"/>
                      </a:lnTo>
                      <a:lnTo>
                        <a:pt x="1465" y="201"/>
                      </a:lnTo>
                      <a:lnTo>
                        <a:pt x="1469" y="211"/>
                      </a:lnTo>
                      <a:lnTo>
                        <a:pt x="1465" y="213"/>
                      </a:lnTo>
                      <a:lnTo>
                        <a:pt x="1465" y="220"/>
                      </a:lnTo>
                      <a:lnTo>
                        <a:pt x="1386" y="235"/>
                      </a:lnTo>
                      <a:lnTo>
                        <a:pt x="1379" y="237"/>
                      </a:lnTo>
                      <a:lnTo>
                        <a:pt x="1382" y="242"/>
                      </a:lnTo>
                      <a:lnTo>
                        <a:pt x="1375" y="249"/>
                      </a:lnTo>
                      <a:lnTo>
                        <a:pt x="1379" y="251"/>
                      </a:lnTo>
                      <a:lnTo>
                        <a:pt x="1375" y="256"/>
                      </a:lnTo>
                      <a:lnTo>
                        <a:pt x="1386" y="268"/>
                      </a:lnTo>
                      <a:lnTo>
                        <a:pt x="1382" y="277"/>
                      </a:lnTo>
                      <a:lnTo>
                        <a:pt x="1384" y="289"/>
                      </a:lnTo>
                      <a:lnTo>
                        <a:pt x="1403" y="298"/>
                      </a:lnTo>
                      <a:lnTo>
                        <a:pt x="1405" y="303"/>
                      </a:lnTo>
                      <a:lnTo>
                        <a:pt x="1403" y="308"/>
                      </a:lnTo>
                      <a:lnTo>
                        <a:pt x="1420" y="317"/>
                      </a:lnTo>
                      <a:lnTo>
                        <a:pt x="1422" y="327"/>
                      </a:lnTo>
                      <a:lnTo>
                        <a:pt x="1417" y="343"/>
                      </a:lnTo>
                      <a:lnTo>
                        <a:pt x="1424" y="369"/>
                      </a:lnTo>
                      <a:lnTo>
                        <a:pt x="1424" y="381"/>
                      </a:lnTo>
                      <a:lnTo>
                        <a:pt x="1415" y="386"/>
                      </a:lnTo>
                      <a:lnTo>
                        <a:pt x="1417" y="393"/>
                      </a:lnTo>
                      <a:lnTo>
                        <a:pt x="1403" y="386"/>
                      </a:lnTo>
                      <a:lnTo>
                        <a:pt x="1405" y="367"/>
                      </a:lnTo>
                      <a:lnTo>
                        <a:pt x="1403" y="346"/>
                      </a:lnTo>
                      <a:lnTo>
                        <a:pt x="1415" y="339"/>
                      </a:lnTo>
                      <a:lnTo>
                        <a:pt x="1417" y="324"/>
                      </a:lnTo>
                      <a:lnTo>
                        <a:pt x="1394" y="322"/>
                      </a:lnTo>
                      <a:lnTo>
                        <a:pt x="1382" y="308"/>
                      </a:lnTo>
                      <a:lnTo>
                        <a:pt x="1360" y="294"/>
                      </a:lnTo>
                      <a:lnTo>
                        <a:pt x="1334" y="303"/>
                      </a:lnTo>
                      <a:lnTo>
                        <a:pt x="1334" y="308"/>
                      </a:lnTo>
                      <a:lnTo>
                        <a:pt x="1344" y="310"/>
                      </a:lnTo>
                      <a:lnTo>
                        <a:pt x="1332" y="322"/>
                      </a:lnTo>
                      <a:lnTo>
                        <a:pt x="1327" y="324"/>
                      </a:lnTo>
                      <a:lnTo>
                        <a:pt x="1320" y="313"/>
                      </a:lnTo>
                      <a:lnTo>
                        <a:pt x="1316" y="315"/>
                      </a:lnTo>
                      <a:lnTo>
                        <a:pt x="1320" y="329"/>
                      </a:lnTo>
                      <a:lnTo>
                        <a:pt x="1337" y="341"/>
                      </a:lnTo>
                      <a:lnTo>
                        <a:pt x="1342" y="339"/>
                      </a:lnTo>
                      <a:lnTo>
                        <a:pt x="1349" y="358"/>
                      </a:lnTo>
                      <a:lnTo>
                        <a:pt x="1306" y="339"/>
                      </a:lnTo>
                      <a:lnTo>
                        <a:pt x="1304" y="336"/>
                      </a:lnTo>
                      <a:lnTo>
                        <a:pt x="1308" y="334"/>
                      </a:lnTo>
                      <a:lnTo>
                        <a:pt x="1308" y="327"/>
                      </a:lnTo>
                      <a:lnTo>
                        <a:pt x="1304" y="310"/>
                      </a:lnTo>
                      <a:lnTo>
                        <a:pt x="1308" y="298"/>
                      </a:lnTo>
                      <a:lnTo>
                        <a:pt x="1306" y="287"/>
                      </a:lnTo>
                      <a:lnTo>
                        <a:pt x="1308" y="284"/>
                      </a:lnTo>
                      <a:lnTo>
                        <a:pt x="1301" y="270"/>
                      </a:lnTo>
                      <a:lnTo>
                        <a:pt x="1297" y="272"/>
                      </a:lnTo>
                      <a:lnTo>
                        <a:pt x="1301" y="298"/>
                      </a:lnTo>
                      <a:lnTo>
                        <a:pt x="1278" y="317"/>
                      </a:lnTo>
                      <a:lnTo>
                        <a:pt x="1273" y="332"/>
                      </a:lnTo>
                      <a:lnTo>
                        <a:pt x="1289" y="367"/>
                      </a:lnTo>
                      <a:lnTo>
                        <a:pt x="1280" y="403"/>
                      </a:lnTo>
                      <a:lnTo>
                        <a:pt x="1285" y="417"/>
                      </a:lnTo>
                      <a:lnTo>
                        <a:pt x="1282" y="429"/>
                      </a:lnTo>
                      <a:lnTo>
                        <a:pt x="1301" y="433"/>
                      </a:lnTo>
                      <a:lnTo>
                        <a:pt x="1316" y="429"/>
                      </a:lnTo>
                      <a:lnTo>
                        <a:pt x="1337" y="443"/>
                      </a:lnTo>
                      <a:lnTo>
                        <a:pt x="1344" y="464"/>
                      </a:lnTo>
                      <a:lnTo>
                        <a:pt x="1337" y="469"/>
                      </a:lnTo>
                      <a:lnTo>
                        <a:pt x="1337" y="483"/>
                      </a:lnTo>
                      <a:lnTo>
                        <a:pt x="1356" y="490"/>
                      </a:lnTo>
                      <a:lnTo>
                        <a:pt x="1339" y="493"/>
                      </a:lnTo>
                      <a:lnTo>
                        <a:pt x="1332" y="485"/>
                      </a:lnTo>
                      <a:lnTo>
                        <a:pt x="1334" y="469"/>
                      </a:lnTo>
                      <a:lnTo>
                        <a:pt x="1332" y="464"/>
                      </a:lnTo>
                      <a:lnTo>
                        <a:pt x="1334" y="457"/>
                      </a:lnTo>
                      <a:lnTo>
                        <a:pt x="1325" y="448"/>
                      </a:lnTo>
                      <a:lnTo>
                        <a:pt x="1323" y="438"/>
                      </a:lnTo>
                      <a:lnTo>
                        <a:pt x="1294" y="448"/>
                      </a:lnTo>
                      <a:lnTo>
                        <a:pt x="1289" y="459"/>
                      </a:lnTo>
                      <a:lnTo>
                        <a:pt x="1297" y="476"/>
                      </a:lnTo>
                      <a:lnTo>
                        <a:pt x="1297" y="485"/>
                      </a:lnTo>
                      <a:lnTo>
                        <a:pt x="1285" y="500"/>
                      </a:lnTo>
                      <a:lnTo>
                        <a:pt x="1280" y="516"/>
                      </a:lnTo>
                      <a:lnTo>
                        <a:pt x="1263" y="526"/>
                      </a:lnTo>
                      <a:lnTo>
                        <a:pt x="1261" y="538"/>
                      </a:lnTo>
                      <a:lnTo>
                        <a:pt x="1259" y="538"/>
                      </a:lnTo>
                      <a:lnTo>
                        <a:pt x="1233" y="535"/>
                      </a:lnTo>
                      <a:lnTo>
                        <a:pt x="1230" y="523"/>
                      </a:lnTo>
                      <a:lnTo>
                        <a:pt x="1228" y="519"/>
                      </a:lnTo>
                      <a:lnTo>
                        <a:pt x="1237" y="521"/>
                      </a:lnTo>
                      <a:lnTo>
                        <a:pt x="1259" y="514"/>
                      </a:lnTo>
                      <a:lnTo>
                        <a:pt x="1249" y="504"/>
                      </a:lnTo>
                      <a:lnTo>
                        <a:pt x="1261" y="507"/>
                      </a:lnTo>
                      <a:lnTo>
                        <a:pt x="1268" y="490"/>
                      </a:lnTo>
                      <a:lnTo>
                        <a:pt x="1273" y="485"/>
                      </a:lnTo>
                      <a:lnTo>
                        <a:pt x="1273" y="469"/>
                      </a:lnTo>
                      <a:lnTo>
                        <a:pt x="1278" y="459"/>
                      </a:lnTo>
                      <a:lnTo>
                        <a:pt x="1278" y="452"/>
                      </a:lnTo>
                      <a:lnTo>
                        <a:pt x="1266" y="436"/>
                      </a:lnTo>
                      <a:lnTo>
                        <a:pt x="1268" y="403"/>
                      </a:lnTo>
                      <a:lnTo>
                        <a:pt x="1263" y="386"/>
                      </a:lnTo>
                      <a:lnTo>
                        <a:pt x="1268" y="379"/>
                      </a:lnTo>
                      <a:lnTo>
                        <a:pt x="1268" y="360"/>
                      </a:lnTo>
                      <a:lnTo>
                        <a:pt x="1266" y="346"/>
                      </a:lnTo>
                      <a:lnTo>
                        <a:pt x="1254" y="332"/>
                      </a:lnTo>
                      <a:lnTo>
                        <a:pt x="1268" y="301"/>
                      </a:lnTo>
                      <a:lnTo>
                        <a:pt x="1266" y="277"/>
                      </a:lnTo>
                      <a:lnTo>
                        <a:pt x="1221" y="268"/>
                      </a:lnTo>
                      <a:lnTo>
                        <a:pt x="1216" y="282"/>
                      </a:lnTo>
                      <a:lnTo>
                        <a:pt x="1209" y="320"/>
                      </a:lnTo>
                      <a:lnTo>
                        <a:pt x="1185" y="341"/>
                      </a:lnTo>
                      <a:lnTo>
                        <a:pt x="1183" y="353"/>
                      </a:lnTo>
                      <a:lnTo>
                        <a:pt x="1190" y="353"/>
                      </a:lnTo>
                      <a:lnTo>
                        <a:pt x="1183" y="362"/>
                      </a:lnTo>
                      <a:lnTo>
                        <a:pt x="1195" y="367"/>
                      </a:lnTo>
                      <a:lnTo>
                        <a:pt x="1190" y="384"/>
                      </a:lnTo>
                      <a:lnTo>
                        <a:pt x="1193" y="393"/>
                      </a:lnTo>
                      <a:lnTo>
                        <a:pt x="1188" y="396"/>
                      </a:lnTo>
                      <a:lnTo>
                        <a:pt x="1185" y="412"/>
                      </a:lnTo>
                      <a:lnTo>
                        <a:pt x="1204" y="417"/>
                      </a:lnTo>
                      <a:lnTo>
                        <a:pt x="1204" y="422"/>
                      </a:lnTo>
                      <a:lnTo>
                        <a:pt x="1209" y="436"/>
                      </a:lnTo>
                      <a:lnTo>
                        <a:pt x="1219" y="443"/>
                      </a:lnTo>
                      <a:lnTo>
                        <a:pt x="1207" y="467"/>
                      </a:lnTo>
                      <a:lnTo>
                        <a:pt x="1190" y="443"/>
                      </a:lnTo>
                      <a:lnTo>
                        <a:pt x="1148" y="414"/>
                      </a:lnTo>
                      <a:lnTo>
                        <a:pt x="1107" y="403"/>
                      </a:lnTo>
                      <a:lnTo>
                        <a:pt x="1096" y="412"/>
                      </a:lnTo>
                      <a:lnTo>
                        <a:pt x="1103" y="431"/>
                      </a:lnTo>
                      <a:lnTo>
                        <a:pt x="1103" y="440"/>
                      </a:lnTo>
                      <a:lnTo>
                        <a:pt x="1088" y="448"/>
                      </a:lnTo>
                      <a:lnTo>
                        <a:pt x="1088" y="457"/>
                      </a:lnTo>
                      <a:lnTo>
                        <a:pt x="1084" y="462"/>
                      </a:lnTo>
                      <a:lnTo>
                        <a:pt x="1079" y="457"/>
                      </a:lnTo>
                      <a:lnTo>
                        <a:pt x="1081" y="448"/>
                      </a:lnTo>
                      <a:lnTo>
                        <a:pt x="1074" y="436"/>
                      </a:lnTo>
                      <a:lnTo>
                        <a:pt x="1053" y="455"/>
                      </a:lnTo>
                      <a:lnTo>
                        <a:pt x="1027" y="455"/>
                      </a:lnTo>
                      <a:lnTo>
                        <a:pt x="1015" y="469"/>
                      </a:lnTo>
                      <a:lnTo>
                        <a:pt x="1006" y="462"/>
                      </a:lnTo>
                      <a:lnTo>
                        <a:pt x="1003" y="452"/>
                      </a:lnTo>
                      <a:lnTo>
                        <a:pt x="1006" y="445"/>
                      </a:lnTo>
                      <a:lnTo>
                        <a:pt x="1001" y="443"/>
                      </a:lnTo>
                      <a:lnTo>
                        <a:pt x="1013" y="438"/>
                      </a:lnTo>
                      <a:lnTo>
                        <a:pt x="996" y="440"/>
                      </a:lnTo>
                      <a:lnTo>
                        <a:pt x="994" y="445"/>
                      </a:lnTo>
                      <a:lnTo>
                        <a:pt x="996" y="450"/>
                      </a:lnTo>
                      <a:lnTo>
                        <a:pt x="991" y="452"/>
                      </a:lnTo>
                      <a:lnTo>
                        <a:pt x="989" y="448"/>
                      </a:lnTo>
                      <a:lnTo>
                        <a:pt x="982" y="452"/>
                      </a:lnTo>
                      <a:lnTo>
                        <a:pt x="987" y="455"/>
                      </a:lnTo>
                      <a:lnTo>
                        <a:pt x="982" y="462"/>
                      </a:lnTo>
                      <a:lnTo>
                        <a:pt x="980" y="455"/>
                      </a:lnTo>
                      <a:lnTo>
                        <a:pt x="973" y="457"/>
                      </a:lnTo>
                      <a:lnTo>
                        <a:pt x="923" y="490"/>
                      </a:lnTo>
                      <a:lnTo>
                        <a:pt x="916" y="504"/>
                      </a:lnTo>
                      <a:lnTo>
                        <a:pt x="916" y="512"/>
                      </a:lnTo>
                      <a:lnTo>
                        <a:pt x="902" y="523"/>
                      </a:lnTo>
                      <a:lnTo>
                        <a:pt x="902" y="516"/>
                      </a:lnTo>
                      <a:lnTo>
                        <a:pt x="892" y="516"/>
                      </a:lnTo>
                      <a:lnTo>
                        <a:pt x="878" y="495"/>
                      </a:lnTo>
                      <a:lnTo>
                        <a:pt x="885" y="485"/>
                      </a:lnTo>
                      <a:lnTo>
                        <a:pt x="902" y="481"/>
                      </a:lnTo>
                      <a:lnTo>
                        <a:pt x="899" y="469"/>
                      </a:lnTo>
                      <a:lnTo>
                        <a:pt x="890" y="457"/>
                      </a:lnTo>
                      <a:lnTo>
                        <a:pt x="854" y="450"/>
                      </a:lnTo>
                      <a:lnTo>
                        <a:pt x="866" y="462"/>
                      </a:lnTo>
                      <a:lnTo>
                        <a:pt x="866" y="485"/>
                      </a:lnTo>
                      <a:lnTo>
                        <a:pt x="864" y="500"/>
                      </a:lnTo>
                      <a:lnTo>
                        <a:pt x="873" y="514"/>
                      </a:lnTo>
                      <a:lnTo>
                        <a:pt x="866" y="538"/>
                      </a:lnTo>
                      <a:lnTo>
                        <a:pt x="866" y="552"/>
                      </a:lnTo>
                      <a:lnTo>
                        <a:pt x="861" y="542"/>
                      </a:lnTo>
                      <a:lnTo>
                        <a:pt x="857" y="545"/>
                      </a:lnTo>
                      <a:lnTo>
                        <a:pt x="859" y="538"/>
                      </a:lnTo>
                      <a:lnTo>
                        <a:pt x="840" y="528"/>
                      </a:lnTo>
                      <a:lnTo>
                        <a:pt x="828" y="545"/>
                      </a:lnTo>
                      <a:lnTo>
                        <a:pt x="807" y="559"/>
                      </a:lnTo>
                      <a:lnTo>
                        <a:pt x="807" y="571"/>
                      </a:lnTo>
                      <a:lnTo>
                        <a:pt x="821" y="599"/>
                      </a:lnTo>
                      <a:lnTo>
                        <a:pt x="788" y="587"/>
                      </a:lnTo>
                      <a:lnTo>
                        <a:pt x="783" y="594"/>
                      </a:lnTo>
                      <a:lnTo>
                        <a:pt x="781" y="590"/>
                      </a:lnTo>
                      <a:lnTo>
                        <a:pt x="786" y="587"/>
                      </a:lnTo>
                      <a:lnTo>
                        <a:pt x="764" y="575"/>
                      </a:lnTo>
                      <a:lnTo>
                        <a:pt x="760" y="585"/>
                      </a:lnTo>
                      <a:lnTo>
                        <a:pt x="762" y="590"/>
                      </a:lnTo>
                      <a:lnTo>
                        <a:pt x="772" y="601"/>
                      </a:lnTo>
                      <a:lnTo>
                        <a:pt x="779" y="599"/>
                      </a:lnTo>
                      <a:lnTo>
                        <a:pt x="783" y="618"/>
                      </a:lnTo>
                      <a:lnTo>
                        <a:pt x="774" y="620"/>
                      </a:lnTo>
                      <a:lnTo>
                        <a:pt x="755" y="613"/>
                      </a:lnTo>
                      <a:lnTo>
                        <a:pt x="748" y="601"/>
                      </a:lnTo>
                      <a:lnTo>
                        <a:pt x="734" y="599"/>
                      </a:lnTo>
                      <a:lnTo>
                        <a:pt x="736" y="594"/>
                      </a:lnTo>
                      <a:lnTo>
                        <a:pt x="736" y="585"/>
                      </a:lnTo>
                      <a:lnTo>
                        <a:pt x="729" y="571"/>
                      </a:lnTo>
                      <a:lnTo>
                        <a:pt x="734" y="566"/>
                      </a:lnTo>
                      <a:lnTo>
                        <a:pt x="736" y="552"/>
                      </a:lnTo>
                      <a:lnTo>
                        <a:pt x="696" y="509"/>
                      </a:lnTo>
                      <a:lnTo>
                        <a:pt x="703" y="507"/>
                      </a:lnTo>
                      <a:lnTo>
                        <a:pt x="717" y="521"/>
                      </a:lnTo>
                      <a:lnTo>
                        <a:pt x="729" y="521"/>
                      </a:lnTo>
                      <a:lnTo>
                        <a:pt x="731" y="528"/>
                      </a:lnTo>
                      <a:lnTo>
                        <a:pt x="793" y="545"/>
                      </a:lnTo>
                      <a:lnTo>
                        <a:pt x="809" y="538"/>
                      </a:lnTo>
                      <a:lnTo>
                        <a:pt x="826" y="519"/>
                      </a:lnTo>
                      <a:lnTo>
                        <a:pt x="828" y="507"/>
                      </a:lnTo>
                      <a:lnTo>
                        <a:pt x="824" y="504"/>
                      </a:lnTo>
                      <a:lnTo>
                        <a:pt x="824" y="488"/>
                      </a:lnTo>
                      <a:lnTo>
                        <a:pt x="807" y="471"/>
                      </a:lnTo>
                      <a:lnTo>
                        <a:pt x="788" y="464"/>
                      </a:lnTo>
                      <a:lnTo>
                        <a:pt x="750" y="429"/>
                      </a:lnTo>
                      <a:lnTo>
                        <a:pt x="715" y="429"/>
                      </a:lnTo>
                      <a:lnTo>
                        <a:pt x="712" y="422"/>
                      </a:lnTo>
                      <a:lnTo>
                        <a:pt x="708" y="424"/>
                      </a:lnTo>
                      <a:lnTo>
                        <a:pt x="710" y="419"/>
                      </a:lnTo>
                      <a:lnTo>
                        <a:pt x="696" y="414"/>
                      </a:lnTo>
                      <a:lnTo>
                        <a:pt x="698" y="407"/>
                      </a:lnTo>
                      <a:lnTo>
                        <a:pt x="708" y="414"/>
                      </a:lnTo>
                      <a:lnTo>
                        <a:pt x="712" y="407"/>
                      </a:lnTo>
                      <a:lnTo>
                        <a:pt x="693" y="400"/>
                      </a:lnTo>
                      <a:lnTo>
                        <a:pt x="696" y="405"/>
                      </a:lnTo>
                      <a:lnTo>
                        <a:pt x="693" y="405"/>
                      </a:lnTo>
                      <a:lnTo>
                        <a:pt x="691" y="410"/>
                      </a:lnTo>
                      <a:lnTo>
                        <a:pt x="679" y="405"/>
                      </a:lnTo>
                      <a:lnTo>
                        <a:pt x="663" y="410"/>
                      </a:lnTo>
                      <a:lnTo>
                        <a:pt x="667" y="400"/>
                      </a:lnTo>
                      <a:lnTo>
                        <a:pt x="649" y="388"/>
                      </a:lnTo>
                      <a:lnTo>
                        <a:pt x="667" y="393"/>
                      </a:lnTo>
                      <a:lnTo>
                        <a:pt x="682" y="379"/>
                      </a:lnTo>
                      <a:lnTo>
                        <a:pt x="667" y="365"/>
                      </a:lnTo>
                      <a:lnTo>
                        <a:pt x="658" y="367"/>
                      </a:lnTo>
                      <a:lnTo>
                        <a:pt x="658" y="360"/>
                      </a:lnTo>
                      <a:lnTo>
                        <a:pt x="649" y="365"/>
                      </a:lnTo>
                      <a:lnTo>
                        <a:pt x="649" y="377"/>
                      </a:lnTo>
                      <a:lnTo>
                        <a:pt x="639" y="377"/>
                      </a:lnTo>
                      <a:lnTo>
                        <a:pt x="644" y="369"/>
                      </a:lnTo>
                      <a:lnTo>
                        <a:pt x="637" y="369"/>
                      </a:lnTo>
                      <a:lnTo>
                        <a:pt x="641" y="367"/>
                      </a:lnTo>
                      <a:lnTo>
                        <a:pt x="639" y="365"/>
                      </a:lnTo>
                      <a:lnTo>
                        <a:pt x="644" y="362"/>
                      </a:lnTo>
                      <a:lnTo>
                        <a:pt x="646" y="355"/>
                      </a:lnTo>
                      <a:lnTo>
                        <a:pt x="634" y="351"/>
                      </a:lnTo>
                      <a:lnTo>
                        <a:pt x="627" y="377"/>
                      </a:lnTo>
                      <a:lnTo>
                        <a:pt x="620" y="379"/>
                      </a:lnTo>
                      <a:lnTo>
                        <a:pt x="620" y="358"/>
                      </a:lnTo>
                      <a:lnTo>
                        <a:pt x="599" y="393"/>
                      </a:lnTo>
                      <a:lnTo>
                        <a:pt x="597" y="391"/>
                      </a:lnTo>
                      <a:lnTo>
                        <a:pt x="601" y="377"/>
                      </a:lnTo>
                      <a:lnTo>
                        <a:pt x="608" y="360"/>
                      </a:lnTo>
                      <a:lnTo>
                        <a:pt x="601" y="362"/>
                      </a:lnTo>
                      <a:lnTo>
                        <a:pt x="597" y="355"/>
                      </a:lnTo>
                      <a:lnTo>
                        <a:pt x="587" y="360"/>
                      </a:lnTo>
                      <a:lnTo>
                        <a:pt x="594" y="367"/>
                      </a:lnTo>
                      <a:lnTo>
                        <a:pt x="573" y="386"/>
                      </a:lnTo>
                      <a:lnTo>
                        <a:pt x="573" y="396"/>
                      </a:lnTo>
                      <a:lnTo>
                        <a:pt x="568" y="391"/>
                      </a:lnTo>
                      <a:lnTo>
                        <a:pt x="568" y="388"/>
                      </a:lnTo>
                      <a:lnTo>
                        <a:pt x="561" y="391"/>
                      </a:lnTo>
                      <a:lnTo>
                        <a:pt x="554" y="384"/>
                      </a:lnTo>
                      <a:lnTo>
                        <a:pt x="552" y="388"/>
                      </a:lnTo>
                      <a:lnTo>
                        <a:pt x="549" y="384"/>
                      </a:lnTo>
                      <a:lnTo>
                        <a:pt x="549" y="391"/>
                      </a:lnTo>
                      <a:lnTo>
                        <a:pt x="556" y="393"/>
                      </a:lnTo>
                      <a:lnTo>
                        <a:pt x="556" y="407"/>
                      </a:lnTo>
                      <a:lnTo>
                        <a:pt x="544" y="396"/>
                      </a:lnTo>
                      <a:lnTo>
                        <a:pt x="547" y="400"/>
                      </a:lnTo>
                      <a:lnTo>
                        <a:pt x="537" y="403"/>
                      </a:lnTo>
                      <a:lnTo>
                        <a:pt x="535" y="405"/>
                      </a:lnTo>
                      <a:lnTo>
                        <a:pt x="537" y="412"/>
                      </a:lnTo>
                      <a:lnTo>
                        <a:pt x="530" y="422"/>
                      </a:lnTo>
                      <a:lnTo>
                        <a:pt x="533" y="414"/>
                      </a:lnTo>
                      <a:lnTo>
                        <a:pt x="533" y="398"/>
                      </a:lnTo>
                      <a:lnTo>
                        <a:pt x="526" y="407"/>
                      </a:lnTo>
                      <a:lnTo>
                        <a:pt x="523" y="417"/>
                      </a:lnTo>
                      <a:lnTo>
                        <a:pt x="523" y="405"/>
                      </a:lnTo>
                      <a:lnTo>
                        <a:pt x="516" y="405"/>
                      </a:lnTo>
                      <a:lnTo>
                        <a:pt x="514" y="417"/>
                      </a:lnTo>
                      <a:lnTo>
                        <a:pt x="521" y="426"/>
                      </a:lnTo>
                      <a:lnTo>
                        <a:pt x="509" y="414"/>
                      </a:lnTo>
                      <a:lnTo>
                        <a:pt x="507" y="414"/>
                      </a:lnTo>
                      <a:lnTo>
                        <a:pt x="511" y="422"/>
                      </a:lnTo>
                      <a:lnTo>
                        <a:pt x="509" y="424"/>
                      </a:lnTo>
                      <a:lnTo>
                        <a:pt x="504" y="422"/>
                      </a:lnTo>
                      <a:lnTo>
                        <a:pt x="502" y="417"/>
                      </a:lnTo>
                      <a:lnTo>
                        <a:pt x="500" y="424"/>
                      </a:lnTo>
                      <a:lnTo>
                        <a:pt x="502" y="429"/>
                      </a:lnTo>
                      <a:lnTo>
                        <a:pt x="492" y="436"/>
                      </a:lnTo>
                      <a:lnTo>
                        <a:pt x="497" y="440"/>
                      </a:lnTo>
                      <a:lnTo>
                        <a:pt x="495" y="440"/>
                      </a:lnTo>
                      <a:lnTo>
                        <a:pt x="495" y="445"/>
                      </a:lnTo>
                      <a:lnTo>
                        <a:pt x="478" y="455"/>
                      </a:lnTo>
                      <a:lnTo>
                        <a:pt x="495" y="457"/>
                      </a:lnTo>
                      <a:lnTo>
                        <a:pt x="488" y="462"/>
                      </a:lnTo>
                      <a:lnTo>
                        <a:pt x="476" y="459"/>
                      </a:lnTo>
                      <a:lnTo>
                        <a:pt x="476" y="474"/>
                      </a:lnTo>
                      <a:lnTo>
                        <a:pt x="474" y="478"/>
                      </a:lnTo>
                      <a:lnTo>
                        <a:pt x="469" y="467"/>
                      </a:lnTo>
                      <a:lnTo>
                        <a:pt x="464" y="478"/>
                      </a:lnTo>
                      <a:lnTo>
                        <a:pt x="466" y="485"/>
                      </a:lnTo>
                      <a:lnTo>
                        <a:pt x="459" y="488"/>
                      </a:lnTo>
                      <a:lnTo>
                        <a:pt x="466" y="488"/>
                      </a:lnTo>
                      <a:lnTo>
                        <a:pt x="452" y="493"/>
                      </a:lnTo>
                      <a:lnTo>
                        <a:pt x="445" y="509"/>
                      </a:lnTo>
                      <a:lnTo>
                        <a:pt x="433" y="521"/>
                      </a:lnTo>
                      <a:lnTo>
                        <a:pt x="433" y="526"/>
                      </a:lnTo>
                      <a:lnTo>
                        <a:pt x="436" y="526"/>
                      </a:lnTo>
                      <a:lnTo>
                        <a:pt x="431" y="528"/>
                      </a:lnTo>
                      <a:lnTo>
                        <a:pt x="436" y="535"/>
                      </a:lnTo>
                      <a:lnTo>
                        <a:pt x="421" y="547"/>
                      </a:lnTo>
                      <a:lnTo>
                        <a:pt x="429" y="545"/>
                      </a:lnTo>
                      <a:lnTo>
                        <a:pt x="431" y="549"/>
                      </a:lnTo>
                      <a:lnTo>
                        <a:pt x="426" y="547"/>
                      </a:lnTo>
                      <a:lnTo>
                        <a:pt x="424" y="557"/>
                      </a:lnTo>
                      <a:lnTo>
                        <a:pt x="421" y="557"/>
                      </a:lnTo>
                      <a:lnTo>
                        <a:pt x="424" y="566"/>
                      </a:lnTo>
                      <a:lnTo>
                        <a:pt x="419" y="559"/>
                      </a:lnTo>
                      <a:lnTo>
                        <a:pt x="417" y="571"/>
                      </a:lnTo>
                      <a:lnTo>
                        <a:pt x="419" y="568"/>
                      </a:lnTo>
                      <a:lnTo>
                        <a:pt x="421" y="573"/>
                      </a:lnTo>
                      <a:lnTo>
                        <a:pt x="405" y="583"/>
                      </a:lnTo>
                      <a:lnTo>
                        <a:pt x="405" y="587"/>
                      </a:lnTo>
                      <a:lnTo>
                        <a:pt x="407" y="587"/>
                      </a:lnTo>
                      <a:lnTo>
                        <a:pt x="405" y="594"/>
                      </a:lnTo>
                      <a:lnTo>
                        <a:pt x="400" y="592"/>
                      </a:lnTo>
                      <a:lnTo>
                        <a:pt x="388" y="609"/>
                      </a:lnTo>
                      <a:lnTo>
                        <a:pt x="388" y="613"/>
                      </a:lnTo>
                      <a:lnTo>
                        <a:pt x="384" y="616"/>
                      </a:lnTo>
                      <a:lnTo>
                        <a:pt x="388" y="628"/>
                      </a:lnTo>
                      <a:lnTo>
                        <a:pt x="405" y="618"/>
                      </a:lnTo>
                      <a:lnTo>
                        <a:pt x="388" y="632"/>
                      </a:lnTo>
                      <a:lnTo>
                        <a:pt x="384" y="623"/>
                      </a:lnTo>
                      <a:lnTo>
                        <a:pt x="377" y="628"/>
                      </a:lnTo>
                      <a:lnTo>
                        <a:pt x="379" y="632"/>
                      </a:lnTo>
                      <a:lnTo>
                        <a:pt x="377" y="635"/>
                      </a:lnTo>
                      <a:lnTo>
                        <a:pt x="374" y="628"/>
                      </a:lnTo>
                      <a:lnTo>
                        <a:pt x="367" y="630"/>
                      </a:lnTo>
                      <a:lnTo>
                        <a:pt x="353" y="644"/>
                      </a:lnTo>
                      <a:lnTo>
                        <a:pt x="343" y="649"/>
                      </a:lnTo>
                      <a:lnTo>
                        <a:pt x="353" y="654"/>
                      </a:lnTo>
                      <a:lnTo>
                        <a:pt x="353" y="658"/>
                      </a:lnTo>
                      <a:lnTo>
                        <a:pt x="336" y="658"/>
                      </a:lnTo>
                      <a:lnTo>
                        <a:pt x="339" y="661"/>
                      </a:lnTo>
                      <a:lnTo>
                        <a:pt x="339" y="663"/>
                      </a:lnTo>
                      <a:lnTo>
                        <a:pt x="339" y="670"/>
                      </a:lnTo>
                      <a:lnTo>
                        <a:pt x="334" y="663"/>
                      </a:lnTo>
                      <a:lnTo>
                        <a:pt x="332" y="670"/>
                      </a:lnTo>
                      <a:lnTo>
                        <a:pt x="332" y="673"/>
                      </a:lnTo>
                      <a:lnTo>
                        <a:pt x="320" y="670"/>
                      </a:lnTo>
                      <a:lnTo>
                        <a:pt x="320" y="677"/>
                      </a:lnTo>
                      <a:lnTo>
                        <a:pt x="336" y="677"/>
                      </a:lnTo>
                      <a:lnTo>
                        <a:pt x="317" y="682"/>
                      </a:lnTo>
                      <a:lnTo>
                        <a:pt x="320" y="687"/>
                      </a:lnTo>
                      <a:lnTo>
                        <a:pt x="317" y="691"/>
                      </a:lnTo>
                      <a:lnTo>
                        <a:pt x="317" y="701"/>
                      </a:lnTo>
                      <a:lnTo>
                        <a:pt x="334" y="699"/>
                      </a:lnTo>
                      <a:lnTo>
                        <a:pt x="339" y="691"/>
                      </a:lnTo>
                      <a:lnTo>
                        <a:pt x="339" y="699"/>
                      </a:lnTo>
                      <a:lnTo>
                        <a:pt x="346" y="699"/>
                      </a:lnTo>
                      <a:lnTo>
                        <a:pt x="353" y="687"/>
                      </a:lnTo>
                      <a:lnTo>
                        <a:pt x="348" y="699"/>
                      </a:lnTo>
                      <a:lnTo>
                        <a:pt x="353" y="696"/>
                      </a:lnTo>
                      <a:lnTo>
                        <a:pt x="346" y="701"/>
                      </a:lnTo>
                      <a:lnTo>
                        <a:pt x="346" y="706"/>
                      </a:lnTo>
                      <a:lnTo>
                        <a:pt x="343" y="708"/>
                      </a:lnTo>
                      <a:lnTo>
                        <a:pt x="341" y="701"/>
                      </a:lnTo>
                      <a:lnTo>
                        <a:pt x="317" y="706"/>
                      </a:lnTo>
                      <a:lnTo>
                        <a:pt x="320" y="708"/>
                      </a:lnTo>
                      <a:lnTo>
                        <a:pt x="320" y="713"/>
                      </a:lnTo>
                      <a:lnTo>
                        <a:pt x="315" y="710"/>
                      </a:lnTo>
                      <a:lnTo>
                        <a:pt x="320" y="715"/>
                      </a:lnTo>
                      <a:lnTo>
                        <a:pt x="327" y="713"/>
                      </a:lnTo>
                      <a:lnTo>
                        <a:pt x="320" y="722"/>
                      </a:lnTo>
                      <a:lnTo>
                        <a:pt x="320" y="727"/>
                      </a:lnTo>
                      <a:lnTo>
                        <a:pt x="325" y="725"/>
                      </a:lnTo>
                      <a:lnTo>
                        <a:pt x="325" y="729"/>
                      </a:lnTo>
                      <a:lnTo>
                        <a:pt x="322" y="732"/>
                      </a:lnTo>
                      <a:lnTo>
                        <a:pt x="322" y="734"/>
                      </a:lnTo>
                      <a:lnTo>
                        <a:pt x="334" y="718"/>
                      </a:lnTo>
                      <a:lnTo>
                        <a:pt x="346" y="718"/>
                      </a:lnTo>
                      <a:lnTo>
                        <a:pt x="339" y="725"/>
                      </a:lnTo>
                      <a:lnTo>
                        <a:pt x="339" y="720"/>
                      </a:lnTo>
                      <a:lnTo>
                        <a:pt x="327" y="736"/>
                      </a:lnTo>
                      <a:lnTo>
                        <a:pt x="334" y="739"/>
                      </a:lnTo>
                      <a:lnTo>
                        <a:pt x="320" y="748"/>
                      </a:lnTo>
                      <a:lnTo>
                        <a:pt x="320" y="751"/>
                      </a:lnTo>
                      <a:lnTo>
                        <a:pt x="334" y="746"/>
                      </a:lnTo>
                      <a:lnTo>
                        <a:pt x="329" y="762"/>
                      </a:lnTo>
                      <a:lnTo>
                        <a:pt x="325" y="760"/>
                      </a:lnTo>
                      <a:lnTo>
                        <a:pt x="322" y="767"/>
                      </a:lnTo>
                      <a:lnTo>
                        <a:pt x="334" y="779"/>
                      </a:lnTo>
                      <a:lnTo>
                        <a:pt x="341" y="777"/>
                      </a:lnTo>
                      <a:lnTo>
                        <a:pt x="339" y="786"/>
                      </a:lnTo>
                      <a:lnTo>
                        <a:pt x="353" y="786"/>
                      </a:lnTo>
                      <a:lnTo>
                        <a:pt x="374" y="770"/>
                      </a:lnTo>
                      <a:lnTo>
                        <a:pt x="381" y="758"/>
                      </a:lnTo>
                      <a:lnTo>
                        <a:pt x="388" y="760"/>
                      </a:lnTo>
                      <a:lnTo>
                        <a:pt x="391" y="753"/>
                      </a:lnTo>
                      <a:lnTo>
                        <a:pt x="388" y="741"/>
                      </a:lnTo>
                      <a:lnTo>
                        <a:pt x="393" y="746"/>
                      </a:lnTo>
                      <a:lnTo>
                        <a:pt x="391" y="736"/>
                      </a:lnTo>
                      <a:lnTo>
                        <a:pt x="395" y="734"/>
                      </a:lnTo>
                      <a:lnTo>
                        <a:pt x="395" y="753"/>
                      </a:lnTo>
                      <a:lnTo>
                        <a:pt x="403" y="758"/>
                      </a:lnTo>
                      <a:lnTo>
                        <a:pt x="403" y="760"/>
                      </a:lnTo>
                      <a:lnTo>
                        <a:pt x="403" y="774"/>
                      </a:lnTo>
                      <a:lnTo>
                        <a:pt x="405" y="779"/>
                      </a:lnTo>
                      <a:lnTo>
                        <a:pt x="407" y="777"/>
                      </a:lnTo>
                      <a:lnTo>
                        <a:pt x="410" y="779"/>
                      </a:lnTo>
                      <a:lnTo>
                        <a:pt x="405" y="784"/>
                      </a:lnTo>
                      <a:lnTo>
                        <a:pt x="410" y="786"/>
                      </a:lnTo>
                      <a:lnTo>
                        <a:pt x="410" y="791"/>
                      </a:lnTo>
                      <a:lnTo>
                        <a:pt x="412" y="791"/>
                      </a:lnTo>
                      <a:lnTo>
                        <a:pt x="412" y="803"/>
                      </a:lnTo>
                      <a:lnTo>
                        <a:pt x="426" y="824"/>
                      </a:lnTo>
                      <a:lnTo>
                        <a:pt x="421" y="829"/>
                      </a:lnTo>
                      <a:lnTo>
                        <a:pt x="424" y="831"/>
                      </a:lnTo>
                      <a:lnTo>
                        <a:pt x="421" y="834"/>
                      </a:lnTo>
                      <a:lnTo>
                        <a:pt x="429" y="848"/>
                      </a:lnTo>
                      <a:lnTo>
                        <a:pt x="424" y="852"/>
                      </a:lnTo>
                      <a:lnTo>
                        <a:pt x="443" y="852"/>
                      </a:lnTo>
                      <a:lnTo>
                        <a:pt x="447" y="836"/>
                      </a:lnTo>
                      <a:lnTo>
                        <a:pt x="469" y="834"/>
                      </a:lnTo>
                      <a:lnTo>
                        <a:pt x="478" y="800"/>
                      </a:lnTo>
                      <a:lnTo>
                        <a:pt x="476" y="789"/>
                      </a:lnTo>
                      <a:lnTo>
                        <a:pt x="481" y="789"/>
                      </a:lnTo>
                      <a:lnTo>
                        <a:pt x="481" y="777"/>
                      </a:lnTo>
                      <a:lnTo>
                        <a:pt x="474" y="774"/>
                      </a:lnTo>
                      <a:lnTo>
                        <a:pt x="481" y="772"/>
                      </a:lnTo>
                      <a:lnTo>
                        <a:pt x="474" y="770"/>
                      </a:lnTo>
                      <a:lnTo>
                        <a:pt x="483" y="767"/>
                      </a:lnTo>
                      <a:lnTo>
                        <a:pt x="490" y="758"/>
                      </a:lnTo>
                      <a:lnTo>
                        <a:pt x="495" y="762"/>
                      </a:lnTo>
                      <a:lnTo>
                        <a:pt x="502" y="755"/>
                      </a:lnTo>
                      <a:lnTo>
                        <a:pt x="502" y="753"/>
                      </a:lnTo>
                      <a:lnTo>
                        <a:pt x="507" y="751"/>
                      </a:lnTo>
                      <a:lnTo>
                        <a:pt x="488" y="753"/>
                      </a:lnTo>
                      <a:lnTo>
                        <a:pt x="474" y="746"/>
                      </a:lnTo>
                      <a:lnTo>
                        <a:pt x="483" y="744"/>
                      </a:lnTo>
                      <a:lnTo>
                        <a:pt x="495" y="748"/>
                      </a:lnTo>
                      <a:lnTo>
                        <a:pt x="504" y="746"/>
                      </a:lnTo>
                      <a:lnTo>
                        <a:pt x="509" y="734"/>
                      </a:lnTo>
                      <a:lnTo>
                        <a:pt x="502" y="725"/>
                      </a:lnTo>
                      <a:lnTo>
                        <a:pt x="504" y="725"/>
                      </a:lnTo>
                      <a:lnTo>
                        <a:pt x="492" y="713"/>
                      </a:lnTo>
                      <a:lnTo>
                        <a:pt x="481" y="727"/>
                      </a:lnTo>
                      <a:lnTo>
                        <a:pt x="474" y="727"/>
                      </a:lnTo>
                      <a:lnTo>
                        <a:pt x="485" y="720"/>
                      </a:lnTo>
                      <a:lnTo>
                        <a:pt x="485" y="687"/>
                      </a:lnTo>
                      <a:lnTo>
                        <a:pt x="485" y="682"/>
                      </a:lnTo>
                      <a:lnTo>
                        <a:pt x="488" y="684"/>
                      </a:lnTo>
                      <a:lnTo>
                        <a:pt x="490" y="665"/>
                      </a:lnTo>
                      <a:lnTo>
                        <a:pt x="488" y="658"/>
                      </a:lnTo>
                      <a:lnTo>
                        <a:pt x="492" y="661"/>
                      </a:lnTo>
                      <a:lnTo>
                        <a:pt x="495" y="656"/>
                      </a:lnTo>
                      <a:lnTo>
                        <a:pt x="495" y="646"/>
                      </a:lnTo>
                      <a:lnTo>
                        <a:pt x="497" y="649"/>
                      </a:lnTo>
                      <a:lnTo>
                        <a:pt x="502" y="644"/>
                      </a:lnTo>
                      <a:lnTo>
                        <a:pt x="509" y="635"/>
                      </a:lnTo>
                      <a:lnTo>
                        <a:pt x="533" y="620"/>
                      </a:lnTo>
                      <a:lnTo>
                        <a:pt x="549" y="599"/>
                      </a:lnTo>
                      <a:lnTo>
                        <a:pt x="542" y="585"/>
                      </a:lnTo>
                      <a:lnTo>
                        <a:pt x="549" y="575"/>
                      </a:lnTo>
                      <a:lnTo>
                        <a:pt x="547" y="568"/>
                      </a:lnTo>
                      <a:lnTo>
                        <a:pt x="556" y="561"/>
                      </a:lnTo>
                      <a:lnTo>
                        <a:pt x="554" y="554"/>
                      </a:lnTo>
                      <a:lnTo>
                        <a:pt x="559" y="559"/>
                      </a:lnTo>
                      <a:lnTo>
                        <a:pt x="561" y="549"/>
                      </a:lnTo>
                      <a:lnTo>
                        <a:pt x="582" y="554"/>
                      </a:lnTo>
                      <a:lnTo>
                        <a:pt x="585" y="547"/>
                      </a:lnTo>
                      <a:lnTo>
                        <a:pt x="601" y="564"/>
                      </a:lnTo>
                      <a:lnTo>
                        <a:pt x="606" y="580"/>
                      </a:lnTo>
                      <a:lnTo>
                        <a:pt x="594" y="585"/>
                      </a:lnTo>
                      <a:lnTo>
                        <a:pt x="592" y="594"/>
                      </a:lnTo>
                      <a:lnTo>
                        <a:pt x="566" y="628"/>
                      </a:lnTo>
                      <a:lnTo>
                        <a:pt x="559" y="635"/>
                      </a:lnTo>
                      <a:lnTo>
                        <a:pt x="552" y="635"/>
                      </a:lnTo>
                      <a:lnTo>
                        <a:pt x="552" y="642"/>
                      </a:lnTo>
                      <a:lnTo>
                        <a:pt x="547" y="642"/>
                      </a:lnTo>
                      <a:lnTo>
                        <a:pt x="540" y="654"/>
                      </a:lnTo>
                      <a:lnTo>
                        <a:pt x="544" y="665"/>
                      </a:lnTo>
                      <a:lnTo>
                        <a:pt x="544" y="673"/>
                      </a:lnTo>
                      <a:lnTo>
                        <a:pt x="549" y="689"/>
                      </a:lnTo>
                      <a:lnTo>
                        <a:pt x="547" y="689"/>
                      </a:lnTo>
                      <a:lnTo>
                        <a:pt x="547" y="699"/>
                      </a:lnTo>
                      <a:lnTo>
                        <a:pt x="544" y="703"/>
                      </a:lnTo>
                      <a:lnTo>
                        <a:pt x="547" y="710"/>
                      </a:lnTo>
                      <a:lnTo>
                        <a:pt x="544" y="713"/>
                      </a:lnTo>
                      <a:lnTo>
                        <a:pt x="563" y="725"/>
                      </a:lnTo>
                      <a:lnTo>
                        <a:pt x="566" y="722"/>
                      </a:lnTo>
                      <a:lnTo>
                        <a:pt x="570" y="732"/>
                      </a:lnTo>
                      <a:lnTo>
                        <a:pt x="573" y="729"/>
                      </a:lnTo>
                      <a:lnTo>
                        <a:pt x="575" y="734"/>
                      </a:lnTo>
                      <a:lnTo>
                        <a:pt x="587" y="732"/>
                      </a:lnTo>
                      <a:lnTo>
                        <a:pt x="608" y="720"/>
                      </a:lnTo>
                      <a:lnTo>
                        <a:pt x="634" y="715"/>
                      </a:lnTo>
                      <a:lnTo>
                        <a:pt x="649" y="713"/>
                      </a:lnTo>
                      <a:lnTo>
                        <a:pt x="649" y="720"/>
                      </a:lnTo>
                      <a:lnTo>
                        <a:pt x="646" y="718"/>
                      </a:lnTo>
                      <a:lnTo>
                        <a:pt x="646" y="725"/>
                      </a:lnTo>
                      <a:lnTo>
                        <a:pt x="665" y="727"/>
                      </a:lnTo>
                      <a:lnTo>
                        <a:pt x="672" y="734"/>
                      </a:lnTo>
                      <a:lnTo>
                        <a:pt x="656" y="734"/>
                      </a:lnTo>
                      <a:lnTo>
                        <a:pt x="644" y="741"/>
                      </a:lnTo>
                      <a:lnTo>
                        <a:pt x="639" y="739"/>
                      </a:lnTo>
                      <a:lnTo>
                        <a:pt x="639" y="748"/>
                      </a:lnTo>
                      <a:lnTo>
                        <a:pt x="637" y="748"/>
                      </a:lnTo>
                      <a:lnTo>
                        <a:pt x="606" y="741"/>
                      </a:lnTo>
                      <a:lnTo>
                        <a:pt x="575" y="755"/>
                      </a:lnTo>
                      <a:lnTo>
                        <a:pt x="575" y="765"/>
                      </a:lnTo>
                      <a:lnTo>
                        <a:pt x="580" y="767"/>
                      </a:lnTo>
                      <a:lnTo>
                        <a:pt x="575" y="770"/>
                      </a:lnTo>
                      <a:lnTo>
                        <a:pt x="578" y="777"/>
                      </a:lnTo>
                      <a:lnTo>
                        <a:pt x="589" y="777"/>
                      </a:lnTo>
                      <a:lnTo>
                        <a:pt x="589" y="791"/>
                      </a:lnTo>
                      <a:lnTo>
                        <a:pt x="587" y="807"/>
                      </a:lnTo>
                      <a:lnTo>
                        <a:pt x="585" y="815"/>
                      </a:lnTo>
                      <a:lnTo>
                        <a:pt x="573" y="810"/>
                      </a:lnTo>
                      <a:lnTo>
                        <a:pt x="563" y="793"/>
                      </a:lnTo>
                      <a:lnTo>
                        <a:pt x="552" y="800"/>
                      </a:lnTo>
                      <a:lnTo>
                        <a:pt x="540" y="819"/>
                      </a:lnTo>
                      <a:lnTo>
                        <a:pt x="540" y="834"/>
                      </a:lnTo>
                      <a:lnTo>
                        <a:pt x="544" y="855"/>
                      </a:lnTo>
                      <a:lnTo>
                        <a:pt x="544" y="857"/>
                      </a:lnTo>
                      <a:lnTo>
                        <a:pt x="542" y="864"/>
                      </a:lnTo>
                      <a:lnTo>
                        <a:pt x="535" y="862"/>
                      </a:lnTo>
                      <a:lnTo>
                        <a:pt x="537" y="860"/>
                      </a:lnTo>
                      <a:lnTo>
                        <a:pt x="528" y="864"/>
                      </a:lnTo>
                      <a:lnTo>
                        <a:pt x="521" y="876"/>
                      </a:lnTo>
                      <a:lnTo>
                        <a:pt x="509" y="881"/>
                      </a:lnTo>
                      <a:lnTo>
                        <a:pt x="504" y="871"/>
                      </a:lnTo>
                      <a:lnTo>
                        <a:pt x="509" y="871"/>
                      </a:lnTo>
                      <a:lnTo>
                        <a:pt x="509" y="867"/>
                      </a:lnTo>
                      <a:lnTo>
                        <a:pt x="488" y="869"/>
                      </a:lnTo>
                      <a:lnTo>
                        <a:pt x="447" y="888"/>
                      </a:lnTo>
                      <a:lnTo>
                        <a:pt x="445" y="890"/>
                      </a:lnTo>
                      <a:lnTo>
                        <a:pt x="450" y="890"/>
                      </a:lnTo>
                      <a:lnTo>
                        <a:pt x="450" y="895"/>
                      </a:lnTo>
                      <a:lnTo>
                        <a:pt x="445" y="893"/>
                      </a:lnTo>
                      <a:lnTo>
                        <a:pt x="429" y="878"/>
                      </a:lnTo>
                      <a:lnTo>
                        <a:pt x="419" y="881"/>
                      </a:lnTo>
                      <a:lnTo>
                        <a:pt x="421" y="876"/>
                      </a:lnTo>
                      <a:lnTo>
                        <a:pt x="405" y="888"/>
                      </a:lnTo>
                      <a:lnTo>
                        <a:pt x="395" y="888"/>
                      </a:lnTo>
                      <a:lnTo>
                        <a:pt x="400" y="878"/>
                      </a:lnTo>
                      <a:lnTo>
                        <a:pt x="386" y="878"/>
                      </a:lnTo>
                      <a:lnTo>
                        <a:pt x="384" y="876"/>
                      </a:lnTo>
                      <a:lnTo>
                        <a:pt x="384" y="867"/>
                      </a:lnTo>
                      <a:lnTo>
                        <a:pt x="379" y="867"/>
                      </a:lnTo>
                      <a:lnTo>
                        <a:pt x="381" y="867"/>
                      </a:lnTo>
                      <a:lnTo>
                        <a:pt x="379" y="860"/>
                      </a:lnTo>
                      <a:lnTo>
                        <a:pt x="381" y="848"/>
                      </a:lnTo>
                      <a:lnTo>
                        <a:pt x="381" y="845"/>
                      </a:lnTo>
                      <a:lnTo>
                        <a:pt x="384" y="845"/>
                      </a:lnTo>
                      <a:lnTo>
                        <a:pt x="384" y="841"/>
                      </a:lnTo>
                      <a:lnTo>
                        <a:pt x="391" y="838"/>
                      </a:lnTo>
                      <a:lnTo>
                        <a:pt x="391" y="834"/>
                      </a:lnTo>
                      <a:lnTo>
                        <a:pt x="393" y="836"/>
                      </a:lnTo>
                      <a:lnTo>
                        <a:pt x="398" y="831"/>
                      </a:lnTo>
                      <a:lnTo>
                        <a:pt x="398" y="826"/>
                      </a:lnTo>
                      <a:lnTo>
                        <a:pt x="388" y="826"/>
                      </a:lnTo>
                      <a:lnTo>
                        <a:pt x="391" y="822"/>
                      </a:lnTo>
                      <a:lnTo>
                        <a:pt x="386" y="822"/>
                      </a:lnTo>
                      <a:lnTo>
                        <a:pt x="393" y="807"/>
                      </a:lnTo>
                      <a:lnTo>
                        <a:pt x="391" y="793"/>
                      </a:lnTo>
                      <a:lnTo>
                        <a:pt x="362" y="815"/>
                      </a:lnTo>
                      <a:lnTo>
                        <a:pt x="360" y="829"/>
                      </a:lnTo>
                      <a:lnTo>
                        <a:pt x="360" y="850"/>
                      </a:lnTo>
                      <a:lnTo>
                        <a:pt x="367" y="855"/>
                      </a:lnTo>
                      <a:lnTo>
                        <a:pt x="367" y="864"/>
                      </a:lnTo>
                      <a:lnTo>
                        <a:pt x="372" y="876"/>
                      </a:lnTo>
                      <a:lnTo>
                        <a:pt x="367" y="878"/>
                      </a:lnTo>
                      <a:lnTo>
                        <a:pt x="374" y="890"/>
                      </a:lnTo>
                      <a:lnTo>
                        <a:pt x="367" y="893"/>
                      </a:lnTo>
                      <a:lnTo>
                        <a:pt x="367" y="905"/>
                      </a:lnTo>
                      <a:lnTo>
                        <a:pt x="365" y="897"/>
                      </a:lnTo>
                      <a:lnTo>
                        <a:pt x="360" y="900"/>
                      </a:lnTo>
                      <a:lnTo>
                        <a:pt x="360" y="895"/>
                      </a:lnTo>
                      <a:lnTo>
                        <a:pt x="355" y="895"/>
                      </a:lnTo>
                      <a:lnTo>
                        <a:pt x="348" y="895"/>
                      </a:lnTo>
                      <a:lnTo>
                        <a:pt x="346" y="900"/>
                      </a:lnTo>
                      <a:lnTo>
                        <a:pt x="353" y="907"/>
                      </a:lnTo>
                      <a:lnTo>
                        <a:pt x="346" y="905"/>
                      </a:lnTo>
                      <a:lnTo>
                        <a:pt x="341" y="900"/>
                      </a:lnTo>
                      <a:lnTo>
                        <a:pt x="322" y="905"/>
                      </a:lnTo>
                      <a:lnTo>
                        <a:pt x="322" y="914"/>
                      </a:lnTo>
                      <a:lnTo>
                        <a:pt x="325" y="914"/>
                      </a:lnTo>
                      <a:lnTo>
                        <a:pt x="322" y="921"/>
                      </a:lnTo>
                      <a:lnTo>
                        <a:pt x="322" y="928"/>
                      </a:lnTo>
                      <a:lnTo>
                        <a:pt x="317" y="926"/>
                      </a:lnTo>
                      <a:lnTo>
                        <a:pt x="317" y="921"/>
                      </a:lnTo>
                      <a:lnTo>
                        <a:pt x="320" y="919"/>
                      </a:lnTo>
                      <a:lnTo>
                        <a:pt x="317" y="914"/>
                      </a:lnTo>
                      <a:lnTo>
                        <a:pt x="306" y="935"/>
                      </a:lnTo>
                      <a:lnTo>
                        <a:pt x="308" y="940"/>
                      </a:lnTo>
                      <a:lnTo>
                        <a:pt x="315" y="942"/>
                      </a:lnTo>
                      <a:lnTo>
                        <a:pt x="301" y="945"/>
                      </a:lnTo>
                      <a:lnTo>
                        <a:pt x="308" y="950"/>
                      </a:lnTo>
                      <a:lnTo>
                        <a:pt x="296" y="950"/>
                      </a:lnTo>
                      <a:lnTo>
                        <a:pt x="287" y="954"/>
                      </a:lnTo>
                      <a:lnTo>
                        <a:pt x="272" y="959"/>
                      </a:lnTo>
                      <a:lnTo>
                        <a:pt x="270" y="973"/>
                      </a:lnTo>
                      <a:lnTo>
                        <a:pt x="251" y="985"/>
                      </a:lnTo>
                      <a:lnTo>
                        <a:pt x="251" y="990"/>
                      </a:lnTo>
                      <a:lnTo>
                        <a:pt x="256" y="992"/>
                      </a:lnTo>
                      <a:lnTo>
                        <a:pt x="232" y="992"/>
                      </a:lnTo>
                      <a:lnTo>
                        <a:pt x="230" y="987"/>
                      </a:lnTo>
                      <a:lnTo>
                        <a:pt x="223" y="985"/>
                      </a:lnTo>
                      <a:lnTo>
                        <a:pt x="228" y="1009"/>
                      </a:lnTo>
                      <a:lnTo>
                        <a:pt x="211" y="1011"/>
                      </a:lnTo>
                      <a:lnTo>
                        <a:pt x="199" y="1004"/>
                      </a:lnTo>
                      <a:lnTo>
                        <a:pt x="180" y="1011"/>
                      </a:lnTo>
                      <a:lnTo>
                        <a:pt x="180" y="1016"/>
                      </a:lnTo>
                      <a:lnTo>
                        <a:pt x="187" y="1013"/>
                      </a:lnTo>
                      <a:lnTo>
                        <a:pt x="183" y="1018"/>
                      </a:lnTo>
                      <a:lnTo>
                        <a:pt x="187" y="1021"/>
                      </a:lnTo>
                      <a:lnTo>
                        <a:pt x="183" y="1021"/>
                      </a:lnTo>
                      <a:lnTo>
                        <a:pt x="187" y="1025"/>
                      </a:lnTo>
                      <a:lnTo>
                        <a:pt x="192" y="1025"/>
                      </a:lnTo>
                      <a:lnTo>
                        <a:pt x="213" y="1032"/>
                      </a:lnTo>
                      <a:lnTo>
                        <a:pt x="213" y="1037"/>
                      </a:lnTo>
                      <a:lnTo>
                        <a:pt x="223" y="1037"/>
                      </a:lnTo>
                      <a:lnTo>
                        <a:pt x="218" y="1039"/>
                      </a:lnTo>
                      <a:lnTo>
                        <a:pt x="218" y="1047"/>
                      </a:lnTo>
                      <a:lnTo>
                        <a:pt x="223" y="1054"/>
                      </a:lnTo>
                      <a:lnTo>
                        <a:pt x="232" y="1056"/>
                      </a:lnTo>
                      <a:lnTo>
                        <a:pt x="232" y="1068"/>
                      </a:lnTo>
                      <a:lnTo>
                        <a:pt x="239" y="1077"/>
                      </a:lnTo>
                      <a:lnTo>
                        <a:pt x="235" y="1073"/>
                      </a:lnTo>
                      <a:lnTo>
                        <a:pt x="232" y="1087"/>
                      </a:lnTo>
                      <a:lnTo>
                        <a:pt x="235" y="1089"/>
                      </a:lnTo>
                      <a:lnTo>
                        <a:pt x="230" y="1111"/>
                      </a:lnTo>
                      <a:lnTo>
                        <a:pt x="223" y="1115"/>
                      </a:lnTo>
                      <a:lnTo>
                        <a:pt x="133" y="1108"/>
                      </a:lnTo>
                      <a:lnTo>
                        <a:pt x="131" y="1115"/>
                      </a:lnTo>
                      <a:lnTo>
                        <a:pt x="121" y="1118"/>
                      </a:lnTo>
                      <a:lnTo>
                        <a:pt x="119" y="1122"/>
                      </a:lnTo>
                      <a:lnTo>
                        <a:pt x="123" y="1129"/>
                      </a:lnTo>
                      <a:lnTo>
                        <a:pt x="123" y="1132"/>
                      </a:lnTo>
                      <a:lnTo>
                        <a:pt x="123" y="1137"/>
                      </a:lnTo>
                      <a:lnTo>
                        <a:pt x="126" y="1134"/>
                      </a:lnTo>
                      <a:lnTo>
                        <a:pt x="123" y="1146"/>
                      </a:lnTo>
                      <a:lnTo>
                        <a:pt x="126" y="1160"/>
                      </a:lnTo>
                      <a:lnTo>
                        <a:pt x="116" y="1200"/>
                      </a:lnTo>
                      <a:lnTo>
                        <a:pt x="121" y="1205"/>
                      </a:lnTo>
                      <a:lnTo>
                        <a:pt x="126" y="1205"/>
                      </a:lnTo>
                      <a:lnTo>
                        <a:pt x="123" y="1231"/>
                      </a:lnTo>
                      <a:lnTo>
                        <a:pt x="145" y="1229"/>
                      </a:lnTo>
                      <a:lnTo>
                        <a:pt x="157" y="1231"/>
                      </a:lnTo>
                      <a:lnTo>
                        <a:pt x="164" y="1245"/>
                      </a:lnTo>
                      <a:lnTo>
                        <a:pt x="173" y="1248"/>
                      </a:lnTo>
                      <a:lnTo>
                        <a:pt x="187" y="1236"/>
                      </a:lnTo>
                      <a:lnTo>
                        <a:pt x="220" y="1236"/>
                      </a:lnTo>
                      <a:lnTo>
                        <a:pt x="230" y="1222"/>
                      </a:lnTo>
                      <a:lnTo>
                        <a:pt x="237" y="1222"/>
                      </a:lnTo>
                      <a:lnTo>
                        <a:pt x="242" y="1210"/>
                      </a:lnTo>
                      <a:lnTo>
                        <a:pt x="249" y="1203"/>
                      </a:lnTo>
                      <a:lnTo>
                        <a:pt x="251" y="1200"/>
                      </a:lnTo>
                      <a:lnTo>
                        <a:pt x="244" y="1196"/>
                      </a:lnTo>
                      <a:lnTo>
                        <a:pt x="244" y="1189"/>
                      </a:lnTo>
                      <a:lnTo>
                        <a:pt x="258" y="1163"/>
                      </a:lnTo>
                      <a:lnTo>
                        <a:pt x="291" y="1146"/>
                      </a:lnTo>
                      <a:lnTo>
                        <a:pt x="294" y="1137"/>
                      </a:lnTo>
                      <a:lnTo>
                        <a:pt x="291" y="1134"/>
                      </a:lnTo>
                      <a:lnTo>
                        <a:pt x="291" y="1125"/>
                      </a:lnTo>
                      <a:lnTo>
                        <a:pt x="291" y="1120"/>
                      </a:lnTo>
                      <a:lnTo>
                        <a:pt x="303" y="1113"/>
                      </a:lnTo>
                      <a:lnTo>
                        <a:pt x="317" y="1115"/>
                      </a:lnTo>
                      <a:lnTo>
                        <a:pt x="334" y="1120"/>
                      </a:lnTo>
                      <a:lnTo>
                        <a:pt x="353" y="1106"/>
                      </a:lnTo>
                      <a:lnTo>
                        <a:pt x="360" y="1103"/>
                      </a:lnTo>
                      <a:lnTo>
                        <a:pt x="369" y="1094"/>
                      </a:lnTo>
                      <a:lnTo>
                        <a:pt x="388" y="1103"/>
                      </a:lnTo>
                      <a:lnTo>
                        <a:pt x="395" y="1120"/>
                      </a:lnTo>
                      <a:lnTo>
                        <a:pt x="403" y="1134"/>
                      </a:lnTo>
                      <a:lnTo>
                        <a:pt x="410" y="1134"/>
                      </a:lnTo>
                      <a:lnTo>
                        <a:pt x="429" y="1156"/>
                      </a:lnTo>
                      <a:lnTo>
                        <a:pt x="438" y="1156"/>
                      </a:lnTo>
                      <a:lnTo>
                        <a:pt x="447" y="1167"/>
                      </a:lnTo>
                      <a:lnTo>
                        <a:pt x="455" y="1167"/>
                      </a:lnTo>
                      <a:lnTo>
                        <a:pt x="457" y="1174"/>
                      </a:lnTo>
                      <a:lnTo>
                        <a:pt x="464" y="1179"/>
                      </a:lnTo>
                      <a:lnTo>
                        <a:pt x="466" y="1177"/>
                      </a:lnTo>
                      <a:lnTo>
                        <a:pt x="474" y="1198"/>
                      </a:lnTo>
                      <a:lnTo>
                        <a:pt x="469" y="1203"/>
                      </a:lnTo>
                      <a:lnTo>
                        <a:pt x="466" y="1210"/>
                      </a:lnTo>
                      <a:lnTo>
                        <a:pt x="466" y="1215"/>
                      </a:lnTo>
                      <a:lnTo>
                        <a:pt x="474" y="1215"/>
                      </a:lnTo>
                      <a:lnTo>
                        <a:pt x="478" y="1208"/>
                      </a:lnTo>
                      <a:lnTo>
                        <a:pt x="481" y="1198"/>
                      </a:lnTo>
                      <a:lnTo>
                        <a:pt x="488" y="1196"/>
                      </a:lnTo>
                      <a:lnTo>
                        <a:pt x="488" y="1189"/>
                      </a:lnTo>
                      <a:lnTo>
                        <a:pt x="478" y="1182"/>
                      </a:lnTo>
                      <a:lnTo>
                        <a:pt x="481" y="1172"/>
                      </a:lnTo>
                      <a:lnTo>
                        <a:pt x="488" y="1167"/>
                      </a:lnTo>
                      <a:lnTo>
                        <a:pt x="497" y="1174"/>
                      </a:lnTo>
                      <a:lnTo>
                        <a:pt x="504" y="1182"/>
                      </a:lnTo>
                      <a:lnTo>
                        <a:pt x="507" y="1177"/>
                      </a:lnTo>
                      <a:lnTo>
                        <a:pt x="497" y="1165"/>
                      </a:lnTo>
                      <a:lnTo>
                        <a:pt x="471" y="1151"/>
                      </a:lnTo>
                      <a:lnTo>
                        <a:pt x="474" y="1144"/>
                      </a:lnTo>
                      <a:lnTo>
                        <a:pt x="471" y="1141"/>
                      </a:lnTo>
                      <a:lnTo>
                        <a:pt x="459" y="1144"/>
                      </a:lnTo>
                      <a:lnTo>
                        <a:pt x="452" y="1139"/>
                      </a:lnTo>
                      <a:lnTo>
                        <a:pt x="445" y="1129"/>
                      </a:lnTo>
                      <a:lnTo>
                        <a:pt x="436" y="1111"/>
                      </a:lnTo>
                      <a:lnTo>
                        <a:pt x="421" y="1099"/>
                      </a:lnTo>
                      <a:lnTo>
                        <a:pt x="419" y="1092"/>
                      </a:lnTo>
                      <a:lnTo>
                        <a:pt x="421" y="1084"/>
                      </a:lnTo>
                      <a:lnTo>
                        <a:pt x="419" y="1080"/>
                      </a:lnTo>
                      <a:lnTo>
                        <a:pt x="419" y="1075"/>
                      </a:lnTo>
                      <a:lnTo>
                        <a:pt x="431" y="1068"/>
                      </a:lnTo>
                      <a:lnTo>
                        <a:pt x="436" y="1068"/>
                      </a:lnTo>
                      <a:lnTo>
                        <a:pt x="438" y="1070"/>
                      </a:lnTo>
                      <a:lnTo>
                        <a:pt x="438" y="1077"/>
                      </a:lnTo>
                      <a:lnTo>
                        <a:pt x="440" y="1084"/>
                      </a:lnTo>
                      <a:lnTo>
                        <a:pt x="443" y="1084"/>
                      </a:lnTo>
                      <a:lnTo>
                        <a:pt x="447" y="1077"/>
                      </a:lnTo>
                      <a:lnTo>
                        <a:pt x="450" y="1077"/>
                      </a:lnTo>
                      <a:lnTo>
                        <a:pt x="455" y="1082"/>
                      </a:lnTo>
                      <a:lnTo>
                        <a:pt x="457" y="1092"/>
                      </a:lnTo>
                      <a:lnTo>
                        <a:pt x="464" y="1096"/>
                      </a:lnTo>
                      <a:lnTo>
                        <a:pt x="459" y="1099"/>
                      </a:lnTo>
                      <a:lnTo>
                        <a:pt x="471" y="1113"/>
                      </a:lnTo>
                      <a:lnTo>
                        <a:pt x="483" y="1113"/>
                      </a:lnTo>
                      <a:lnTo>
                        <a:pt x="492" y="1122"/>
                      </a:lnTo>
                      <a:lnTo>
                        <a:pt x="488" y="1122"/>
                      </a:lnTo>
                      <a:lnTo>
                        <a:pt x="497" y="1125"/>
                      </a:lnTo>
                      <a:lnTo>
                        <a:pt x="502" y="1129"/>
                      </a:lnTo>
                      <a:lnTo>
                        <a:pt x="502" y="1129"/>
                      </a:lnTo>
                      <a:lnTo>
                        <a:pt x="502" y="1129"/>
                      </a:lnTo>
                      <a:lnTo>
                        <a:pt x="518" y="1144"/>
                      </a:lnTo>
                      <a:lnTo>
                        <a:pt x="521" y="1146"/>
                      </a:lnTo>
                      <a:lnTo>
                        <a:pt x="518" y="1153"/>
                      </a:lnTo>
                      <a:lnTo>
                        <a:pt x="518" y="1170"/>
                      </a:lnTo>
                      <a:lnTo>
                        <a:pt x="518" y="1170"/>
                      </a:lnTo>
                      <a:lnTo>
                        <a:pt x="530" y="1184"/>
                      </a:lnTo>
                      <a:lnTo>
                        <a:pt x="537" y="1196"/>
                      </a:lnTo>
                      <a:lnTo>
                        <a:pt x="542" y="1196"/>
                      </a:lnTo>
                      <a:lnTo>
                        <a:pt x="544" y="1198"/>
                      </a:lnTo>
                      <a:lnTo>
                        <a:pt x="537" y="1198"/>
                      </a:lnTo>
                      <a:lnTo>
                        <a:pt x="544" y="1208"/>
                      </a:lnTo>
                      <a:lnTo>
                        <a:pt x="566" y="1208"/>
                      </a:lnTo>
                      <a:lnTo>
                        <a:pt x="573" y="1210"/>
                      </a:lnTo>
                      <a:lnTo>
                        <a:pt x="568" y="1212"/>
                      </a:lnTo>
                      <a:lnTo>
                        <a:pt x="578" y="1215"/>
                      </a:lnTo>
                      <a:lnTo>
                        <a:pt x="585" y="1219"/>
                      </a:lnTo>
                      <a:lnTo>
                        <a:pt x="585" y="1210"/>
                      </a:lnTo>
                      <a:lnTo>
                        <a:pt x="563" y="1198"/>
                      </a:lnTo>
                      <a:lnTo>
                        <a:pt x="570" y="1196"/>
                      </a:lnTo>
                      <a:lnTo>
                        <a:pt x="568" y="1191"/>
                      </a:lnTo>
                      <a:lnTo>
                        <a:pt x="573" y="1191"/>
                      </a:lnTo>
                      <a:lnTo>
                        <a:pt x="566" y="1179"/>
                      </a:lnTo>
                      <a:lnTo>
                        <a:pt x="566" y="1167"/>
                      </a:lnTo>
                      <a:lnTo>
                        <a:pt x="568" y="1167"/>
                      </a:lnTo>
                      <a:lnTo>
                        <a:pt x="568" y="1170"/>
                      </a:lnTo>
                      <a:lnTo>
                        <a:pt x="578" y="1179"/>
                      </a:lnTo>
                      <a:lnTo>
                        <a:pt x="578" y="1174"/>
                      </a:lnTo>
                      <a:lnTo>
                        <a:pt x="585" y="1179"/>
                      </a:lnTo>
                      <a:lnTo>
                        <a:pt x="580" y="1172"/>
                      </a:lnTo>
                      <a:lnTo>
                        <a:pt x="587" y="1174"/>
                      </a:lnTo>
                      <a:lnTo>
                        <a:pt x="580" y="1167"/>
                      </a:lnTo>
                      <a:lnTo>
                        <a:pt x="589" y="1160"/>
                      </a:lnTo>
                      <a:lnTo>
                        <a:pt x="599" y="1160"/>
                      </a:lnTo>
                      <a:lnTo>
                        <a:pt x="613" y="1165"/>
                      </a:lnTo>
                      <a:lnTo>
                        <a:pt x="620" y="1167"/>
                      </a:lnTo>
                      <a:lnTo>
                        <a:pt x="615" y="1170"/>
                      </a:lnTo>
                      <a:lnTo>
                        <a:pt x="615" y="1177"/>
                      </a:lnTo>
                      <a:lnTo>
                        <a:pt x="634" y="1160"/>
                      </a:lnTo>
                      <a:lnTo>
                        <a:pt x="653" y="1160"/>
                      </a:lnTo>
                      <a:lnTo>
                        <a:pt x="656" y="1156"/>
                      </a:lnTo>
                      <a:lnTo>
                        <a:pt x="644" y="1148"/>
                      </a:lnTo>
                      <a:lnTo>
                        <a:pt x="641" y="1141"/>
                      </a:lnTo>
                      <a:lnTo>
                        <a:pt x="634" y="1132"/>
                      </a:lnTo>
                      <a:lnTo>
                        <a:pt x="639" y="1127"/>
                      </a:lnTo>
                      <a:lnTo>
                        <a:pt x="639" y="1120"/>
                      </a:lnTo>
                      <a:lnTo>
                        <a:pt x="646" y="1113"/>
                      </a:lnTo>
                      <a:lnTo>
                        <a:pt x="651" y="1106"/>
                      </a:lnTo>
                      <a:lnTo>
                        <a:pt x="653" y="1084"/>
                      </a:lnTo>
                      <a:lnTo>
                        <a:pt x="656" y="1087"/>
                      </a:lnTo>
                      <a:lnTo>
                        <a:pt x="653" y="1094"/>
                      </a:lnTo>
                      <a:lnTo>
                        <a:pt x="660" y="1087"/>
                      </a:lnTo>
                      <a:lnTo>
                        <a:pt x="663" y="1075"/>
                      </a:lnTo>
                      <a:lnTo>
                        <a:pt x="663" y="1066"/>
                      </a:lnTo>
                      <a:lnTo>
                        <a:pt x="665" y="1070"/>
                      </a:lnTo>
                      <a:lnTo>
                        <a:pt x="675" y="1063"/>
                      </a:lnTo>
                      <a:lnTo>
                        <a:pt x="670" y="1056"/>
                      </a:lnTo>
                      <a:lnTo>
                        <a:pt x="675" y="1061"/>
                      </a:lnTo>
                      <a:lnTo>
                        <a:pt x="679" y="1054"/>
                      </a:lnTo>
                      <a:lnTo>
                        <a:pt x="696" y="1049"/>
                      </a:lnTo>
                      <a:lnTo>
                        <a:pt x="701" y="1054"/>
                      </a:lnTo>
                      <a:lnTo>
                        <a:pt x="691" y="1054"/>
                      </a:lnTo>
                      <a:lnTo>
                        <a:pt x="698" y="1056"/>
                      </a:lnTo>
                      <a:lnTo>
                        <a:pt x="693" y="1058"/>
                      </a:lnTo>
                      <a:lnTo>
                        <a:pt x="719" y="1063"/>
                      </a:lnTo>
                      <a:lnTo>
                        <a:pt x="722" y="1063"/>
                      </a:lnTo>
                      <a:lnTo>
                        <a:pt x="705" y="1075"/>
                      </a:lnTo>
                      <a:lnTo>
                        <a:pt x="717" y="1080"/>
                      </a:lnTo>
                      <a:lnTo>
                        <a:pt x="717" y="1092"/>
                      </a:lnTo>
                      <a:lnTo>
                        <a:pt x="724" y="1094"/>
                      </a:lnTo>
                      <a:lnTo>
                        <a:pt x="746" y="1080"/>
                      </a:lnTo>
                      <a:lnTo>
                        <a:pt x="760" y="1082"/>
                      </a:lnTo>
                      <a:lnTo>
                        <a:pt x="762" y="1075"/>
                      </a:lnTo>
                      <a:lnTo>
                        <a:pt x="741" y="1077"/>
                      </a:lnTo>
                      <a:lnTo>
                        <a:pt x="736" y="1070"/>
                      </a:lnTo>
                      <a:lnTo>
                        <a:pt x="731" y="1068"/>
                      </a:lnTo>
                      <a:lnTo>
                        <a:pt x="734" y="1063"/>
                      </a:lnTo>
                      <a:lnTo>
                        <a:pt x="727" y="1066"/>
                      </a:lnTo>
                      <a:lnTo>
                        <a:pt x="722" y="1058"/>
                      </a:lnTo>
                      <a:lnTo>
                        <a:pt x="727" y="1061"/>
                      </a:lnTo>
                      <a:lnTo>
                        <a:pt x="727" y="1056"/>
                      </a:lnTo>
                      <a:lnTo>
                        <a:pt x="731" y="1063"/>
                      </a:lnTo>
                      <a:lnTo>
                        <a:pt x="734" y="1061"/>
                      </a:lnTo>
                      <a:lnTo>
                        <a:pt x="736" y="1063"/>
                      </a:lnTo>
                      <a:lnTo>
                        <a:pt x="736" y="1061"/>
                      </a:lnTo>
                      <a:lnTo>
                        <a:pt x="741" y="1054"/>
                      </a:lnTo>
                      <a:lnTo>
                        <a:pt x="743" y="1056"/>
                      </a:lnTo>
                      <a:lnTo>
                        <a:pt x="750" y="1051"/>
                      </a:lnTo>
                      <a:lnTo>
                        <a:pt x="786" y="1039"/>
                      </a:lnTo>
                      <a:lnTo>
                        <a:pt x="798" y="1037"/>
                      </a:lnTo>
                      <a:lnTo>
                        <a:pt x="800" y="1042"/>
                      </a:lnTo>
                      <a:lnTo>
                        <a:pt x="788" y="1047"/>
                      </a:lnTo>
                      <a:lnTo>
                        <a:pt x="788" y="1049"/>
                      </a:lnTo>
                      <a:lnTo>
                        <a:pt x="779" y="1049"/>
                      </a:lnTo>
                      <a:lnTo>
                        <a:pt x="776" y="1051"/>
                      </a:lnTo>
                      <a:lnTo>
                        <a:pt x="788" y="1061"/>
                      </a:lnTo>
                      <a:lnTo>
                        <a:pt x="781" y="1063"/>
                      </a:lnTo>
                      <a:lnTo>
                        <a:pt x="774" y="1075"/>
                      </a:lnTo>
                      <a:lnTo>
                        <a:pt x="764" y="1075"/>
                      </a:lnTo>
                      <a:lnTo>
                        <a:pt x="762" y="1077"/>
                      </a:lnTo>
                      <a:lnTo>
                        <a:pt x="772" y="1089"/>
                      </a:lnTo>
                      <a:lnTo>
                        <a:pt x="776" y="1089"/>
                      </a:lnTo>
                      <a:lnTo>
                        <a:pt x="790" y="1099"/>
                      </a:lnTo>
                      <a:lnTo>
                        <a:pt x="807" y="1113"/>
                      </a:lnTo>
                      <a:lnTo>
                        <a:pt x="812" y="1118"/>
                      </a:lnTo>
                      <a:lnTo>
                        <a:pt x="826" y="1127"/>
                      </a:lnTo>
                      <a:lnTo>
                        <a:pt x="833" y="1141"/>
                      </a:lnTo>
                      <a:lnTo>
                        <a:pt x="833" y="1146"/>
                      </a:lnTo>
                      <a:lnTo>
                        <a:pt x="831" y="1148"/>
                      </a:lnTo>
                      <a:lnTo>
                        <a:pt x="814" y="1160"/>
                      </a:lnTo>
                      <a:lnTo>
                        <a:pt x="800" y="1158"/>
                      </a:lnTo>
                      <a:lnTo>
                        <a:pt x="781" y="1163"/>
                      </a:lnTo>
                      <a:lnTo>
                        <a:pt x="757" y="1156"/>
                      </a:lnTo>
                      <a:lnTo>
                        <a:pt x="755" y="1146"/>
                      </a:lnTo>
                      <a:lnTo>
                        <a:pt x="748" y="1148"/>
                      </a:lnTo>
                      <a:lnTo>
                        <a:pt x="741" y="1141"/>
                      </a:lnTo>
                      <a:lnTo>
                        <a:pt x="715" y="1141"/>
                      </a:lnTo>
                      <a:lnTo>
                        <a:pt x="701" y="1146"/>
                      </a:lnTo>
                      <a:lnTo>
                        <a:pt x="684" y="1160"/>
                      </a:lnTo>
                      <a:lnTo>
                        <a:pt x="658" y="1156"/>
                      </a:lnTo>
                      <a:lnTo>
                        <a:pt x="656" y="1160"/>
                      </a:lnTo>
                      <a:lnTo>
                        <a:pt x="658" y="1163"/>
                      </a:lnTo>
                      <a:lnTo>
                        <a:pt x="667" y="1165"/>
                      </a:lnTo>
                      <a:lnTo>
                        <a:pt x="656" y="1167"/>
                      </a:lnTo>
                      <a:lnTo>
                        <a:pt x="653" y="1167"/>
                      </a:lnTo>
                      <a:lnTo>
                        <a:pt x="656" y="1170"/>
                      </a:lnTo>
                      <a:lnTo>
                        <a:pt x="653" y="1170"/>
                      </a:lnTo>
                      <a:lnTo>
                        <a:pt x="637" y="1170"/>
                      </a:lnTo>
                      <a:lnTo>
                        <a:pt x="637" y="1172"/>
                      </a:lnTo>
                      <a:lnTo>
                        <a:pt x="623" y="1174"/>
                      </a:lnTo>
                      <a:lnTo>
                        <a:pt x="618" y="1177"/>
                      </a:lnTo>
                      <a:lnTo>
                        <a:pt x="615" y="1189"/>
                      </a:lnTo>
                      <a:lnTo>
                        <a:pt x="623" y="1186"/>
                      </a:lnTo>
                      <a:lnTo>
                        <a:pt x="623" y="1193"/>
                      </a:lnTo>
                      <a:lnTo>
                        <a:pt x="625" y="1198"/>
                      </a:lnTo>
                      <a:lnTo>
                        <a:pt x="623" y="1203"/>
                      </a:lnTo>
                      <a:lnTo>
                        <a:pt x="630" y="1208"/>
                      </a:lnTo>
                      <a:lnTo>
                        <a:pt x="623" y="1208"/>
                      </a:lnTo>
                      <a:lnTo>
                        <a:pt x="618" y="1203"/>
                      </a:lnTo>
                      <a:lnTo>
                        <a:pt x="615" y="1210"/>
                      </a:lnTo>
                      <a:lnTo>
                        <a:pt x="630" y="1215"/>
                      </a:lnTo>
                      <a:lnTo>
                        <a:pt x="627" y="1219"/>
                      </a:lnTo>
                      <a:lnTo>
                        <a:pt x="632" y="1222"/>
                      </a:lnTo>
                      <a:lnTo>
                        <a:pt x="630" y="1224"/>
                      </a:lnTo>
                      <a:lnTo>
                        <a:pt x="634" y="1229"/>
                      </a:lnTo>
                      <a:lnTo>
                        <a:pt x="632" y="1231"/>
                      </a:lnTo>
                      <a:lnTo>
                        <a:pt x="646" y="1231"/>
                      </a:lnTo>
                      <a:lnTo>
                        <a:pt x="632" y="1238"/>
                      </a:lnTo>
                      <a:lnTo>
                        <a:pt x="641" y="1236"/>
                      </a:lnTo>
                      <a:lnTo>
                        <a:pt x="641" y="1238"/>
                      </a:lnTo>
                      <a:lnTo>
                        <a:pt x="649" y="1236"/>
                      </a:lnTo>
                      <a:lnTo>
                        <a:pt x="653" y="1238"/>
                      </a:lnTo>
                      <a:lnTo>
                        <a:pt x="656" y="1238"/>
                      </a:lnTo>
                      <a:lnTo>
                        <a:pt x="658" y="1245"/>
                      </a:lnTo>
                      <a:lnTo>
                        <a:pt x="667" y="1248"/>
                      </a:lnTo>
                      <a:lnTo>
                        <a:pt x="675" y="1245"/>
                      </a:lnTo>
                      <a:lnTo>
                        <a:pt x="677" y="1236"/>
                      </a:lnTo>
                      <a:lnTo>
                        <a:pt x="682" y="1234"/>
                      </a:lnTo>
                      <a:lnTo>
                        <a:pt x="708" y="1250"/>
                      </a:lnTo>
                      <a:lnTo>
                        <a:pt x="727" y="1243"/>
                      </a:lnTo>
                      <a:lnTo>
                        <a:pt x="731" y="1238"/>
                      </a:lnTo>
                      <a:lnTo>
                        <a:pt x="736" y="1236"/>
                      </a:lnTo>
                      <a:lnTo>
                        <a:pt x="746" y="1241"/>
                      </a:lnTo>
                      <a:lnTo>
                        <a:pt x="753" y="1236"/>
                      </a:lnTo>
                      <a:lnTo>
                        <a:pt x="755" y="1238"/>
                      </a:lnTo>
                      <a:lnTo>
                        <a:pt x="753" y="1241"/>
                      </a:lnTo>
                      <a:lnTo>
                        <a:pt x="750" y="1250"/>
                      </a:lnTo>
                      <a:lnTo>
                        <a:pt x="750" y="1253"/>
                      </a:lnTo>
                      <a:lnTo>
                        <a:pt x="753" y="1272"/>
                      </a:lnTo>
                      <a:lnTo>
                        <a:pt x="738" y="1300"/>
                      </a:lnTo>
                      <a:lnTo>
                        <a:pt x="731" y="1324"/>
                      </a:lnTo>
                      <a:lnTo>
                        <a:pt x="727" y="1331"/>
                      </a:lnTo>
                      <a:lnTo>
                        <a:pt x="712" y="1335"/>
                      </a:lnTo>
                      <a:lnTo>
                        <a:pt x="705" y="1335"/>
                      </a:lnTo>
                      <a:lnTo>
                        <a:pt x="698" y="1331"/>
                      </a:lnTo>
                      <a:lnTo>
                        <a:pt x="698" y="1331"/>
                      </a:lnTo>
                      <a:lnTo>
                        <a:pt x="693" y="1326"/>
                      </a:lnTo>
                      <a:lnTo>
                        <a:pt x="684" y="1326"/>
                      </a:lnTo>
                      <a:lnTo>
                        <a:pt x="675" y="1328"/>
                      </a:lnTo>
                      <a:lnTo>
                        <a:pt x="679" y="1326"/>
                      </a:lnTo>
                      <a:lnTo>
                        <a:pt x="653" y="1338"/>
                      </a:lnTo>
                      <a:lnTo>
                        <a:pt x="623" y="1328"/>
                      </a:lnTo>
                      <a:lnTo>
                        <a:pt x="599" y="1326"/>
                      </a:lnTo>
                      <a:lnTo>
                        <a:pt x="594" y="1319"/>
                      </a:lnTo>
                      <a:lnTo>
                        <a:pt x="570" y="1314"/>
                      </a:lnTo>
                      <a:lnTo>
                        <a:pt x="566" y="1307"/>
                      </a:lnTo>
                      <a:lnTo>
                        <a:pt x="556" y="1302"/>
                      </a:lnTo>
                      <a:lnTo>
                        <a:pt x="540" y="1305"/>
                      </a:lnTo>
                      <a:lnTo>
                        <a:pt x="526" y="1319"/>
                      </a:lnTo>
                      <a:lnTo>
                        <a:pt x="526" y="1326"/>
                      </a:lnTo>
                      <a:lnTo>
                        <a:pt x="528" y="1333"/>
                      </a:lnTo>
                      <a:lnTo>
                        <a:pt x="523" y="1340"/>
                      </a:lnTo>
                      <a:lnTo>
                        <a:pt x="511" y="1347"/>
                      </a:lnTo>
                      <a:lnTo>
                        <a:pt x="492" y="1335"/>
                      </a:lnTo>
                      <a:lnTo>
                        <a:pt x="466" y="1328"/>
                      </a:lnTo>
                      <a:lnTo>
                        <a:pt x="457" y="1314"/>
                      </a:lnTo>
                      <a:lnTo>
                        <a:pt x="438" y="1305"/>
                      </a:lnTo>
                      <a:lnTo>
                        <a:pt x="419" y="1305"/>
                      </a:lnTo>
                      <a:lnTo>
                        <a:pt x="405" y="1300"/>
                      </a:lnTo>
                      <a:lnTo>
                        <a:pt x="403" y="1298"/>
                      </a:lnTo>
                      <a:lnTo>
                        <a:pt x="398" y="1293"/>
                      </a:lnTo>
                      <a:lnTo>
                        <a:pt x="395" y="1293"/>
                      </a:lnTo>
                      <a:lnTo>
                        <a:pt x="388" y="1290"/>
                      </a:lnTo>
                      <a:lnTo>
                        <a:pt x="384" y="1286"/>
                      </a:lnTo>
                      <a:lnTo>
                        <a:pt x="384" y="1283"/>
                      </a:lnTo>
                      <a:lnTo>
                        <a:pt x="388" y="1283"/>
                      </a:lnTo>
                      <a:lnTo>
                        <a:pt x="388" y="1279"/>
                      </a:lnTo>
                      <a:lnTo>
                        <a:pt x="398" y="1272"/>
                      </a:lnTo>
                      <a:lnTo>
                        <a:pt x="403" y="1264"/>
                      </a:lnTo>
                      <a:lnTo>
                        <a:pt x="403" y="1257"/>
                      </a:lnTo>
                      <a:lnTo>
                        <a:pt x="395" y="1253"/>
                      </a:lnTo>
                      <a:lnTo>
                        <a:pt x="393" y="1248"/>
                      </a:lnTo>
                      <a:lnTo>
                        <a:pt x="403" y="1236"/>
                      </a:lnTo>
                      <a:lnTo>
                        <a:pt x="403" y="1231"/>
                      </a:lnTo>
                      <a:lnTo>
                        <a:pt x="393" y="1238"/>
                      </a:lnTo>
                      <a:lnTo>
                        <a:pt x="391" y="1236"/>
                      </a:lnTo>
                      <a:lnTo>
                        <a:pt x="391" y="1229"/>
                      </a:lnTo>
                      <a:lnTo>
                        <a:pt x="381" y="1229"/>
                      </a:lnTo>
                      <a:lnTo>
                        <a:pt x="369" y="1234"/>
                      </a:lnTo>
                      <a:lnTo>
                        <a:pt x="358" y="1236"/>
                      </a:lnTo>
                      <a:lnTo>
                        <a:pt x="348" y="1231"/>
                      </a:lnTo>
                      <a:lnTo>
                        <a:pt x="346" y="1236"/>
                      </a:lnTo>
                      <a:lnTo>
                        <a:pt x="336" y="1231"/>
                      </a:lnTo>
                      <a:lnTo>
                        <a:pt x="322" y="1238"/>
                      </a:lnTo>
                      <a:lnTo>
                        <a:pt x="317" y="1236"/>
                      </a:lnTo>
                      <a:lnTo>
                        <a:pt x="303" y="1236"/>
                      </a:lnTo>
                      <a:lnTo>
                        <a:pt x="265" y="1243"/>
                      </a:lnTo>
                      <a:lnTo>
                        <a:pt x="251" y="1248"/>
                      </a:lnTo>
                      <a:lnTo>
                        <a:pt x="249" y="1253"/>
                      </a:lnTo>
                      <a:lnTo>
                        <a:pt x="237" y="1255"/>
                      </a:lnTo>
                      <a:lnTo>
                        <a:pt x="230" y="1262"/>
                      </a:lnTo>
                      <a:lnTo>
                        <a:pt x="218" y="1267"/>
                      </a:lnTo>
                      <a:lnTo>
                        <a:pt x="204" y="1262"/>
                      </a:lnTo>
                      <a:lnTo>
                        <a:pt x="187" y="1264"/>
                      </a:lnTo>
                      <a:lnTo>
                        <a:pt x="178" y="1260"/>
                      </a:lnTo>
                      <a:lnTo>
                        <a:pt x="173" y="1253"/>
                      </a:lnTo>
                      <a:lnTo>
                        <a:pt x="166" y="1255"/>
                      </a:lnTo>
                      <a:lnTo>
                        <a:pt x="154" y="1283"/>
                      </a:lnTo>
                      <a:lnTo>
                        <a:pt x="131" y="1298"/>
                      </a:lnTo>
                      <a:lnTo>
                        <a:pt x="119" y="1309"/>
                      </a:lnTo>
                      <a:lnTo>
                        <a:pt x="116" y="1319"/>
                      </a:lnTo>
                      <a:lnTo>
                        <a:pt x="109" y="1328"/>
                      </a:lnTo>
                      <a:lnTo>
                        <a:pt x="109" y="1340"/>
                      </a:lnTo>
                      <a:lnTo>
                        <a:pt x="112" y="1350"/>
                      </a:lnTo>
                      <a:lnTo>
                        <a:pt x="107" y="1357"/>
                      </a:lnTo>
                      <a:lnTo>
                        <a:pt x="102" y="1364"/>
                      </a:lnTo>
                      <a:lnTo>
                        <a:pt x="83" y="1378"/>
                      </a:lnTo>
                      <a:lnTo>
                        <a:pt x="67" y="1385"/>
                      </a:lnTo>
                      <a:lnTo>
                        <a:pt x="64" y="1388"/>
                      </a:lnTo>
                      <a:lnTo>
                        <a:pt x="57" y="1402"/>
                      </a:lnTo>
                      <a:lnTo>
                        <a:pt x="45" y="1414"/>
                      </a:lnTo>
                      <a:lnTo>
                        <a:pt x="38" y="1430"/>
                      </a:lnTo>
                      <a:lnTo>
                        <a:pt x="26" y="1447"/>
                      </a:lnTo>
                      <a:lnTo>
                        <a:pt x="15" y="1470"/>
                      </a:lnTo>
                      <a:lnTo>
                        <a:pt x="12" y="1473"/>
                      </a:lnTo>
                      <a:lnTo>
                        <a:pt x="8" y="1492"/>
                      </a:lnTo>
                      <a:lnTo>
                        <a:pt x="10" y="1489"/>
                      </a:lnTo>
                      <a:lnTo>
                        <a:pt x="17" y="1501"/>
                      </a:lnTo>
                      <a:lnTo>
                        <a:pt x="19" y="1508"/>
                      </a:lnTo>
                      <a:lnTo>
                        <a:pt x="15" y="1513"/>
                      </a:lnTo>
                      <a:lnTo>
                        <a:pt x="22" y="1527"/>
                      </a:lnTo>
                      <a:lnTo>
                        <a:pt x="22" y="1541"/>
                      </a:lnTo>
                      <a:lnTo>
                        <a:pt x="15" y="1563"/>
                      </a:lnTo>
                      <a:lnTo>
                        <a:pt x="15" y="1570"/>
                      </a:lnTo>
                      <a:lnTo>
                        <a:pt x="10" y="1577"/>
                      </a:lnTo>
                      <a:lnTo>
                        <a:pt x="0" y="1582"/>
                      </a:lnTo>
                      <a:lnTo>
                        <a:pt x="3" y="1584"/>
                      </a:lnTo>
                      <a:lnTo>
                        <a:pt x="15" y="1598"/>
                      </a:lnTo>
                      <a:lnTo>
                        <a:pt x="10" y="1603"/>
                      </a:lnTo>
                      <a:lnTo>
                        <a:pt x="10" y="1608"/>
                      </a:lnTo>
                      <a:lnTo>
                        <a:pt x="10" y="1617"/>
                      </a:lnTo>
                      <a:lnTo>
                        <a:pt x="24" y="1627"/>
                      </a:lnTo>
                      <a:lnTo>
                        <a:pt x="38" y="1624"/>
                      </a:lnTo>
                      <a:lnTo>
                        <a:pt x="29" y="1627"/>
                      </a:lnTo>
                      <a:lnTo>
                        <a:pt x="31" y="1634"/>
                      </a:lnTo>
                      <a:lnTo>
                        <a:pt x="34" y="1638"/>
                      </a:lnTo>
                      <a:lnTo>
                        <a:pt x="36" y="1641"/>
                      </a:lnTo>
                      <a:lnTo>
                        <a:pt x="38" y="1638"/>
                      </a:lnTo>
                      <a:lnTo>
                        <a:pt x="45" y="1648"/>
                      </a:lnTo>
                      <a:lnTo>
                        <a:pt x="53" y="1653"/>
                      </a:lnTo>
                      <a:lnTo>
                        <a:pt x="60" y="1665"/>
                      </a:lnTo>
                      <a:lnTo>
                        <a:pt x="62" y="1674"/>
                      </a:lnTo>
                      <a:lnTo>
                        <a:pt x="60" y="1674"/>
                      </a:lnTo>
                      <a:lnTo>
                        <a:pt x="67" y="1681"/>
                      </a:lnTo>
                      <a:lnTo>
                        <a:pt x="74" y="1688"/>
                      </a:lnTo>
                      <a:lnTo>
                        <a:pt x="86" y="1693"/>
                      </a:lnTo>
                      <a:lnTo>
                        <a:pt x="116" y="1719"/>
                      </a:lnTo>
                      <a:lnTo>
                        <a:pt x="140" y="1731"/>
                      </a:lnTo>
                      <a:lnTo>
                        <a:pt x="145" y="1731"/>
                      </a:lnTo>
                      <a:lnTo>
                        <a:pt x="161" y="1724"/>
                      </a:lnTo>
                      <a:lnTo>
                        <a:pt x="180" y="1719"/>
                      </a:lnTo>
                      <a:lnTo>
                        <a:pt x="204" y="1721"/>
                      </a:lnTo>
                      <a:lnTo>
                        <a:pt x="218" y="1726"/>
                      </a:lnTo>
                      <a:lnTo>
                        <a:pt x="249" y="1712"/>
                      </a:lnTo>
                      <a:lnTo>
                        <a:pt x="261" y="1712"/>
                      </a:lnTo>
                      <a:lnTo>
                        <a:pt x="265" y="1707"/>
                      </a:lnTo>
                      <a:lnTo>
                        <a:pt x="275" y="1705"/>
                      </a:lnTo>
                      <a:lnTo>
                        <a:pt x="287" y="1702"/>
                      </a:lnTo>
                      <a:lnTo>
                        <a:pt x="306" y="1702"/>
                      </a:lnTo>
                      <a:lnTo>
                        <a:pt x="315" y="1707"/>
                      </a:lnTo>
                      <a:lnTo>
                        <a:pt x="317" y="1710"/>
                      </a:lnTo>
                      <a:lnTo>
                        <a:pt x="322" y="1717"/>
                      </a:lnTo>
                      <a:lnTo>
                        <a:pt x="322" y="1724"/>
                      </a:lnTo>
                      <a:lnTo>
                        <a:pt x="334" y="1733"/>
                      </a:lnTo>
                      <a:lnTo>
                        <a:pt x="343" y="1731"/>
                      </a:lnTo>
                      <a:lnTo>
                        <a:pt x="346" y="1726"/>
                      </a:lnTo>
                      <a:lnTo>
                        <a:pt x="360" y="1731"/>
                      </a:lnTo>
                      <a:lnTo>
                        <a:pt x="362" y="1724"/>
                      </a:lnTo>
                      <a:lnTo>
                        <a:pt x="365" y="1726"/>
                      </a:lnTo>
                      <a:lnTo>
                        <a:pt x="367" y="1728"/>
                      </a:lnTo>
                      <a:lnTo>
                        <a:pt x="369" y="1728"/>
                      </a:lnTo>
                      <a:lnTo>
                        <a:pt x="372" y="1736"/>
                      </a:lnTo>
                      <a:lnTo>
                        <a:pt x="381" y="1736"/>
                      </a:lnTo>
                      <a:lnTo>
                        <a:pt x="381" y="1740"/>
                      </a:lnTo>
                      <a:lnTo>
                        <a:pt x="386" y="1745"/>
                      </a:lnTo>
                      <a:lnTo>
                        <a:pt x="381" y="1762"/>
                      </a:lnTo>
                      <a:lnTo>
                        <a:pt x="377" y="1776"/>
                      </a:lnTo>
                      <a:lnTo>
                        <a:pt x="381" y="1778"/>
                      </a:lnTo>
                      <a:lnTo>
                        <a:pt x="381" y="1783"/>
                      </a:lnTo>
                      <a:lnTo>
                        <a:pt x="377" y="1785"/>
                      </a:lnTo>
                      <a:lnTo>
                        <a:pt x="384" y="1790"/>
                      </a:lnTo>
                      <a:lnTo>
                        <a:pt x="377" y="1788"/>
                      </a:lnTo>
                      <a:lnTo>
                        <a:pt x="377" y="1799"/>
                      </a:lnTo>
                      <a:lnTo>
                        <a:pt x="369" y="1802"/>
                      </a:lnTo>
                      <a:lnTo>
                        <a:pt x="377" y="1818"/>
                      </a:lnTo>
                      <a:lnTo>
                        <a:pt x="403" y="1847"/>
                      </a:lnTo>
                      <a:lnTo>
                        <a:pt x="410" y="1856"/>
                      </a:lnTo>
                      <a:lnTo>
                        <a:pt x="414" y="1863"/>
                      </a:lnTo>
                      <a:lnTo>
                        <a:pt x="419" y="1873"/>
                      </a:lnTo>
                      <a:lnTo>
                        <a:pt x="419" y="1880"/>
                      </a:lnTo>
                      <a:lnTo>
                        <a:pt x="431" y="1908"/>
                      </a:lnTo>
                      <a:lnTo>
                        <a:pt x="433" y="1915"/>
                      </a:lnTo>
                      <a:lnTo>
                        <a:pt x="431" y="1920"/>
                      </a:lnTo>
                      <a:lnTo>
                        <a:pt x="433" y="1934"/>
                      </a:lnTo>
                      <a:lnTo>
                        <a:pt x="438" y="1942"/>
                      </a:lnTo>
                      <a:lnTo>
                        <a:pt x="438" y="1949"/>
                      </a:lnTo>
                      <a:lnTo>
                        <a:pt x="438" y="1963"/>
                      </a:lnTo>
                      <a:lnTo>
                        <a:pt x="429" y="1972"/>
                      </a:lnTo>
                      <a:lnTo>
                        <a:pt x="421" y="1987"/>
                      </a:lnTo>
                      <a:lnTo>
                        <a:pt x="410" y="2017"/>
                      </a:lnTo>
                      <a:lnTo>
                        <a:pt x="410" y="2039"/>
                      </a:lnTo>
                      <a:lnTo>
                        <a:pt x="410" y="2050"/>
                      </a:lnTo>
                      <a:lnTo>
                        <a:pt x="424" y="2069"/>
                      </a:lnTo>
                      <a:lnTo>
                        <a:pt x="447" y="2117"/>
                      </a:lnTo>
                      <a:lnTo>
                        <a:pt x="450" y="2140"/>
                      </a:lnTo>
                      <a:lnTo>
                        <a:pt x="452" y="2152"/>
                      </a:lnTo>
                      <a:lnTo>
                        <a:pt x="455" y="2164"/>
                      </a:lnTo>
                      <a:lnTo>
                        <a:pt x="459" y="2190"/>
                      </a:lnTo>
                      <a:lnTo>
                        <a:pt x="466" y="2202"/>
                      </a:lnTo>
                      <a:lnTo>
                        <a:pt x="478" y="2211"/>
                      </a:lnTo>
                      <a:lnTo>
                        <a:pt x="490" y="2242"/>
                      </a:lnTo>
                      <a:lnTo>
                        <a:pt x="502" y="2264"/>
                      </a:lnTo>
                      <a:lnTo>
                        <a:pt x="504" y="2275"/>
                      </a:lnTo>
                      <a:lnTo>
                        <a:pt x="502" y="2278"/>
                      </a:lnTo>
                      <a:lnTo>
                        <a:pt x="497" y="2278"/>
                      </a:lnTo>
                      <a:lnTo>
                        <a:pt x="497" y="2282"/>
                      </a:lnTo>
                      <a:lnTo>
                        <a:pt x="504" y="2294"/>
                      </a:lnTo>
                      <a:lnTo>
                        <a:pt x="507" y="2301"/>
                      </a:lnTo>
                      <a:lnTo>
                        <a:pt x="511" y="2301"/>
                      </a:lnTo>
                      <a:lnTo>
                        <a:pt x="511" y="2306"/>
                      </a:lnTo>
                      <a:lnTo>
                        <a:pt x="528" y="2311"/>
                      </a:lnTo>
                      <a:lnTo>
                        <a:pt x="533" y="2306"/>
                      </a:lnTo>
                      <a:lnTo>
                        <a:pt x="554" y="2306"/>
                      </a:lnTo>
                      <a:lnTo>
                        <a:pt x="563" y="2299"/>
                      </a:lnTo>
                      <a:lnTo>
                        <a:pt x="594" y="2301"/>
                      </a:lnTo>
                      <a:lnTo>
                        <a:pt x="597" y="2299"/>
                      </a:lnTo>
                      <a:lnTo>
                        <a:pt x="608" y="2301"/>
                      </a:lnTo>
                      <a:lnTo>
                        <a:pt x="608" y="2294"/>
                      </a:lnTo>
                      <a:lnTo>
                        <a:pt x="630" y="2292"/>
                      </a:lnTo>
                      <a:lnTo>
                        <a:pt x="649" y="2275"/>
                      </a:lnTo>
                      <a:lnTo>
                        <a:pt x="670" y="2252"/>
                      </a:lnTo>
                      <a:lnTo>
                        <a:pt x="689" y="2221"/>
                      </a:lnTo>
                      <a:lnTo>
                        <a:pt x="703" y="2207"/>
                      </a:lnTo>
                      <a:lnTo>
                        <a:pt x="708" y="2181"/>
                      </a:lnTo>
                      <a:lnTo>
                        <a:pt x="708" y="2171"/>
                      </a:lnTo>
                      <a:lnTo>
                        <a:pt x="708" y="2174"/>
                      </a:lnTo>
                      <a:lnTo>
                        <a:pt x="703" y="2169"/>
                      </a:lnTo>
                      <a:lnTo>
                        <a:pt x="708" y="2162"/>
                      </a:lnTo>
                      <a:lnTo>
                        <a:pt x="734" y="2150"/>
                      </a:lnTo>
                      <a:lnTo>
                        <a:pt x="743" y="2140"/>
                      </a:lnTo>
                      <a:lnTo>
                        <a:pt x="743" y="2136"/>
                      </a:lnTo>
                      <a:lnTo>
                        <a:pt x="741" y="2140"/>
                      </a:lnTo>
                      <a:lnTo>
                        <a:pt x="741" y="2138"/>
                      </a:lnTo>
                      <a:lnTo>
                        <a:pt x="746" y="2110"/>
                      </a:lnTo>
                      <a:lnTo>
                        <a:pt x="743" y="2112"/>
                      </a:lnTo>
                      <a:lnTo>
                        <a:pt x="738" y="2091"/>
                      </a:lnTo>
                      <a:lnTo>
                        <a:pt x="734" y="2086"/>
                      </a:lnTo>
                      <a:lnTo>
                        <a:pt x="734" y="2076"/>
                      </a:lnTo>
                      <a:lnTo>
                        <a:pt x="750" y="2062"/>
                      </a:lnTo>
                      <a:lnTo>
                        <a:pt x="753" y="2058"/>
                      </a:lnTo>
                      <a:lnTo>
                        <a:pt x="755" y="2062"/>
                      </a:lnTo>
                      <a:lnTo>
                        <a:pt x="762" y="2053"/>
                      </a:lnTo>
                      <a:lnTo>
                        <a:pt x="760" y="2053"/>
                      </a:lnTo>
                      <a:lnTo>
                        <a:pt x="772" y="2041"/>
                      </a:lnTo>
                      <a:lnTo>
                        <a:pt x="795" y="2034"/>
                      </a:lnTo>
                      <a:lnTo>
                        <a:pt x="805" y="2027"/>
                      </a:lnTo>
                      <a:lnTo>
                        <a:pt x="805" y="2024"/>
                      </a:lnTo>
                      <a:lnTo>
                        <a:pt x="816" y="2013"/>
                      </a:lnTo>
                      <a:lnTo>
                        <a:pt x="816" y="2008"/>
                      </a:lnTo>
                      <a:lnTo>
                        <a:pt x="814" y="2008"/>
                      </a:lnTo>
                      <a:lnTo>
                        <a:pt x="819" y="2001"/>
                      </a:lnTo>
                      <a:lnTo>
                        <a:pt x="816" y="1994"/>
                      </a:lnTo>
                      <a:lnTo>
                        <a:pt x="814" y="1994"/>
                      </a:lnTo>
                      <a:lnTo>
                        <a:pt x="814" y="1975"/>
                      </a:lnTo>
                      <a:lnTo>
                        <a:pt x="814" y="1958"/>
                      </a:lnTo>
                      <a:lnTo>
                        <a:pt x="819" y="1946"/>
                      </a:lnTo>
                      <a:lnTo>
                        <a:pt x="816" y="1939"/>
                      </a:lnTo>
                      <a:lnTo>
                        <a:pt x="809" y="1934"/>
                      </a:lnTo>
                      <a:lnTo>
                        <a:pt x="802" y="1918"/>
                      </a:lnTo>
                      <a:lnTo>
                        <a:pt x="800" y="1908"/>
                      </a:lnTo>
                      <a:lnTo>
                        <a:pt x="805" y="1892"/>
                      </a:lnTo>
                      <a:lnTo>
                        <a:pt x="795" y="1880"/>
                      </a:lnTo>
                      <a:lnTo>
                        <a:pt x="800" y="1856"/>
                      </a:lnTo>
                      <a:lnTo>
                        <a:pt x="805" y="1852"/>
                      </a:lnTo>
                      <a:lnTo>
                        <a:pt x="814" y="1830"/>
                      </a:lnTo>
                      <a:lnTo>
                        <a:pt x="831" y="1816"/>
                      </a:lnTo>
                      <a:lnTo>
                        <a:pt x="845" y="1799"/>
                      </a:lnTo>
                      <a:lnTo>
                        <a:pt x="845" y="1795"/>
                      </a:lnTo>
                      <a:lnTo>
                        <a:pt x="850" y="1795"/>
                      </a:lnTo>
                      <a:lnTo>
                        <a:pt x="878" y="1766"/>
                      </a:lnTo>
                      <a:lnTo>
                        <a:pt x="892" y="1762"/>
                      </a:lnTo>
                      <a:lnTo>
                        <a:pt x="916" y="1736"/>
                      </a:lnTo>
                      <a:lnTo>
                        <a:pt x="925" y="1721"/>
                      </a:lnTo>
                      <a:lnTo>
                        <a:pt x="935" y="1712"/>
                      </a:lnTo>
                      <a:lnTo>
                        <a:pt x="947" y="1681"/>
                      </a:lnTo>
                      <a:lnTo>
                        <a:pt x="951" y="1676"/>
                      </a:lnTo>
                      <a:lnTo>
                        <a:pt x="958" y="1665"/>
                      </a:lnTo>
                      <a:lnTo>
                        <a:pt x="961" y="1648"/>
                      </a:lnTo>
                      <a:lnTo>
                        <a:pt x="968" y="1648"/>
                      </a:lnTo>
                      <a:lnTo>
                        <a:pt x="963" y="1646"/>
                      </a:lnTo>
                      <a:lnTo>
                        <a:pt x="965" y="1643"/>
                      </a:lnTo>
                      <a:lnTo>
                        <a:pt x="965" y="1634"/>
                      </a:lnTo>
                      <a:lnTo>
                        <a:pt x="965" y="1627"/>
                      </a:lnTo>
                      <a:lnTo>
                        <a:pt x="958" y="1624"/>
                      </a:lnTo>
                      <a:lnTo>
                        <a:pt x="951" y="1629"/>
                      </a:lnTo>
                      <a:lnTo>
                        <a:pt x="937" y="1631"/>
                      </a:lnTo>
                      <a:lnTo>
                        <a:pt x="911" y="1636"/>
                      </a:lnTo>
                      <a:lnTo>
                        <a:pt x="902" y="1641"/>
                      </a:lnTo>
                      <a:lnTo>
                        <a:pt x="890" y="1638"/>
                      </a:lnTo>
                      <a:lnTo>
                        <a:pt x="878" y="1646"/>
                      </a:lnTo>
                      <a:lnTo>
                        <a:pt x="871" y="1646"/>
                      </a:lnTo>
                      <a:lnTo>
                        <a:pt x="854" y="1631"/>
                      </a:lnTo>
                      <a:lnTo>
                        <a:pt x="845" y="1629"/>
                      </a:lnTo>
                      <a:lnTo>
                        <a:pt x="857" y="1624"/>
                      </a:lnTo>
                      <a:lnTo>
                        <a:pt x="857" y="1617"/>
                      </a:lnTo>
                      <a:lnTo>
                        <a:pt x="852" y="1612"/>
                      </a:lnTo>
                      <a:lnTo>
                        <a:pt x="842" y="1605"/>
                      </a:lnTo>
                      <a:lnTo>
                        <a:pt x="826" y="1586"/>
                      </a:lnTo>
                      <a:lnTo>
                        <a:pt x="816" y="1582"/>
                      </a:lnTo>
                      <a:lnTo>
                        <a:pt x="812" y="1582"/>
                      </a:lnTo>
                      <a:lnTo>
                        <a:pt x="807" y="1572"/>
                      </a:lnTo>
                      <a:lnTo>
                        <a:pt x="807" y="1577"/>
                      </a:lnTo>
                      <a:lnTo>
                        <a:pt x="805" y="1577"/>
                      </a:lnTo>
                      <a:lnTo>
                        <a:pt x="798" y="1565"/>
                      </a:lnTo>
                      <a:lnTo>
                        <a:pt x="793" y="1544"/>
                      </a:lnTo>
                      <a:lnTo>
                        <a:pt x="788" y="1534"/>
                      </a:lnTo>
                      <a:lnTo>
                        <a:pt x="772" y="1522"/>
                      </a:lnTo>
                      <a:lnTo>
                        <a:pt x="769" y="1489"/>
                      </a:lnTo>
                      <a:lnTo>
                        <a:pt x="764" y="1485"/>
                      </a:lnTo>
                      <a:lnTo>
                        <a:pt x="764" y="1475"/>
                      </a:lnTo>
                      <a:lnTo>
                        <a:pt x="748" y="1461"/>
                      </a:lnTo>
                      <a:lnTo>
                        <a:pt x="746" y="1447"/>
                      </a:lnTo>
                      <a:lnTo>
                        <a:pt x="750" y="1447"/>
                      </a:lnTo>
                      <a:lnTo>
                        <a:pt x="741" y="1437"/>
                      </a:lnTo>
                      <a:lnTo>
                        <a:pt x="724" y="1406"/>
                      </a:lnTo>
                      <a:lnTo>
                        <a:pt x="717" y="1385"/>
                      </a:lnTo>
                      <a:lnTo>
                        <a:pt x="705" y="1371"/>
                      </a:lnTo>
                      <a:lnTo>
                        <a:pt x="701" y="1357"/>
                      </a:lnTo>
                      <a:lnTo>
                        <a:pt x="705" y="1350"/>
                      </a:lnTo>
                      <a:lnTo>
                        <a:pt x="715" y="1373"/>
                      </a:lnTo>
                      <a:lnTo>
                        <a:pt x="727" y="1385"/>
                      </a:lnTo>
                      <a:lnTo>
                        <a:pt x="729" y="1385"/>
                      </a:lnTo>
                      <a:lnTo>
                        <a:pt x="736" y="1361"/>
                      </a:lnTo>
                      <a:lnTo>
                        <a:pt x="736" y="1359"/>
                      </a:lnTo>
                      <a:lnTo>
                        <a:pt x="734" y="1380"/>
                      </a:lnTo>
                      <a:lnTo>
                        <a:pt x="741" y="1383"/>
                      </a:lnTo>
                      <a:lnTo>
                        <a:pt x="767" y="1423"/>
                      </a:lnTo>
                      <a:lnTo>
                        <a:pt x="772" y="1440"/>
                      </a:lnTo>
                      <a:lnTo>
                        <a:pt x="776" y="1442"/>
                      </a:lnTo>
                      <a:lnTo>
                        <a:pt x="786" y="1449"/>
                      </a:lnTo>
                      <a:lnTo>
                        <a:pt x="795" y="1470"/>
                      </a:lnTo>
                      <a:lnTo>
                        <a:pt x="795" y="1477"/>
                      </a:lnTo>
                      <a:lnTo>
                        <a:pt x="798" y="1496"/>
                      </a:lnTo>
                      <a:lnTo>
                        <a:pt x="812" y="1506"/>
                      </a:lnTo>
                      <a:lnTo>
                        <a:pt x="821" y="1513"/>
                      </a:lnTo>
                      <a:lnTo>
                        <a:pt x="824" y="1525"/>
                      </a:lnTo>
                      <a:lnTo>
                        <a:pt x="831" y="1537"/>
                      </a:lnTo>
                      <a:lnTo>
                        <a:pt x="840" y="1541"/>
                      </a:lnTo>
                      <a:lnTo>
                        <a:pt x="845" y="1558"/>
                      </a:lnTo>
                      <a:lnTo>
                        <a:pt x="847" y="1565"/>
                      </a:lnTo>
                      <a:lnTo>
                        <a:pt x="845" y="1575"/>
                      </a:lnTo>
                      <a:lnTo>
                        <a:pt x="847" y="1579"/>
                      </a:lnTo>
                      <a:lnTo>
                        <a:pt x="854" y="1605"/>
                      </a:lnTo>
                      <a:lnTo>
                        <a:pt x="857" y="1612"/>
                      </a:lnTo>
                      <a:lnTo>
                        <a:pt x="878" y="1612"/>
                      </a:lnTo>
                      <a:lnTo>
                        <a:pt x="890" y="1603"/>
                      </a:lnTo>
                      <a:lnTo>
                        <a:pt x="904" y="1603"/>
                      </a:lnTo>
                      <a:lnTo>
                        <a:pt x="918" y="1596"/>
                      </a:lnTo>
                      <a:lnTo>
                        <a:pt x="930" y="1594"/>
                      </a:lnTo>
                      <a:lnTo>
                        <a:pt x="937" y="1586"/>
                      </a:lnTo>
                      <a:lnTo>
                        <a:pt x="944" y="1584"/>
                      </a:lnTo>
                      <a:lnTo>
                        <a:pt x="980" y="1570"/>
                      </a:lnTo>
                      <a:lnTo>
                        <a:pt x="982" y="1563"/>
                      </a:lnTo>
                      <a:lnTo>
                        <a:pt x="991" y="1556"/>
                      </a:lnTo>
                      <a:lnTo>
                        <a:pt x="1008" y="1551"/>
                      </a:lnTo>
                      <a:lnTo>
                        <a:pt x="1018" y="1551"/>
                      </a:lnTo>
                      <a:lnTo>
                        <a:pt x="1027" y="1539"/>
                      </a:lnTo>
                      <a:lnTo>
                        <a:pt x="1039" y="1537"/>
                      </a:lnTo>
                      <a:lnTo>
                        <a:pt x="1044" y="1525"/>
                      </a:lnTo>
                      <a:lnTo>
                        <a:pt x="1058" y="1520"/>
                      </a:lnTo>
                      <a:lnTo>
                        <a:pt x="1058" y="1506"/>
                      </a:lnTo>
                      <a:lnTo>
                        <a:pt x="1060" y="1499"/>
                      </a:lnTo>
                      <a:lnTo>
                        <a:pt x="1065" y="1496"/>
                      </a:lnTo>
                      <a:lnTo>
                        <a:pt x="1067" y="1499"/>
                      </a:lnTo>
                      <a:lnTo>
                        <a:pt x="1084" y="1477"/>
                      </a:lnTo>
                      <a:lnTo>
                        <a:pt x="1086" y="1468"/>
                      </a:lnTo>
                      <a:lnTo>
                        <a:pt x="1079" y="1463"/>
                      </a:lnTo>
                      <a:lnTo>
                        <a:pt x="1072" y="1451"/>
                      </a:lnTo>
                      <a:lnTo>
                        <a:pt x="1046" y="1442"/>
                      </a:lnTo>
                      <a:lnTo>
                        <a:pt x="1036" y="1430"/>
                      </a:lnTo>
                      <a:lnTo>
                        <a:pt x="1036" y="1421"/>
                      </a:lnTo>
                      <a:lnTo>
                        <a:pt x="1039" y="1409"/>
                      </a:lnTo>
                      <a:lnTo>
                        <a:pt x="1034" y="1414"/>
                      </a:lnTo>
                      <a:lnTo>
                        <a:pt x="1010" y="1437"/>
                      </a:lnTo>
                      <a:lnTo>
                        <a:pt x="1010" y="1440"/>
                      </a:lnTo>
                      <a:lnTo>
                        <a:pt x="1006" y="1444"/>
                      </a:lnTo>
                      <a:lnTo>
                        <a:pt x="987" y="1442"/>
                      </a:lnTo>
                      <a:lnTo>
                        <a:pt x="982" y="1444"/>
                      </a:lnTo>
                      <a:lnTo>
                        <a:pt x="975" y="1444"/>
                      </a:lnTo>
                      <a:lnTo>
                        <a:pt x="973" y="1442"/>
                      </a:lnTo>
                      <a:lnTo>
                        <a:pt x="968" y="1440"/>
                      </a:lnTo>
                      <a:lnTo>
                        <a:pt x="968" y="1435"/>
                      </a:lnTo>
                      <a:lnTo>
                        <a:pt x="970" y="1416"/>
                      </a:lnTo>
                      <a:lnTo>
                        <a:pt x="965" y="1411"/>
                      </a:lnTo>
                      <a:lnTo>
                        <a:pt x="961" y="1423"/>
                      </a:lnTo>
                      <a:lnTo>
                        <a:pt x="961" y="1433"/>
                      </a:lnTo>
                      <a:lnTo>
                        <a:pt x="951" y="1416"/>
                      </a:lnTo>
                      <a:lnTo>
                        <a:pt x="951" y="1411"/>
                      </a:lnTo>
                      <a:lnTo>
                        <a:pt x="949" y="1402"/>
                      </a:lnTo>
                      <a:lnTo>
                        <a:pt x="939" y="1397"/>
                      </a:lnTo>
                      <a:lnTo>
                        <a:pt x="937" y="1392"/>
                      </a:lnTo>
                      <a:lnTo>
                        <a:pt x="930" y="1385"/>
                      </a:lnTo>
                      <a:lnTo>
                        <a:pt x="925" y="1373"/>
                      </a:lnTo>
                      <a:lnTo>
                        <a:pt x="923" y="1364"/>
                      </a:lnTo>
                      <a:lnTo>
                        <a:pt x="916" y="1361"/>
                      </a:lnTo>
                      <a:lnTo>
                        <a:pt x="923" y="1357"/>
                      </a:lnTo>
                      <a:lnTo>
                        <a:pt x="921" y="1350"/>
                      </a:lnTo>
                      <a:lnTo>
                        <a:pt x="928" y="1352"/>
                      </a:lnTo>
                      <a:lnTo>
                        <a:pt x="930" y="1350"/>
                      </a:lnTo>
                      <a:lnTo>
                        <a:pt x="932" y="1343"/>
                      </a:lnTo>
                      <a:lnTo>
                        <a:pt x="942" y="1352"/>
                      </a:lnTo>
                      <a:lnTo>
                        <a:pt x="949" y="1350"/>
                      </a:lnTo>
                      <a:lnTo>
                        <a:pt x="958" y="1364"/>
                      </a:lnTo>
                      <a:lnTo>
                        <a:pt x="963" y="1369"/>
                      </a:lnTo>
                      <a:lnTo>
                        <a:pt x="970" y="1385"/>
                      </a:lnTo>
                      <a:lnTo>
                        <a:pt x="982" y="1390"/>
                      </a:lnTo>
                      <a:lnTo>
                        <a:pt x="987" y="1397"/>
                      </a:lnTo>
                      <a:lnTo>
                        <a:pt x="999" y="1399"/>
                      </a:lnTo>
                      <a:lnTo>
                        <a:pt x="999" y="1404"/>
                      </a:lnTo>
                      <a:lnTo>
                        <a:pt x="1015" y="1406"/>
                      </a:lnTo>
                      <a:lnTo>
                        <a:pt x="1039" y="1397"/>
                      </a:lnTo>
                      <a:lnTo>
                        <a:pt x="1046" y="1399"/>
                      </a:lnTo>
                      <a:lnTo>
                        <a:pt x="1053" y="1418"/>
                      </a:lnTo>
                      <a:lnTo>
                        <a:pt x="1112" y="1428"/>
                      </a:lnTo>
                      <a:lnTo>
                        <a:pt x="1114" y="1430"/>
                      </a:lnTo>
                      <a:lnTo>
                        <a:pt x="1119" y="1428"/>
                      </a:lnTo>
                      <a:lnTo>
                        <a:pt x="1148" y="1423"/>
                      </a:lnTo>
                      <a:lnTo>
                        <a:pt x="1155" y="1428"/>
                      </a:lnTo>
                      <a:lnTo>
                        <a:pt x="1157" y="1423"/>
                      </a:lnTo>
                      <a:lnTo>
                        <a:pt x="1159" y="1425"/>
                      </a:lnTo>
                      <a:lnTo>
                        <a:pt x="1181" y="1423"/>
                      </a:lnTo>
                      <a:lnTo>
                        <a:pt x="1185" y="1433"/>
                      </a:lnTo>
                      <a:lnTo>
                        <a:pt x="1190" y="1435"/>
                      </a:lnTo>
                      <a:lnTo>
                        <a:pt x="1195" y="1447"/>
                      </a:lnTo>
                      <a:lnTo>
                        <a:pt x="1202" y="1449"/>
                      </a:lnTo>
                      <a:lnTo>
                        <a:pt x="1216" y="1463"/>
                      </a:lnTo>
                      <a:lnTo>
                        <a:pt x="1226" y="1463"/>
                      </a:lnTo>
                      <a:lnTo>
                        <a:pt x="1235" y="1459"/>
                      </a:lnTo>
                      <a:lnTo>
                        <a:pt x="1233" y="1466"/>
                      </a:lnTo>
                      <a:lnTo>
                        <a:pt x="1228" y="1468"/>
                      </a:lnTo>
                      <a:lnTo>
                        <a:pt x="1216" y="1470"/>
                      </a:lnTo>
                      <a:lnTo>
                        <a:pt x="1216" y="1475"/>
                      </a:lnTo>
                      <a:lnTo>
                        <a:pt x="1235" y="1492"/>
                      </a:lnTo>
                      <a:lnTo>
                        <a:pt x="1247" y="1492"/>
                      </a:lnTo>
                      <a:lnTo>
                        <a:pt x="1256" y="1489"/>
                      </a:lnTo>
                      <a:lnTo>
                        <a:pt x="1261" y="1470"/>
                      </a:lnTo>
                      <a:lnTo>
                        <a:pt x="1268" y="1470"/>
                      </a:lnTo>
                      <a:lnTo>
                        <a:pt x="1263" y="1477"/>
                      </a:lnTo>
                      <a:lnTo>
                        <a:pt x="1268" y="1499"/>
                      </a:lnTo>
                      <a:lnTo>
                        <a:pt x="1266" y="1511"/>
                      </a:lnTo>
                      <a:lnTo>
                        <a:pt x="1268" y="1520"/>
                      </a:lnTo>
                      <a:lnTo>
                        <a:pt x="1271" y="1520"/>
                      </a:lnTo>
                      <a:lnTo>
                        <a:pt x="1268" y="1530"/>
                      </a:lnTo>
                      <a:lnTo>
                        <a:pt x="1275" y="1558"/>
                      </a:lnTo>
                      <a:lnTo>
                        <a:pt x="1280" y="1567"/>
                      </a:lnTo>
                      <a:lnTo>
                        <a:pt x="1282" y="1572"/>
                      </a:lnTo>
                      <a:lnTo>
                        <a:pt x="1285" y="1572"/>
                      </a:lnTo>
                      <a:lnTo>
                        <a:pt x="1287" y="1579"/>
                      </a:lnTo>
                      <a:lnTo>
                        <a:pt x="1297" y="1598"/>
                      </a:lnTo>
                      <a:lnTo>
                        <a:pt x="1301" y="1617"/>
                      </a:lnTo>
                      <a:lnTo>
                        <a:pt x="1311" y="1629"/>
                      </a:lnTo>
                      <a:lnTo>
                        <a:pt x="1323" y="1665"/>
                      </a:lnTo>
                      <a:lnTo>
                        <a:pt x="1334" y="1679"/>
                      </a:lnTo>
                      <a:lnTo>
                        <a:pt x="1337" y="1679"/>
                      </a:lnTo>
                      <a:lnTo>
                        <a:pt x="1344" y="1672"/>
                      </a:lnTo>
                      <a:lnTo>
                        <a:pt x="1344" y="1665"/>
                      </a:lnTo>
                      <a:lnTo>
                        <a:pt x="1356" y="1660"/>
                      </a:lnTo>
                      <a:lnTo>
                        <a:pt x="1356" y="1655"/>
                      </a:lnTo>
                      <a:lnTo>
                        <a:pt x="1360" y="1646"/>
                      </a:lnTo>
                      <a:lnTo>
                        <a:pt x="1368" y="1646"/>
                      </a:lnTo>
                      <a:lnTo>
                        <a:pt x="1368" y="1627"/>
                      </a:lnTo>
                      <a:lnTo>
                        <a:pt x="1375" y="1605"/>
                      </a:lnTo>
                      <a:lnTo>
                        <a:pt x="1372" y="1598"/>
                      </a:lnTo>
                      <a:lnTo>
                        <a:pt x="1372" y="1575"/>
                      </a:lnTo>
                      <a:lnTo>
                        <a:pt x="1375" y="1570"/>
                      </a:lnTo>
                      <a:lnTo>
                        <a:pt x="1382" y="1570"/>
                      </a:lnTo>
                      <a:lnTo>
                        <a:pt x="1389" y="1560"/>
                      </a:lnTo>
                      <a:lnTo>
                        <a:pt x="1401" y="1558"/>
                      </a:lnTo>
                      <a:lnTo>
                        <a:pt x="1403" y="1551"/>
                      </a:lnTo>
                      <a:lnTo>
                        <a:pt x="1429" y="1530"/>
                      </a:lnTo>
                      <a:lnTo>
                        <a:pt x="1441" y="1515"/>
                      </a:lnTo>
                      <a:lnTo>
                        <a:pt x="1460" y="1506"/>
                      </a:lnTo>
                      <a:lnTo>
                        <a:pt x="1469" y="1496"/>
                      </a:lnTo>
                      <a:lnTo>
                        <a:pt x="1469" y="1485"/>
                      </a:lnTo>
                      <a:lnTo>
                        <a:pt x="1481" y="1480"/>
                      </a:lnTo>
                      <a:lnTo>
                        <a:pt x="1486" y="1473"/>
                      </a:lnTo>
                      <a:lnTo>
                        <a:pt x="1486" y="1482"/>
                      </a:lnTo>
                      <a:lnTo>
                        <a:pt x="1493" y="1482"/>
                      </a:lnTo>
                      <a:lnTo>
                        <a:pt x="1493" y="1477"/>
                      </a:lnTo>
                      <a:lnTo>
                        <a:pt x="1493" y="1482"/>
                      </a:lnTo>
                      <a:lnTo>
                        <a:pt x="1495" y="1482"/>
                      </a:lnTo>
                      <a:lnTo>
                        <a:pt x="1507" y="1477"/>
                      </a:lnTo>
                      <a:lnTo>
                        <a:pt x="1507" y="1480"/>
                      </a:lnTo>
                      <a:lnTo>
                        <a:pt x="1512" y="1475"/>
                      </a:lnTo>
                      <a:lnTo>
                        <a:pt x="1514" y="1477"/>
                      </a:lnTo>
                      <a:lnTo>
                        <a:pt x="1519" y="1473"/>
                      </a:lnTo>
                      <a:lnTo>
                        <a:pt x="1519" y="1466"/>
                      </a:lnTo>
                      <a:lnTo>
                        <a:pt x="1524" y="1461"/>
                      </a:lnTo>
                      <a:lnTo>
                        <a:pt x="1526" y="1466"/>
                      </a:lnTo>
                      <a:lnTo>
                        <a:pt x="1535" y="1466"/>
                      </a:lnTo>
                      <a:lnTo>
                        <a:pt x="1538" y="1473"/>
                      </a:lnTo>
                      <a:lnTo>
                        <a:pt x="1545" y="1492"/>
                      </a:lnTo>
                      <a:lnTo>
                        <a:pt x="1552" y="1506"/>
                      </a:lnTo>
                      <a:lnTo>
                        <a:pt x="1564" y="1511"/>
                      </a:lnTo>
                      <a:lnTo>
                        <a:pt x="1566" y="1515"/>
                      </a:lnTo>
                      <a:lnTo>
                        <a:pt x="1564" y="1513"/>
                      </a:lnTo>
                      <a:lnTo>
                        <a:pt x="1561" y="1518"/>
                      </a:lnTo>
                      <a:lnTo>
                        <a:pt x="1566" y="1520"/>
                      </a:lnTo>
                      <a:lnTo>
                        <a:pt x="1569" y="1520"/>
                      </a:lnTo>
                      <a:lnTo>
                        <a:pt x="1573" y="1530"/>
                      </a:lnTo>
                      <a:lnTo>
                        <a:pt x="1576" y="1549"/>
                      </a:lnTo>
                      <a:lnTo>
                        <a:pt x="1571" y="1565"/>
                      </a:lnTo>
                      <a:lnTo>
                        <a:pt x="1576" y="1563"/>
                      </a:lnTo>
                      <a:lnTo>
                        <a:pt x="1576" y="1565"/>
                      </a:lnTo>
                      <a:lnTo>
                        <a:pt x="1588" y="1567"/>
                      </a:lnTo>
                      <a:lnTo>
                        <a:pt x="1606" y="1556"/>
                      </a:lnTo>
                      <a:lnTo>
                        <a:pt x="1606" y="1544"/>
                      </a:lnTo>
                      <a:lnTo>
                        <a:pt x="1609" y="1551"/>
                      </a:lnTo>
                      <a:lnTo>
                        <a:pt x="1621" y="1558"/>
                      </a:lnTo>
                      <a:lnTo>
                        <a:pt x="1623" y="1579"/>
                      </a:lnTo>
                      <a:lnTo>
                        <a:pt x="1628" y="1598"/>
                      </a:lnTo>
                      <a:lnTo>
                        <a:pt x="1630" y="1598"/>
                      </a:lnTo>
                      <a:lnTo>
                        <a:pt x="1632" y="1610"/>
                      </a:lnTo>
                      <a:lnTo>
                        <a:pt x="1635" y="1622"/>
                      </a:lnTo>
                      <a:lnTo>
                        <a:pt x="1632" y="1624"/>
                      </a:lnTo>
                      <a:lnTo>
                        <a:pt x="1637" y="1627"/>
                      </a:lnTo>
                      <a:lnTo>
                        <a:pt x="1632" y="1646"/>
                      </a:lnTo>
                      <a:lnTo>
                        <a:pt x="1635" y="1648"/>
                      </a:lnTo>
                      <a:lnTo>
                        <a:pt x="1630" y="1665"/>
                      </a:lnTo>
                      <a:lnTo>
                        <a:pt x="1630" y="1676"/>
                      </a:lnTo>
                      <a:lnTo>
                        <a:pt x="1635" y="1674"/>
                      </a:lnTo>
                      <a:lnTo>
                        <a:pt x="1656" y="1700"/>
                      </a:lnTo>
                      <a:lnTo>
                        <a:pt x="1661" y="1731"/>
                      </a:lnTo>
                      <a:lnTo>
                        <a:pt x="1673" y="1752"/>
                      </a:lnTo>
                      <a:lnTo>
                        <a:pt x="1701" y="1771"/>
                      </a:lnTo>
                      <a:lnTo>
                        <a:pt x="1706" y="1769"/>
                      </a:lnTo>
                      <a:lnTo>
                        <a:pt x="1710" y="1771"/>
                      </a:lnTo>
                      <a:lnTo>
                        <a:pt x="1713" y="1766"/>
                      </a:lnTo>
                      <a:lnTo>
                        <a:pt x="1701" y="1745"/>
                      </a:lnTo>
                      <a:lnTo>
                        <a:pt x="1701" y="1721"/>
                      </a:lnTo>
                      <a:lnTo>
                        <a:pt x="1696" y="1712"/>
                      </a:lnTo>
                      <a:lnTo>
                        <a:pt x="1687" y="1705"/>
                      </a:lnTo>
                      <a:lnTo>
                        <a:pt x="1684" y="1705"/>
                      </a:lnTo>
                      <a:lnTo>
                        <a:pt x="1675" y="1695"/>
                      </a:lnTo>
                      <a:lnTo>
                        <a:pt x="1666" y="1693"/>
                      </a:lnTo>
                      <a:lnTo>
                        <a:pt x="1661" y="1688"/>
                      </a:lnTo>
                      <a:lnTo>
                        <a:pt x="1651" y="1662"/>
                      </a:lnTo>
                      <a:lnTo>
                        <a:pt x="1642" y="1662"/>
                      </a:lnTo>
                      <a:lnTo>
                        <a:pt x="1642" y="1648"/>
                      </a:lnTo>
                      <a:lnTo>
                        <a:pt x="1651" y="1620"/>
                      </a:lnTo>
                      <a:lnTo>
                        <a:pt x="1654" y="1603"/>
                      </a:lnTo>
                      <a:lnTo>
                        <a:pt x="1656" y="1601"/>
                      </a:lnTo>
                      <a:lnTo>
                        <a:pt x="1666" y="1601"/>
                      </a:lnTo>
                      <a:lnTo>
                        <a:pt x="1666" y="1612"/>
                      </a:lnTo>
                      <a:lnTo>
                        <a:pt x="1680" y="1612"/>
                      </a:lnTo>
                      <a:lnTo>
                        <a:pt x="1689" y="1622"/>
                      </a:lnTo>
                      <a:lnTo>
                        <a:pt x="1694" y="1627"/>
                      </a:lnTo>
                      <a:lnTo>
                        <a:pt x="1696" y="1638"/>
                      </a:lnTo>
                      <a:lnTo>
                        <a:pt x="1703" y="1636"/>
                      </a:lnTo>
                      <a:lnTo>
                        <a:pt x="1703" y="1643"/>
                      </a:lnTo>
                      <a:lnTo>
                        <a:pt x="1715" y="1643"/>
                      </a:lnTo>
                      <a:lnTo>
                        <a:pt x="1725" y="1650"/>
                      </a:lnTo>
                      <a:lnTo>
                        <a:pt x="1720" y="1660"/>
                      </a:lnTo>
                      <a:lnTo>
                        <a:pt x="1722" y="1669"/>
                      </a:lnTo>
                      <a:lnTo>
                        <a:pt x="1725" y="1672"/>
                      </a:lnTo>
                      <a:lnTo>
                        <a:pt x="1739" y="1660"/>
                      </a:lnTo>
                      <a:lnTo>
                        <a:pt x="1737" y="1653"/>
                      </a:lnTo>
                      <a:lnTo>
                        <a:pt x="1744" y="1657"/>
                      </a:lnTo>
                      <a:lnTo>
                        <a:pt x="1744" y="1653"/>
                      </a:lnTo>
                      <a:lnTo>
                        <a:pt x="1748" y="1646"/>
                      </a:lnTo>
                      <a:lnTo>
                        <a:pt x="1755" y="1646"/>
                      </a:lnTo>
                      <a:lnTo>
                        <a:pt x="1765" y="1641"/>
                      </a:lnTo>
                      <a:lnTo>
                        <a:pt x="1779" y="1631"/>
                      </a:lnTo>
                      <a:lnTo>
                        <a:pt x="1781" y="1627"/>
                      </a:lnTo>
                      <a:lnTo>
                        <a:pt x="1781" y="1617"/>
                      </a:lnTo>
                      <a:lnTo>
                        <a:pt x="1784" y="1610"/>
                      </a:lnTo>
                      <a:lnTo>
                        <a:pt x="1777" y="1575"/>
                      </a:lnTo>
                      <a:lnTo>
                        <a:pt x="1770" y="1570"/>
                      </a:lnTo>
                      <a:lnTo>
                        <a:pt x="1770" y="1563"/>
                      </a:lnTo>
                      <a:lnTo>
                        <a:pt x="1760" y="1560"/>
                      </a:lnTo>
                      <a:lnTo>
                        <a:pt x="1751" y="1549"/>
                      </a:lnTo>
                      <a:lnTo>
                        <a:pt x="1744" y="1541"/>
                      </a:lnTo>
                      <a:lnTo>
                        <a:pt x="1741" y="1534"/>
                      </a:lnTo>
                      <a:lnTo>
                        <a:pt x="1734" y="1527"/>
                      </a:lnTo>
                      <a:lnTo>
                        <a:pt x="1732" y="1520"/>
                      </a:lnTo>
                      <a:lnTo>
                        <a:pt x="1737" y="1506"/>
                      </a:lnTo>
                      <a:lnTo>
                        <a:pt x="1746" y="1496"/>
                      </a:lnTo>
                      <a:lnTo>
                        <a:pt x="1755" y="1487"/>
                      </a:lnTo>
                      <a:lnTo>
                        <a:pt x="1765" y="1485"/>
                      </a:lnTo>
                      <a:lnTo>
                        <a:pt x="1767" y="1482"/>
                      </a:lnTo>
                      <a:lnTo>
                        <a:pt x="1770" y="1485"/>
                      </a:lnTo>
                      <a:lnTo>
                        <a:pt x="1772" y="1480"/>
                      </a:lnTo>
                      <a:lnTo>
                        <a:pt x="1781" y="1485"/>
                      </a:lnTo>
                      <a:lnTo>
                        <a:pt x="1789" y="1482"/>
                      </a:lnTo>
                      <a:lnTo>
                        <a:pt x="1789" y="1492"/>
                      </a:lnTo>
                      <a:lnTo>
                        <a:pt x="1793" y="1501"/>
                      </a:lnTo>
                      <a:lnTo>
                        <a:pt x="1800" y="1499"/>
                      </a:lnTo>
                      <a:lnTo>
                        <a:pt x="1796" y="1492"/>
                      </a:lnTo>
                      <a:lnTo>
                        <a:pt x="1800" y="1485"/>
                      </a:lnTo>
                      <a:lnTo>
                        <a:pt x="1833" y="1477"/>
                      </a:lnTo>
                      <a:lnTo>
                        <a:pt x="1836" y="1466"/>
                      </a:lnTo>
                      <a:lnTo>
                        <a:pt x="1843" y="1470"/>
                      </a:lnTo>
                      <a:lnTo>
                        <a:pt x="1843" y="1463"/>
                      </a:lnTo>
                      <a:lnTo>
                        <a:pt x="1850" y="1470"/>
                      </a:lnTo>
                      <a:lnTo>
                        <a:pt x="1852" y="1470"/>
                      </a:lnTo>
                      <a:lnTo>
                        <a:pt x="1852" y="1468"/>
                      </a:lnTo>
                      <a:lnTo>
                        <a:pt x="1852" y="1468"/>
                      </a:lnTo>
                      <a:lnTo>
                        <a:pt x="1857" y="1468"/>
                      </a:lnTo>
                      <a:lnTo>
                        <a:pt x="1857" y="1468"/>
                      </a:lnTo>
                      <a:lnTo>
                        <a:pt x="1860" y="1463"/>
                      </a:lnTo>
                      <a:lnTo>
                        <a:pt x="1860" y="1466"/>
                      </a:lnTo>
                      <a:lnTo>
                        <a:pt x="1867" y="1463"/>
                      </a:lnTo>
                      <a:lnTo>
                        <a:pt x="1869" y="1466"/>
                      </a:lnTo>
                      <a:lnTo>
                        <a:pt x="1883" y="1461"/>
                      </a:lnTo>
                      <a:lnTo>
                        <a:pt x="1890" y="1451"/>
                      </a:lnTo>
                      <a:lnTo>
                        <a:pt x="1897" y="1449"/>
                      </a:lnTo>
                      <a:lnTo>
                        <a:pt x="1900" y="1447"/>
                      </a:lnTo>
                      <a:lnTo>
                        <a:pt x="1900" y="1449"/>
                      </a:lnTo>
                      <a:lnTo>
                        <a:pt x="1907" y="1442"/>
                      </a:lnTo>
                      <a:lnTo>
                        <a:pt x="1907" y="1437"/>
                      </a:lnTo>
                      <a:lnTo>
                        <a:pt x="1914" y="1435"/>
                      </a:lnTo>
                      <a:lnTo>
                        <a:pt x="1923" y="1423"/>
                      </a:lnTo>
                      <a:lnTo>
                        <a:pt x="1926" y="1423"/>
                      </a:lnTo>
                      <a:lnTo>
                        <a:pt x="1930" y="1409"/>
                      </a:lnTo>
                      <a:lnTo>
                        <a:pt x="1928" y="1404"/>
                      </a:lnTo>
                      <a:lnTo>
                        <a:pt x="1933" y="1402"/>
                      </a:lnTo>
                      <a:lnTo>
                        <a:pt x="1933" y="1406"/>
                      </a:lnTo>
                      <a:lnTo>
                        <a:pt x="1949" y="1378"/>
                      </a:lnTo>
                      <a:lnTo>
                        <a:pt x="1952" y="1380"/>
                      </a:lnTo>
                      <a:lnTo>
                        <a:pt x="1956" y="1369"/>
                      </a:lnTo>
                      <a:lnTo>
                        <a:pt x="1954" y="1364"/>
                      </a:lnTo>
                      <a:lnTo>
                        <a:pt x="1959" y="1364"/>
                      </a:lnTo>
                      <a:lnTo>
                        <a:pt x="1959" y="1361"/>
                      </a:lnTo>
                      <a:lnTo>
                        <a:pt x="1959" y="1357"/>
                      </a:lnTo>
                      <a:lnTo>
                        <a:pt x="1954" y="1359"/>
                      </a:lnTo>
                      <a:lnTo>
                        <a:pt x="1961" y="1352"/>
                      </a:lnTo>
                      <a:lnTo>
                        <a:pt x="1949" y="1347"/>
                      </a:lnTo>
                      <a:lnTo>
                        <a:pt x="1938" y="1350"/>
                      </a:lnTo>
                      <a:lnTo>
                        <a:pt x="1961" y="1335"/>
                      </a:lnTo>
                      <a:lnTo>
                        <a:pt x="1949" y="1326"/>
                      </a:lnTo>
                      <a:lnTo>
                        <a:pt x="1942" y="1319"/>
                      </a:lnTo>
                      <a:lnTo>
                        <a:pt x="1935" y="1319"/>
                      </a:lnTo>
                      <a:lnTo>
                        <a:pt x="1942" y="1319"/>
                      </a:lnTo>
                      <a:lnTo>
                        <a:pt x="1961" y="1324"/>
                      </a:lnTo>
                      <a:lnTo>
                        <a:pt x="1947" y="1307"/>
                      </a:lnTo>
                      <a:lnTo>
                        <a:pt x="1938" y="1279"/>
                      </a:lnTo>
                      <a:lnTo>
                        <a:pt x="1923" y="1272"/>
                      </a:lnTo>
                      <a:lnTo>
                        <a:pt x="1930" y="1260"/>
                      </a:lnTo>
                      <a:lnTo>
                        <a:pt x="1935" y="1253"/>
                      </a:lnTo>
                      <a:lnTo>
                        <a:pt x="1938" y="1248"/>
                      </a:lnTo>
                      <a:lnTo>
                        <a:pt x="1942" y="1250"/>
                      </a:lnTo>
                      <a:lnTo>
                        <a:pt x="1947" y="1243"/>
                      </a:lnTo>
                      <a:lnTo>
                        <a:pt x="1947" y="1241"/>
                      </a:lnTo>
                      <a:lnTo>
                        <a:pt x="1959" y="1238"/>
                      </a:lnTo>
                      <a:lnTo>
                        <a:pt x="1961" y="1234"/>
                      </a:lnTo>
                      <a:lnTo>
                        <a:pt x="1966" y="1234"/>
                      </a:lnTo>
                      <a:lnTo>
                        <a:pt x="1966" y="1238"/>
                      </a:lnTo>
                      <a:lnTo>
                        <a:pt x="1971" y="1229"/>
                      </a:lnTo>
                      <a:lnTo>
                        <a:pt x="1956" y="1227"/>
                      </a:lnTo>
                      <a:lnTo>
                        <a:pt x="1947" y="1219"/>
                      </a:lnTo>
                      <a:lnTo>
                        <a:pt x="1928" y="1231"/>
                      </a:lnTo>
                      <a:lnTo>
                        <a:pt x="1921" y="1229"/>
                      </a:lnTo>
                      <a:lnTo>
                        <a:pt x="1916" y="1219"/>
                      </a:lnTo>
                      <a:lnTo>
                        <a:pt x="1907" y="1215"/>
                      </a:lnTo>
                      <a:lnTo>
                        <a:pt x="1900" y="1208"/>
                      </a:lnTo>
                      <a:lnTo>
                        <a:pt x="1902" y="1203"/>
                      </a:lnTo>
                      <a:lnTo>
                        <a:pt x="1907" y="1196"/>
                      </a:lnTo>
                      <a:lnTo>
                        <a:pt x="1914" y="1196"/>
                      </a:lnTo>
                      <a:lnTo>
                        <a:pt x="1921" y="1193"/>
                      </a:lnTo>
                      <a:lnTo>
                        <a:pt x="1928" y="1184"/>
                      </a:lnTo>
                      <a:lnTo>
                        <a:pt x="1940" y="1177"/>
                      </a:lnTo>
                      <a:lnTo>
                        <a:pt x="1949" y="1163"/>
                      </a:lnTo>
                      <a:lnTo>
                        <a:pt x="1961" y="1160"/>
                      </a:lnTo>
                      <a:lnTo>
                        <a:pt x="1966" y="1172"/>
                      </a:lnTo>
                      <a:lnTo>
                        <a:pt x="1952" y="1189"/>
                      </a:lnTo>
                      <a:lnTo>
                        <a:pt x="1959" y="1191"/>
                      </a:lnTo>
                      <a:lnTo>
                        <a:pt x="1956" y="1198"/>
                      </a:lnTo>
                      <a:lnTo>
                        <a:pt x="1949" y="1203"/>
                      </a:lnTo>
                      <a:lnTo>
                        <a:pt x="1952" y="1203"/>
                      </a:lnTo>
                      <a:lnTo>
                        <a:pt x="1982" y="1184"/>
                      </a:lnTo>
                      <a:lnTo>
                        <a:pt x="1997" y="1182"/>
                      </a:lnTo>
                      <a:lnTo>
                        <a:pt x="1999" y="1189"/>
                      </a:lnTo>
                      <a:lnTo>
                        <a:pt x="2011" y="1189"/>
                      </a:lnTo>
                      <a:lnTo>
                        <a:pt x="2009" y="1203"/>
                      </a:lnTo>
                      <a:lnTo>
                        <a:pt x="2011" y="1203"/>
                      </a:lnTo>
                      <a:lnTo>
                        <a:pt x="2004" y="1208"/>
                      </a:lnTo>
                      <a:lnTo>
                        <a:pt x="2001" y="1215"/>
                      </a:lnTo>
                      <a:lnTo>
                        <a:pt x="2009" y="1215"/>
                      </a:lnTo>
                      <a:lnTo>
                        <a:pt x="2006" y="1217"/>
                      </a:lnTo>
                      <a:lnTo>
                        <a:pt x="2009" y="1222"/>
                      </a:lnTo>
                      <a:lnTo>
                        <a:pt x="2013" y="1219"/>
                      </a:lnTo>
                      <a:lnTo>
                        <a:pt x="2013" y="1217"/>
                      </a:lnTo>
                      <a:lnTo>
                        <a:pt x="2025" y="1219"/>
                      </a:lnTo>
                      <a:lnTo>
                        <a:pt x="2032" y="1236"/>
                      </a:lnTo>
                      <a:lnTo>
                        <a:pt x="2027" y="1234"/>
                      </a:lnTo>
                      <a:lnTo>
                        <a:pt x="2020" y="1238"/>
                      </a:lnTo>
                      <a:lnTo>
                        <a:pt x="2023" y="1243"/>
                      </a:lnTo>
                      <a:lnTo>
                        <a:pt x="2025" y="1238"/>
                      </a:lnTo>
                      <a:lnTo>
                        <a:pt x="2030" y="1253"/>
                      </a:lnTo>
                      <a:lnTo>
                        <a:pt x="2023" y="1269"/>
                      </a:lnTo>
                      <a:lnTo>
                        <a:pt x="2025" y="1272"/>
                      </a:lnTo>
                      <a:lnTo>
                        <a:pt x="2025" y="1274"/>
                      </a:lnTo>
                      <a:lnTo>
                        <a:pt x="2023" y="1274"/>
                      </a:lnTo>
                      <a:lnTo>
                        <a:pt x="2023" y="1279"/>
                      </a:lnTo>
                      <a:lnTo>
                        <a:pt x="2032" y="1276"/>
                      </a:lnTo>
                      <a:lnTo>
                        <a:pt x="2037" y="1272"/>
                      </a:lnTo>
                      <a:lnTo>
                        <a:pt x="2035" y="1274"/>
                      </a:lnTo>
                      <a:lnTo>
                        <a:pt x="2037" y="1276"/>
                      </a:lnTo>
                      <a:lnTo>
                        <a:pt x="2039" y="1272"/>
                      </a:lnTo>
                      <a:lnTo>
                        <a:pt x="2042" y="1274"/>
                      </a:lnTo>
                      <a:lnTo>
                        <a:pt x="2046" y="1267"/>
                      </a:lnTo>
                      <a:lnTo>
                        <a:pt x="2051" y="1272"/>
                      </a:lnTo>
                      <a:lnTo>
                        <a:pt x="2056" y="1264"/>
                      </a:lnTo>
                      <a:lnTo>
                        <a:pt x="2061" y="1267"/>
                      </a:lnTo>
                      <a:lnTo>
                        <a:pt x="2065" y="1262"/>
                      </a:lnTo>
                      <a:lnTo>
                        <a:pt x="2070" y="1250"/>
                      </a:lnTo>
                      <a:lnTo>
                        <a:pt x="2065" y="1224"/>
                      </a:lnTo>
                      <a:lnTo>
                        <a:pt x="2053" y="1205"/>
                      </a:lnTo>
                      <a:lnTo>
                        <a:pt x="2039" y="1196"/>
                      </a:lnTo>
                      <a:lnTo>
                        <a:pt x="2039" y="1184"/>
                      </a:lnTo>
                      <a:lnTo>
                        <a:pt x="2053" y="1177"/>
                      </a:lnTo>
                      <a:lnTo>
                        <a:pt x="2070" y="1163"/>
                      </a:lnTo>
                      <a:lnTo>
                        <a:pt x="2070" y="1151"/>
                      </a:lnTo>
                      <a:lnTo>
                        <a:pt x="2084" y="1134"/>
                      </a:lnTo>
                      <a:lnTo>
                        <a:pt x="2087" y="1134"/>
                      </a:lnTo>
                      <a:lnTo>
                        <a:pt x="2087" y="1129"/>
                      </a:lnTo>
                      <a:lnTo>
                        <a:pt x="2094" y="1129"/>
                      </a:lnTo>
                      <a:lnTo>
                        <a:pt x="2101" y="1115"/>
                      </a:lnTo>
                      <a:lnTo>
                        <a:pt x="2103" y="1122"/>
                      </a:lnTo>
                      <a:lnTo>
                        <a:pt x="2108" y="1118"/>
                      </a:lnTo>
                      <a:lnTo>
                        <a:pt x="2108" y="1127"/>
                      </a:lnTo>
                      <a:lnTo>
                        <a:pt x="2122" y="1129"/>
                      </a:lnTo>
                      <a:lnTo>
                        <a:pt x="2131" y="1127"/>
                      </a:lnTo>
                      <a:lnTo>
                        <a:pt x="2146" y="1115"/>
                      </a:lnTo>
                      <a:lnTo>
                        <a:pt x="2188" y="1061"/>
                      </a:lnTo>
                      <a:lnTo>
                        <a:pt x="2195" y="1044"/>
                      </a:lnTo>
                      <a:lnTo>
                        <a:pt x="2207" y="1028"/>
                      </a:lnTo>
                      <a:lnTo>
                        <a:pt x="2221" y="1013"/>
                      </a:lnTo>
                      <a:lnTo>
                        <a:pt x="2226" y="980"/>
                      </a:lnTo>
                      <a:lnTo>
                        <a:pt x="2221" y="964"/>
                      </a:lnTo>
                      <a:lnTo>
                        <a:pt x="2228" y="950"/>
                      </a:lnTo>
                      <a:lnTo>
                        <a:pt x="2236" y="931"/>
                      </a:lnTo>
                      <a:lnTo>
                        <a:pt x="2231" y="926"/>
                      </a:lnTo>
                      <a:lnTo>
                        <a:pt x="2233" y="921"/>
                      </a:lnTo>
                      <a:lnTo>
                        <a:pt x="2231" y="914"/>
                      </a:lnTo>
                      <a:lnTo>
                        <a:pt x="2236" y="905"/>
                      </a:lnTo>
                      <a:lnTo>
                        <a:pt x="2221" y="895"/>
                      </a:lnTo>
                      <a:lnTo>
                        <a:pt x="2212" y="883"/>
                      </a:lnTo>
                      <a:lnTo>
                        <a:pt x="2198" y="881"/>
                      </a:lnTo>
                      <a:lnTo>
                        <a:pt x="2198" y="893"/>
                      </a:lnTo>
                      <a:lnTo>
                        <a:pt x="2193" y="900"/>
                      </a:lnTo>
                      <a:lnTo>
                        <a:pt x="2193" y="893"/>
                      </a:lnTo>
                      <a:lnTo>
                        <a:pt x="2191" y="897"/>
                      </a:lnTo>
                      <a:lnTo>
                        <a:pt x="2176" y="900"/>
                      </a:lnTo>
                      <a:lnTo>
                        <a:pt x="2184" y="893"/>
                      </a:lnTo>
                      <a:lnTo>
                        <a:pt x="2179" y="886"/>
                      </a:lnTo>
                      <a:lnTo>
                        <a:pt x="2184" y="881"/>
                      </a:lnTo>
                      <a:lnTo>
                        <a:pt x="2176" y="883"/>
                      </a:lnTo>
                      <a:lnTo>
                        <a:pt x="2176" y="890"/>
                      </a:lnTo>
                      <a:lnTo>
                        <a:pt x="2169" y="895"/>
                      </a:lnTo>
                      <a:lnTo>
                        <a:pt x="2169" y="874"/>
                      </a:lnTo>
                      <a:lnTo>
                        <a:pt x="2155" y="876"/>
                      </a:lnTo>
                      <a:lnTo>
                        <a:pt x="2148" y="871"/>
                      </a:lnTo>
                      <a:lnTo>
                        <a:pt x="2150" y="867"/>
                      </a:lnTo>
                      <a:lnTo>
                        <a:pt x="2184" y="836"/>
                      </a:lnTo>
                      <a:lnTo>
                        <a:pt x="2205" y="807"/>
                      </a:lnTo>
                      <a:lnTo>
                        <a:pt x="2221" y="793"/>
                      </a:lnTo>
                      <a:lnTo>
                        <a:pt x="2228" y="781"/>
                      </a:lnTo>
                      <a:lnTo>
                        <a:pt x="2247" y="760"/>
                      </a:lnTo>
                      <a:lnTo>
                        <a:pt x="2259" y="753"/>
                      </a:lnTo>
                      <a:lnTo>
                        <a:pt x="2292" y="751"/>
                      </a:lnTo>
                      <a:lnTo>
                        <a:pt x="2302" y="758"/>
                      </a:lnTo>
                      <a:lnTo>
                        <a:pt x="2307" y="748"/>
                      </a:lnTo>
                      <a:lnTo>
                        <a:pt x="2321" y="755"/>
                      </a:lnTo>
                      <a:lnTo>
                        <a:pt x="2333" y="751"/>
                      </a:lnTo>
                      <a:lnTo>
                        <a:pt x="2337" y="755"/>
                      </a:lnTo>
                      <a:lnTo>
                        <a:pt x="2340" y="755"/>
                      </a:lnTo>
                      <a:lnTo>
                        <a:pt x="2340" y="751"/>
                      </a:lnTo>
                      <a:lnTo>
                        <a:pt x="2344" y="748"/>
                      </a:lnTo>
                      <a:lnTo>
                        <a:pt x="2342" y="744"/>
                      </a:lnTo>
                      <a:lnTo>
                        <a:pt x="2347" y="741"/>
                      </a:lnTo>
                      <a:lnTo>
                        <a:pt x="2368" y="748"/>
                      </a:lnTo>
                      <a:lnTo>
                        <a:pt x="2375" y="746"/>
                      </a:lnTo>
                      <a:lnTo>
                        <a:pt x="2387" y="753"/>
                      </a:lnTo>
                      <a:lnTo>
                        <a:pt x="2373" y="760"/>
                      </a:lnTo>
                      <a:lnTo>
                        <a:pt x="2375" y="765"/>
                      </a:lnTo>
                      <a:lnTo>
                        <a:pt x="2392" y="760"/>
                      </a:lnTo>
                      <a:lnTo>
                        <a:pt x="2396" y="762"/>
                      </a:lnTo>
                      <a:lnTo>
                        <a:pt x="2408" y="755"/>
                      </a:lnTo>
                      <a:lnTo>
                        <a:pt x="2425" y="758"/>
                      </a:lnTo>
                      <a:lnTo>
                        <a:pt x="2430" y="755"/>
                      </a:lnTo>
                      <a:lnTo>
                        <a:pt x="2427" y="753"/>
                      </a:lnTo>
                      <a:lnTo>
                        <a:pt x="2415" y="748"/>
                      </a:lnTo>
                      <a:lnTo>
                        <a:pt x="2418" y="746"/>
                      </a:lnTo>
                      <a:lnTo>
                        <a:pt x="2415" y="739"/>
                      </a:lnTo>
                      <a:lnTo>
                        <a:pt x="2418" y="739"/>
                      </a:lnTo>
                      <a:lnTo>
                        <a:pt x="2425" y="725"/>
                      </a:lnTo>
                      <a:lnTo>
                        <a:pt x="2439" y="713"/>
                      </a:lnTo>
                      <a:lnTo>
                        <a:pt x="2458" y="684"/>
                      </a:lnTo>
                      <a:lnTo>
                        <a:pt x="2484" y="677"/>
                      </a:lnTo>
                      <a:lnTo>
                        <a:pt x="2496" y="684"/>
                      </a:lnTo>
                      <a:lnTo>
                        <a:pt x="2503" y="677"/>
                      </a:lnTo>
                      <a:lnTo>
                        <a:pt x="2500" y="689"/>
                      </a:lnTo>
                      <a:lnTo>
                        <a:pt x="2496" y="696"/>
                      </a:lnTo>
                      <a:lnTo>
                        <a:pt x="2498" y="701"/>
                      </a:lnTo>
                      <a:lnTo>
                        <a:pt x="2496" y="706"/>
                      </a:lnTo>
                      <a:lnTo>
                        <a:pt x="2503" y="706"/>
                      </a:lnTo>
                      <a:lnTo>
                        <a:pt x="2498" y="718"/>
                      </a:lnTo>
                      <a:lnTo>
                        <a:pt x="2531" y="687"/>
                      </a:lnTo>
                      <a:lnTo>
                        <a:pt x="2536" y="684"/>
                      </a:lnTo>
                      <a:lnTo>
                        <a:pt x="2541" y="689"/>
                      </a:lnTo>
                      <a:lnTo>
                        <a:pt x="2543" y="684"/>
                      </a:lnTo>
                      <a:lnTo>
                        <a:pt x="2538" y="682"/>
                      </a:lnTo>
                      <a:lnTo>
                        <a:pt x="2541" y="673"/>
                      </a:lnTo>
                      <a:lnTo>
                        <a:pt x="2548" y="658"/>
                      </a:lnTo>
                      <a:lnTo>
                        <a:pt x="2560" y="656"/>
                      </a:lnTo>
                      <a:lnTo>
                        <a:pt x="2567" y="661"/>
                      </a:lnTo>
                      <a:lnTo>
                        <a:pt x="2567" y="663"/>
                      </a:lnTo>
                      <a:lnTo>
                        <a:pt x="2555" y="670"/>
                      </a:lnTo>
                      <a:lnTo>
                        <a:pt x="2552" y="684"/>
                      </a:lnTo>
                      <a:lnTo>
                        <a:pt x="2550" y="689"/>
                      </a:lnTo>
                      <a:lnTo>
                        <a:pt x="2550" y="699"/>
                      </a:lnTo>
                      <a:lnTo>
                        <a:pt x="2548" y="703"/>
                      </a:lnTo>
                      <a:lnTo>
                        <a:pt x="2550" y="708"/>
                      </a:lnTo>
                      <a:lnTo>
                        <a:pt x="2524" y="720"/>
                      </a:lnTo>
                      <a:lnTo>
                        <a:pt x="2522" y="727"/>
                      </a:lnTo>
                      <a:lnTo>
                        <a:pt x="2503" y="746"/>
                      </a:lnTo>
                      <a:lnTo>
                        <a:pt x="2474" y="786"/>
                      </a:lnTo>
                      <a:lnTo>
                        <a:pt x="2460" y="793"/>
                      </a:lnTo>
                      <a:lnTo>
                        <a:pt x="2453" y="793"/>
                      </a:lnTo>
                      <a:lnTo>
                        <a:pt x="2456" y="800"/>
                      </a:lnTo>
                      <a:lnTo>
                        <a:pt x="2453" y="812"/>
                      </a:lnTo>
                      <a:lnTo>
                        <a:pt x="2439" y="822"/>
                      </a:lnTo>
                      <a:lnTo>
                        <a:pt x="2434" y="852"/>
                      </a:lnTo>
                      <a:lnTo>
                        <a:pt x="2437" y="874"/>
                      </a:lnTo>
                      <a:lnTo>
                        <a:pt x="2453" y="959"/>
                      </a:lnTo>
                      <a:lnTo>
                        <a:pt x="2472" y="938"/>
                      </a:lnTo>
                      <a:lnTo>
                        <a:pt x="2477" y="914"/>
                      </a:lnTo>
                      <a:lnTo>
                        <a:pt x="2493" y="907"/>
                      </a:lnTo>
                      <a:lnTo>
                        <a:pt x="2496" y="909"/>
                      </a:lnTo>
                      <a:lnTo>
                        <a:pt x="2496" y="888"/>
                      </a:lnTo>
                      <a:lnTo>
                        <a:pt x="2510" y="876"/>
                      </a:lnTo>
                      <a:lnTo>
                        <a:pt x="2519" y="876"/>
                      </a:lnTo>
                      <a:lnTo>
                        <a:pt x="2526" y="871"/>
                      </a:lnTo>
                      <a:lnTo>
                        <a:pt x="2519" y="852"/>
                      </a:lnTo>
                      <a:lnTo>
                        <a:pt x="2524" y="841"/>
                      </a:lnTo>
                      <a:lnTo>
                        <a:pt x="2531" y="836"/>
                      </a:lnTo>
                      <a:lnTo>
                        <a:pt x="2529" y="831"/>
                      </a:lnTo>
                      <a:lnTo>
                        <a:pt x="2538" y="826"/>
                      </a:lnTo>
                      <a:lnTo>
                        <a:pt x="2534" y="834"/>
                      </a:lnTo>
                      <a:lnTo>
                        <a:pt x="2538" y="841"/>
                      </a:lnTo>
                      <a:lnTo>
                        <a:pt x="2543" y="834"/>
                      </a:lnTo>
                      <a:lnTo>
                        <a:pt x="2543" y="824"/>
                      </a:lnTo>
                      <a:lnTo>
                        <a:pt x="2536" y="822"/>
                      </a:lnTo>
                      <a:lnTo>
                        <a:pt x="2536" y="810"/>
                      </a:lnTo>
                      <a:lnTo>
                        <a:pt x="2543" y="793"/>
                      </a:lnTo>
                      <a:lnTo>
                        <a:pt x="2534" y="789"/>
                      </a:lnTo>
                      <a:lnTo>
                        <a:pt x="2529" y="796"/>
                      </a:lnTo>
                      <a:lnTo>
                        <a:pt x="2524" y="791"/>
                      </a:lnTo>
                      <a:lnTo>
                        <a:pt x="2526" y="781"/>
                      </a:lnTo>
                      <a:lnTo>
                        <a:pt x="2538" y="760"/>
                      </a:lnTo>
                      <a:lnTo>
                        <a:pt x="2541" y="760"/>
                      </a:lnTo>
                      <a:lnTo>
                        <a:pt x="2545" y="739"/>
                      </a:lnTo>
                      <a:lnTo>
                        <a:pt x="2552" y="734"/>
                      </a:lnTo>
                      <a:lnTo>
                        <a:pt x="2555" y="739"/>
                      </a:lnTo>
                      <a:lnTo>
                        <a:pt x="2560" y="732"/>
                      </a:lnTo>
                      <a:lnTo>
                        <a:pt x="2567" y="739"/>
                      </a:lnTo>
                      <a:lnTo>
                        <a:pt x="2571" y="727"/>
                      </a:lnTo>
                      <a:lnTo>
                        <a:pt x="2583" y="720"/>
                      </a:lnTo>
                      <a:lnTo>
                        <a:pt x="2586" y="722"/>
                      </a:lnTo>
                      <a:lnTo>
                        <a:pt x="2583" y="739"/>
                      </a:lnTo>
                      <a:lnTo>
                        <a:pt x="2595" y="722"/>
                      </a:lnTo>
                      <a:lnTo>
                        <a:pt x="2612" y="715"/>
                      </a:lnTo>
                      <a:lnTo>
                        <a:pt x="2628" y="720"/>
                      </a:lnTo>
                      <a:lnTo>
                        <a:pt x="2642" y="734"/>
                      </a:lnTo>
                      <a:lnTo>
                        <a:pt x="2645" y="720"/>
                      </a:lnTo>
                      <a:lnTo>
                        <a:pt x="2666" y="708"/>
                      </a:lnTo>
                      <a:lnTo>
                        <a:pt x="2666" y="703"/>
                      </a:lnTo>
                      <a:lnTo>
                        <a:pt x="2671" y="703"/>
                      </a:lnTo>
                      <a:lnTo>
                        <a:pt x="2671" y="699"/>
                      </a:lnTo>
                      <a:lnTo>
                        <a:pt x="2683" y="694"/>
                      </a:lnTo>
                      <a:lnTo>
                        <a:pt x="2685" y="684"/>
                      </a:lnTo>
                      <a:lnTo>
                        <a:pt x="2692" y="687"/>
                      </a:lnTo>
                      <a:lnTo>
                        <a:pt x="2709" y="677"/>
                      </a:lnTo>
                      <a:lnTo>
                        <a:pt x="2709" y="670"/>
                      </a:lnTo>
                      <a:lnTo>
                        <a:pt x="2737" y="658"/>
                      </a:lnTo>
                      <a:lnTo>
                        <a:pt x="2735" y="649"/>
                      </a:lnTo>
                      <a:lnTo>
                        <a:pt x="2742" y="658"/>
                      </a:lnTo>
                      <a:lnTo>
                        <a:pt x="2744" y="656"/>
                      </a:lnTo>
                      <a:lnTo>
                        <a:pt x="2763" y="665"/>
                      </a:lnTo>
                      <a:lnTo>
                        <a:pt x="2770" y="654"/>
                      </a:lnTo>
                      <a:lnTo>
                        <a:pt x="2763" y="644"/>
                      </a:lnTo>
                      <a:lnTo>
                        <a:pt x="2770" y="642"/>
                      </a:lnTo>
                      <a:lnTo>
                        <a:pt x="2761" y="630"/>
                      </a:lnTo>
                      <a:lnTo>
                        <a:pt x="2761" y="613"/>
                      </a:lnTo>
                      <a:lnTo>
                        <a:pt x="2754" y="613"/>
                      </a:lnTo>
                      <a:lnTo>
                        <a:pt x="2758" y="611"/>
                      </a:lnTo>
                      <a:lnTo>
                        <a:pt x="2754" y="601"/>
                      </a:lnTo>
                      <a:lnTo>
                        <a:pt x="2751" y="606"/>
                      </a:lnTo>
                      <a:lnTo>
                        <a:pt x="2744" y="601"/>
                      </a:lnTo>
                      <a:lnTo>
                        <a:pt x="2742" y="590"/>
                      </a:lnTo>
                      <a:lnTo>
                        <a:pt x="2754" y="590"/>
                      </a:lnTo>
                      <a:lnTo>
                        <a:pt x="2758" y="594"/>
                      </a:lnTo>
                      <a:lnTo>
                        <a:pt x="2775" y="580"/>
                      </a:lnTo>
                      <a:lnTo>
                        <a:pt x="2777" y="578"/>
                      </a:lnTo>
                      <a:lnTo>
                        <a:pt x="2789" y="564"/>
                      </a:lnTo>
                      <a:lnTo>
                        <a:pt x="2780" y="552"/>
                      </a:lnTo>
                      <a:lnTo>
                        <a:pt x="2780" y="542"/>
                      </a:lnTo>
                      <a:lnTo>
                        <a:pt x="2787" y="542"/>
                      </a:lnTo>
                      <a:lnTo>
                        <a:pt x="2787" y="535"/>
                      </a:lnTo>
                      <a:lnTo>
                        <a:pt x="2789" y="535"/>
                      </a:lnTo>
                      <a:lnTo>
                        <a:pt x="2794" y="542"/>
                      </a:lnTo>
                      <a:lnTo>
                        <a:pt x="2798" y="535"/>
                      </a:lnTo>
                      <a:lnTo>
                        <a:pt x="2798" y="542"/>
                      </a:lnTo>
                      <a:lnTo>
                        <a:pt x="2791" y="545"/>
                      </a:lnTo>
                      <a:lnTo>
                        <a:pt x="2798" y="561"/>
                      </a:lnTo>
                      <a:lnTo>
                        <a:pt x="2827" y="559"/>
                      </a:lnTo>
                      <a:lnTo>
                        <a:pt x="2836" y="566"/>
                      </a:lnTo>
                      <a:lnTo>
                        <a:pt x="2836" y="580"/>
                      </a:lnTo>
                      <a:lnTo>
                        <a:pt x="2843" y="587"/>
                      </a:lnTo>
                      <a:lnTo>
                        <a:pt x="2851" y="590"/>
                      </a:lnTo>
                      <a:lnTo>
                        <a:pt x="2848" y="587"/>
                      </a:lnTo>
                      <a:lnTo>
                        <a:pt x="2853" y="587"/>
                      </a:lnTo>
                      <a:lnTo>
                        <a:pt x="2851" y="590"/>
                      </a:lnTo>
                      <a:lnTo>
                        <a:pt x="2860" y="592"/>
                      </a:lnTo>
                      <a:lnTo>
                        <a:pt x="2862" y="599"/>
                      </a:lnTo>
                      <a:lnTo>
                        <a:pt x="2867" y="597"/>
                      </a:lnTo>
                      <a:lnTo>
                        <a:pt x="2867" y="601"/>
                      </a:lnTo>
                      <a:lnTo>
                        <a:pt x="2872" y="594"/>
                      </a:lnTo>
                      <a:lnTo>
                        <a:pt x="2872" y="604"/>
                      </a:lnTo>
                      <a:lnTo>
                        <a:pt x="2877" y="604"/>
                      </a:lnTo>
                      <a:lnTo>
                        <a:pt x="2879" y="599"/>
                      </a:lnTo>
                      <a:lnTo>
                        <a:pt x="2874" y="597"/>
                      </a:lnTo>
                      <a:lnTo>
                        <a:pt x="2886" y="599"/>
                      </a:lnTo>
                      <a:lnTo>
                        <a:pt x="2877" y="592"/>
                      </a:lnTo>
                      <a:lnTo>
                        <a:pt x="2881" y="590"/>
                      </a:lnTo>
                      <a:lnTo>
                        <a:pt x="2874" y="587"/>
                      </a:lnTo>
                      <a:lnTo>
                        <a:pt x="2888" y="578"/>
                      </a:lnTo>
                      <a:lnTo>
                        <a:pt x="2881" y="573"/>
                      </a:lnTo>
                      <a:lnTo>
                        <a:pt x="2888" y="573"/>
                      </a:lnTo>
                      <a:lnTo>
                        <a:pt x="2893" y="564"/>
                      </a:lnTo>
                      <a:lnTo>
                        <a:pt x="2903" y="564"/>
                      </a:lnTo>
                      <a:lnTo>
                        <a:pt x="2900" y="559"/>
                      </a:lnTo>
                      <a:lnTo>
                        <a:pt x="2900" y="552"/>
                      </a:lnTo>
                      <a:lnTo>
                        <a:pt x="2910" y="559"/>
                      </a:lnTo>
                      <a:lnTo>
                        <a:pt x="2910" y="549"/>
                      </a:lnTo>
                      <a:lnTo>
                        <a:pt x="2924" y="542"/>
                      </a:lnTo>
                      <a:lnTo>
                        <a:pt x="2910" y="540"/>
                      </a:lnTo>
                      <a:lnTo>
                        <a:pt x="2912" y="535"/>
                      </a:lnTo>
                      <a:lnTo>
                        <a:pt x="2895" y="514"/>
                      </a:lnTo>
                      <a:lnTo>
                        <a:pt x="2874" y="512"/>
                      </a:lnTo>
                      <a:lnTo>
                        <a:pt x="2872" y="519"/>
                      </a:lnTo>
                      <a:lnTo>
                        <a:pt x="2869" y="514"/>
                      </a:lnTo>
                      <a:lnTo>
                        <a:pt x="2874" y="509"/>
                      </a:lnTo>
                      <a:lnTo>
                        <a:pt x="2865" y="507"/>
                      </a:lnTo>
                      <a:lnTo>
                        <a:pt x="2865" y="512"/>
                      </a:lnTo>
                      <a:lnTo>
                        <a:pt x="2855" y="509"/>
                      </a:lnTo>
                      <a:lnTo>
                        <a:pt x="2860" y="512"/>
                      </a:lnTo>
                      <a:lnTo>
                        <a:pt x="2860" y="523"/>
                      </a:lnTo>
                      <a:lnTo>
                        <a:pt x="2865" y="528"/>
                      </a:lnTo>
                      <a:lnTo>
                        <a:pt x="2862" y="535"/>
                      </a:lnTo>
                      <a:lnTo>
                        <a:pt x="2862" y="528"/>
                      </a:lnTo>
                      <a:lnTo>
                        <a:pt x="2853" y="521"/>
                      </a:lnTo>
                      <a:lnTo>
                        <a:pt x="2848" y="497"/>
                      </a:lnTo>
                      <a:lnTo>
                        <a:pt x="2851" y="497"/>
                      </a:lnTo>
                      <a:lnTo>
                        <a:pt x="2843" y="485"/>
                      </a:lnTo>
                      <a:lnTo>
                        <a:pt x="2836" y="485"/>
                      </a:lnTo>
                      <a:lnTo>
                        <a:pt x="2843" y="495"/>
                      </a:lnTo>
                      <a:lnTo>
                        <a:pt x="2827" y="485"/>
                      </a:lnTo>
                      <a:lnTo>
                        <a:pt x="2832" y="481"/>
                      </a:lnTo>
                      <a:lnTo>
                        <a:pt x="2820" y="478"/>
                      </a:lnTo>
                      <a:lnTo>
                        <a:pt x="2822" y="474"/>
                      </a:lnTo>
                      <a:lnTo>
                        <a:pt x="2820" y="471"/>
                      </a:lnTo>
                      <a:lnTo>
                        <a:pt x="2815" y="467"/>
                      </a:lnTo>
                      <a:lnTo>
                        <a:pt x="2806" y="464"/>
                      </a:lnTo>
                      <a:lnTo>
                        <a:pt x="2803" y="457"/>
                      </a:lnTo>
                      <a:lnTo>
                        <a:pt x="2796" y="455"/>
                      </a:lnTo>
                      <a:lnTo>
                        <a:pt x="2794" y="448"/>
                      </a:lnTo>
                      <a:lnTo>
                        <a:pt x="2782" y="440"/>
                      </a:lnTo>
                      <a:lnTo>
                        <a:pt x="2777" y="440"/>
                      </a:lnTo>
                      <a:lnTo>
                        <a:pt x="2756" y="419"/>
                      </a:lnTo>
                      <a:lnTo>
                        <a:pt x="2723" y="403"/>
                      </a:lnTo>
                      <a:lnTo>
                        <a:pt x="2683" y="403"/>
                      </a:lnTo>
                      <a:lnTo>
                        <a:pt x="2649" y="393"/>
                      </a:lnTo>
                      <a:lnTo>
                        <a:pt x="2642" y="396"/>
                      </a:lnTo>
                      <a:lnTo>
                        <a:pt x="2642" y="407"/>
                      </a:lnTo>
                      <a:lnTo>
                        <a:pt x="2638" y="412"/>
                      </a:lnTo>
                      <a:lnTo>
                        <a:pt x="2645" y="414"/>
                      </a:lnTo>
                      <a:lnTo>
                        <a:pt x="2652" y="433"/>
                      </a:lnTo>
                      <a:lnTo>
                        <a:pt x="2635" y="445"/>
                      </a:lnTo>
                      <a:lnTo>
                        <a:pt x="2614" y="429"/>
                      </a:lnTo>
                      <a:lnTo>
                        <a:pt x="2612" y="414"/>
                      </a:lnTo>
                      <a:lnTo>
                        <a:pt x="2607" y="405"/>
                      </a:lnTo>
                      <a:lnTo>
                        <a:pt x="2593" y="417"/>
                      </a:lnTo>
                      <a:lnTo>
                        <a:pt x="2567" y="414"/>
                      </a:lnTo>
                      <a:lnTo>
                        <a:pt x="2552" y="405"/>
                      </a:lnTo>
                      <a:lnTo>
                        <a:pt x="2531" y="407"/>
                      </a:lnTo>
                      <a:lnTo>
                        <a:pt x="2515" y="422"/>
                      </a:lnTo>
                      <a:lnTo>
                        <a:pt x="2515" y="414"/>
                      </a:lnTo>
                      <a:lnTo>
                        <a:pt x="2491" y="403"/>
                      </a:lnTo>
                      <a:lnTo>
                        <a:pt x="2498" y="386"/>
                      </a:lnTo>
                      <a:lnTo>
                        <a:pt x="2496" y="379"/>
                      </a:lnTo>
                      <a:lnTo>
                        <a:pt x="2482" y="358"/>
                      </a:lnTo>
                      <a:lnTo>
                        <a:pt x="2422" y="355"/>
                      </a:lnTo>
                      <a:lnTo>
                        <a:pt x="2392" y="362"/>
                      </a:lnTo>
                      <a:lnTo>
                        <a:pt x="2382" y="355"/>
                      </a:lnTo>
                      <a:lnTo>
                        <a:pt x="2389" y="346"/>
                      </a:lnTo>
                      <a:lnTo>
                        <a:pt x="2377" y="334"/>
                      </a:lnTo>
                      <a:lnTo>
                        <a:pt x="2366" y="336"/>
                      </a:lnTo>
                      <a:lnTo>
                        <a:pt x="2359" y="327"/>
                      </a:lnTo>
                      <a:lnTo>
                        <a:pt x="2342" y="324"/>
                      </a:lnTo>
                      <a:lnTo>
                        <a:pt x="2349" y="315"/>
                      </a:lnTo>
                      <a:lnTo>
                        <a:pt x="2356" y="317"/>
                      </a:lnTo>
                      <a:lnTo>
                        <a:pt x="2354" y="303"/>
                      </a:lnTo>
                      <a:lnTo>
                        <a:pt x="2349" y="298"/>
                      </a:lnTo>
                      <a:lnTo>
                        <a:pt x="2231" y="270"/>
                      </a:lnTo>
                      <a:lnTo>
                        <a:pt x="2228" y="275"/>
                      </a:lnTo>
                      <a:lnTo>
                        <a:pt x="2231" y="284"/>
                      </a:lnTo>
                      <a:lnTo>
                        <a:pt x="2212" y="308"/>
                      </a:lnTo>
                      <a:lnTo>
                        <a:pt x="2214" y="317"/>
                      </a:lnTo>
                      <a:lnTo>
                        <a:pt x="2212" y="322"/>
                      </a:lnTo>
                      <a:lnTo>
                        <a:pt x="2214" y="334"/>
                      </a:lnTo>
                      <a:lnTo>
                        <a:pt x="2207" y="332"/>
                      </a:lnTo>
                      <a:lnTo>
                        <a:pt x="2186" y="348"/>
                      </a:lnTo>
                      <a:lnTo>
                        <a:pt x="2153" y="327"/>
                      </a:lnTo>
                      <a:lnTo>
                        <a:pt x="2146" y="327"/>
                      </a:lnTo>
                      <a:lnTo>
                        <a:pt x="2143" y="339"/>
                      </a:lnTo>
                      <a:lnTo>
                        <a:pt x="2127" y="336"/>
                      </a:lnTo>
                      <a:lnTo>
                        <a:pt x="2113" y="310"/>
                      </a:lnTo>
                      <a:lnTo>
                        <a:pt x="2103" y="332"/>
                      </a:lnTo>
                      <a:lnTo>
                        <a:pt x="2103" y="346"/>
                      </a:lnTo>
                      <a:lnTo>
                        <a:pt x="2094" y="367"/>
                      </a:lnTo>
                      <a:lnTo>
                        <a:pt x="2089" y="358"/>
                      </a:lnTo>
                      <a:lnTo>
                        <a:pt x="2075" y="353"/>
                      </a:lnTo>
                      <a:lnTo>
                        <a:pt x="2063" y="324"/>
                      </a:lnTo>
                      <a:lnTo>
                        <a:pt x="2058" y="327"/>
                      </a:lnTo>
                      <a:lnTo>
                        <a:pt x="2056" y="315"/>
                      </a:lnTo>
                      <a:lnTo>
                        <a:pt x="2068" y="303"/>
                      </a:lnTo>
                      <a:lnTo>
                        <a:pt x="2068" y="301"/>
                      </a:lnTo>
                      <a:lnTo>
                        <a:pt x="2070" y="291"/>
                      </a:lnTo>
                      <a:lnTo>
                        <a:pt x="2063" y="282"/>
                      </a:lnTo>
                      <a:lnTo>
                        <a:pt x="2068" y="263"/>
                      </a:lnTo>
                      <a:lnTo>
                        <a:pt x="2049" y="242"/>
                      </a:lnTo>
                      <a:lnTo>
                        <a:pt x="2032" y="237"/>
                      </a:lnTo>
                      <a:lnTo>
                        <a:pt x="2027" y="244"/>
                      </a:lnTo>
                      <a:lnTo>
                        <a:pt x="1987" y="223"/>
                      </a:lnTo>
                      <a:lnTo>
                        <a:pt x="1987" y="230"/>
                      </a:lnTo>
                      <a:lnTo>
                        <a:pt x="1980" y="227"/>
                      </a:lnTo>
                      <a:lnTo>
                        <a:pt x="1978" y="242"/>
                      </a:lnTo>
                      <a:lnTo>
                        <a:pt x="1982" y="256"/>
                      </a:lnTo>
                      <a:lnTo>
                        <a:pt x="1980" y="261"/>
                      </a:lnTo>
                      <a:lnTo>
                        <a:pt x="1949" y="268"/>
                      </a:lnTo>
                      <a:lnTo>
                        <a:pt x="1914" y="256"/>
                      </a:lnTo>
                      <a:lnTo>
                        <a:pt x="1912" y="242"/>
                      </a:lnTo>
                      <a:lnTo>
                        <a:pt x="1919" y="239"/>
                      </a:lnTo>
                      <a:lnTo>
                        <a:pt x="1874" y="230"/>
                      </a:lnTo>
                      <a:lnTo>
                        <a:pt x="1843" y="239"/>
                      </a:lnTo>
                      <a:lnTo>
                        <a:pt x="1852" y="249"/>
                      </a:lnTo>
                      <a:lnTo>
                        <a:pt x="1841" y="253"/>
                      </a:lnTo>
                      <a:lnTo>
                        <a:pt x="1838" y="251"/>
                      </a:lnTo>
                      <a:lnTo>
                        <a:pt x="1843" y="249"/>
                      </a:lnTo>
                      <a:lnTo>
                        <a:pt x="1838" y="246"/>
                      </a:lnTo>
                      <a:lnTo>
                        <a:pt x="1841" y="232"/>
                      </a:lnTo>
                      <a:lnTo>
                        <a:pt x="1831" y="213"/>
                      </a:lnTo>
                      <a:lnTo>
                        <a:pt x="1833" y="225"/>
                      </a:lnTo>
                      <a:lnTo>
                        <a:pt x="1829" y="230"/>
                      </a:lnTo>
                      <a:lnTo>
                        <a:pt x="1812" y="223"/>
                      </a:lnTo>
                      <a:lnTo>
                        <a:pt x="1810" y="216"/>
                      </a:lnTo>
                      <a:lnTo>
                        <a:pt x="1812" y="213"/>
                      </a:lnTo>
                      <a:lnTo>
                        <a:pt x="1805" y="220"/>
                      </a:lnTo>
                      <a:lnTo>
                        <a:pt x="1793" y="213"/>
                      </a:lnTo>
                      <a:lnTo>
                        <a:pt x="1786" y="223"/>
                      </a:lnTo>
                      <a:lnTo>
                        <a:pt x="1789" y="235"/>
                      </a:lnTo>
                      <a:lnTo>
                        <a:pt x="1800" y="225"/>
                      </a:lnTo>
                      <a:lnTo>
                        <a:pt x="1805" y="230"/>
                      </a:lnTo>
                      <a:lnTo>
                        <a:pt x="1789" y="242"/>
                      </a:lnTo>
                      <a:lnTo>
                        <a:pt x="1779" y="237"/>
                      </a:lnTo>
                      <a:lnTo>
                        <a:pt x="1784" y="244"/>
                      </a:lnTo>
                      <a:lnTo>
                        <a:pt x="1781" y="246"/>
                      </a:lnTo>
                      <a:lnTo>
                        <a:pt x="1758" y="256"/>
                      </a:lnTo>
                      <a:lnTo>
                        <a:pt x="1741" y="256"/>
                      </a:lnTo>
                      <a:lnTo>
                        <a:pt x="1741" y="258"/>
                      </a:lnTo>
                      <a:lnTo>
                        <a:pt x="1741" y="265"/>
                      </a:lnTo>
                      <a:lnTo>
                        <a:pt x="1748" y="270"/>
                      </a:lnTo>
                      <a:lnTo>
                        <a:pt x="1737" y="265"/>
                      </a:lnTo>
                      <a:lnTo>
                        <a:pt x="1729" y="270"/>
                      </a:lnTo>
                      <a:lnTo>
                        <a:pt x="1753" y="235"/>
                      </a:lnTo>
                      <a:lnTo>
                        <a:pt x="1767" y="235"/>
                      </a:lnTo>
                      <a:lnTo>
                        <a:pt x="1800" y="187"/>
                      </a:lnTo>
                      <a:lnTo>
                        <a:pt x="1819" y="180"/>
                      </a:lnTo>
                      <a:lnTo>
                        <a:pt x="1819" y="173"/>
                      </a:lnTo>
                      <a:lnTo>
                        <a:pt x="1826" y="171"/>
                      </a:lnTo>
                      <a:lnTo>
                        <a:pt x="1824" y="168"/>
                      </a:lnTo>
                      <a:lnTo>
                        <a:pt x="1838" y="159"/>
                      </a:lnTo>
                      <a:lnTo>
                        <a:pt x="1845" y="145"/>
                      </a:lnTo>
                      <a:lnTo>
                        <a:pt x="1843" y="135"/>
                      </a:lnTo>
                      <a:lnTo>
                        <a:pt x="1845" y="133"/>
                      </a:lnTo>
                      <a:lnTo>
                        <a:pt x="1833" y="128"/>
                      </a:lnTo>
                      <a:lnTo>
                        <a:pt x="1829" y="116"/>
                      </a:lnTo>
                      <a:lnTo>
                        <a:pt x="1841" y="128"/>
                      </a:lnTo>
                      <a:lnTo>
                        <a:pt x="1848" y="116"/>
                      </a:lnTo>
                      <a:lnTo>
                        <a:pt x="1845" y="109"/>
                      </a:lnTo>
                      <a:lnTo>
                        <a:pt x="1843" y="109"/>
                      </a:lnTo>
                      <a:lnTo>
                        <a:pt x="1838" y="92"/>
                      </a:lnTo>
                      <a:lnTo>
                        <a:pt x="1833" y="100"/>
                      </a:lnTo>
                      <a:lnTo>
                        <a:pt x="1829" y="92"/>
                      </a:lnTo>
                      <a:lnTo>
                        <a:pt x="1831" y="88"/>
                      </a:lnTo>
                      <a:lnTo>
                        <a:pt x="1807" y="62"/>
                      </a:lnTo>
                      <a:lnTo>
                        <a:pt x="1767" y="59"/>
                      </a:lnTo>
                      <a:lnTo>
                        <a:pt x="1755" y="78"/>
                      </a:lnTo>
                      <a:lnTo>
                        <a:pt x="1739" y="78"/>
                      </a:lnTo>
                      <a:lnTo>
                        <a:pt x="1753" y="59"/>
                      </a:lnTo>
                      <a:lnTo>
                        <a:pt x="1755" y="50"/>
                      </a:lnTo>
                      <a:lnTo>
                        <a:pt x="1755" y="45"/>
                      </a:lnTo>
                      <a:lnTo>
                        <a:pt x="1732" y="43"/>
                      </a:lnTo>
                      <a:lnTo>
                        <a:pt x="1734" y="36"/>
                      </a:lnTo>
                      <a:lnTo>
                        <a:pt x="1713" y="47"/>
                      </a:lnTo>
                      <a:lnTo>
                        <a:pt x="1737" y="24"/>
                      </a:lnTo>
                      <a:lnTo>
                        <a:pt x="1734" y="10"/>
                      </a:lnTo>
                      <a:lnTo>
                        <a:pt x="1710" y="0"/>
                      </a:lnTo>
                      <a:close/>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88" name="Freeform 1399"/>
                <p:cNvSpPr>
                  <a:spLocks/>
                </p:cNvSpPr>
                <p:nvPr/>
              </p:nvSpPr>
              <p:spPr bwMode="black">
                <a:xfrm>
                  <a:off x="6987462" y="3059153"/>
                  <a:ext cx="253000" cy="215204"/>
                </a:xfrm>
                <a:custGeom>
                  <a:avLst/>
                  <a:gdLst>
                    <a:gd name="T0" fmla="*/ 149 w 163"/>
                    <a:gd name="T1" fmla="*/ 0 h 133"/>
                    <a:gd name="T2" fmla="*/ 151 w 163"/>
                    <a:gd name="T3" fmla="*/ 5 h 133"/>
                    <a:gd name="T4" fmla="*/ 144 w 163"/>
                    <a:gd name="T5" fmla="*/ 3 h 133"/>
                    <a:gd name="T6" fmla="*/ 137 w 163"/>
                    <a:gd name="T7" fmla="*/ 12 h 133"/>
                    <a:gd name="T8" fmla="*/ 134 w 163"/>
                    <a:gd name="T9" fmla="*/ 24 h 133"/>
                    <a:gd name="T10" fmla="*/ 134 w 163"/>
                    <a:gd name="T11" fmla="*/ 29 h 133"/>
                    <a:gd name="T12" fmla="*/ 132 w 163"/>
                    <a:gd name="T13" fmla="*/ 40 h 133"/>
                    <a:gd name="T14" fmla="*/ 127 w 163"/>
                    <a:gd name="T15" fmla="*/ 52 h 133"/>
                    <a:gd name="T16" fmla="*/ 118 w 163"/>
                    <a:gd name="T17" fmla="*/ 62 h 133"/>
                    <a:gd name="T18" fmla="*/ 108 w 163"/>
                    <a:gd name="T19" fmla="*/ 71 h 133"/>
                    <a:gd name="T20" fmla="*/ 92 w 163"/>
                    <a:gd name="T21" fmla="*/ 78 h 133"/>
                    <a:gd name="T22" fmla="*/ 89 w 163"/>
                    <a:gd name="T23" fmla="*/ 76 h 133"/>
                    <a:gd name="T24" fmla="*/ 92 w 163"/>
                    <a:gd name="T25" fmla="*/ 69 h 133"/>
                    <a:gd name="T26" fmla="*/ 85 w 163"/>
                    <a:gd name="T27" fmla="*/ 83 h 133"/>
                    <a:gd name="T28" fmla="*/ 75 w 163"/>
                    <a:gd name="T29" fmla="*/ 90 h 133"/>
                    <a:gd name="T30" fmla="*/ 68 w 163"/>
                    <a:gd name="T31" fmla="*/ 97 h 133"/>
                    <a:gd name="T32" fmla="*/ 52 w 163"/>
                    <a:gd name="T33" fmla="*/ 97 h 133"/>
                    <a:gd name="T34" fmla="*/ 35 w 163"/>
                    <a:gd name="T35" fmla="*/ 97 h 133"/>
                    <a:gd name="T36" fmla="*/ 26 w 163"/>
                    <a:gd name="T37" fmla="*/ 102 h 133"/>
                    <a:gd name="T38" fmla="*/ 16 w 163"/>
                    <a:gd name="T39" fmla="*/ 109 h 133"/>
                    <a:gd name="T40" fmla="*/ 7 w 163"/>
                    <a:gd name="T41" fmla="*/ 119 h 133"/>
                    <a:gd name="T42" fmla="*/ 0 w 163"/>
                    <a:gd name="T43" fmla="*/ 121 h 133"/>
                    <a:gd name="T44" fmla="*/ 7 w 163"/>
                    <a:gd name="T45" fmla="*/ 123 h 133"/>
                    <a:gd name="T46" fmla="*/ 21 w 163"/>
                    <a:gd name="T47" fmla="*/ 121 h 133"/>
                    <a:gd name="T48" fmla="*/ 35 w 163"/>
                    <a:gd name="T49" fmla="*/ 116 h 133"/>
                    <a:gd name="T50" fmla="*/ 44 w 163"/>
                    <a:gd name="T51" fmla="*/ 116 h 133"/>
                    <a:gd name="T52" fmla="*/ 49 w 163"/>
                    <a:gd name="T53" fmla="*/ 111 h 133"/>
                    <a:gd name="T54" fmla="*/ 66 w 163"/>
                    <a:gd name="T55" fmla="*/ 116 h 133"/>
                    <a:gd name="T56" fmla="*/ 63 w 163"/>
                    <a:gd name="T57" fmla="*/ 123 h 133"/>
                    <a:gd name="T58" fmla="*/ 63 w 163"/>
                    <a:gd name="T59" fmla="*/ 128 h 133"/>
                    <a:gd name="T60" fmla="*/ 71 w 163"/>
                    <a:gd name="T61" fmla="*/ 133 h 133"/>
                    <a:gd name="T62" fmla="*/ 85 w 163"/>
                    <a:gd name="T63" fmla="*/ 121 h 133"/>
                    <a:gd name="T64" fmla="*/ 89 w 163"/>
                    <a:gd name="T65" fmla="*/ 119 h 133"/>
                    <a:gd name="T66" fmla="*/ 82 w 163"/>
                    <a:gd name="T67" fmla="*/ 111 h 133"/>
                    <a:gd name="T68" fmla="*/ 87 w 163"/>
                    <a:gd name="T69" fmla="*/ 107 h 133"/>
                    <a:gd name="T70" fmla="*/ 101 w 163"/>
                    <a:gd name="T71" fmla="*/ 116 h 133"/>
                    <a:gd name="T72" fmla="*/ 111 w 163"/>
                    <a:gd name="T73" fmla="*/ 109 h 133"/>
                    <a:gd name="T74" fmla="*/ 118 w 163"/>
                    <a:gd name="T75" fmla="*/ 109 h 133"/>
                    <a:gd name="T76" fmla="*/ 120 w 163"/>
                    <a:gd name="T77" fmla="*/ 111 h 133"/>
                    <a:gd name="T78" fmla="*/ 134 w 163"/>
                    <a:gd name="T79" fmla="*/ 100 h 133"/>
                    <a:gd name="T80" fmla="*/ 132 w 163"/>
                    <a:gd name="T81" fmla="*/ 109 h 133"/>
                    <a:gd name="T82" fmla="*/ 146 w 163"/>
                    <a:gd name="T83" fmla="*/ 97 h 133"/>
                    <a:gd name="T84" fmla="*/ 141 w 163"/>
                    <a:gd name="T85" fmla="*/ 88 h 133"/>
                    <a:gd name="T86" fmla="*/ 149 w 163"/>
                    <a:gd name="T87" fmla="*/ 74 h 133"/>
                    <a:gd name="T88" fmla="*/ 149 w 163"/>
                    <a:gd name="T89" fmla="*/ 62 h 133"/>
                    <a:gd name="T90" fmla="*/ 151 w 163"/>
                    <a:gd name="T91" fmla="*/ 50 h 133"/>
                    <a:gd name="T92" fmla="*/ 156 w 163"/>
                    <a:gd name="T93" fmla="*/ 50 h 133"/>
                    <a:gd name="T94" fmla="*/ 156 w 163"/>
                    <a:gd name="T95" fmla="*/ 47 h 133"/>
                    <a:gd name="T96" fmla="*/ 163 w 163"/>
                    <a:gd name="T97" fmla="*/ 31 h 133"/>
                    <a:gd name="T98" fmla="*/ 156 w 163"/>
                    <a:gd name="T99" fmla="*/ 12 h 133"/>
                    <a:gd name="T100" fmla="*/ 156 w 163"/>
                    <a:gd name="T101" fmla="*/ 3 h 133"/>
                    <a:gd name="T102" fmla="*/ 149 w 163"/>
                    <a:gd name="T103"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3" h="133">
                      <a:moveTo>
                        <a:pt x="149" y="0"/>
                      </a:moveTo>
                      <a:lnTo>
                        <a:pt x="151" y="5"/>
                      </a:lnTo>
                      <a:lnTo>
                        <a:pt x="144" y="3"/>
                      </a:lnTo>
                      <a:lnTo>
                        <a:pt x="137" y="12"/>
                      </a:lnTo>
                      <a:lnTo>
                        <a:pt x="134" y="24"/>
                      </a:lnTo>
                      <a:lnTo>
                        <a:pt x="134" y="29"/>
                      </a:lnTo>
                      <a:lnTo>
                        <a:pt x="132" y="40"/>
                      </a:lnTo>
                      <a:lnTo>
                        <a:pt x="127" y="52"/>
                      </a:lnTo>
                      <a:lnTo>
                        <a:pt x="118" y="62"/>
                      </a:lnTo>
                      <a:lnTo>
                        <a:pt x="108" y="71"/>
                      </a:lnTo>
                      <a:lnTo>
                        <a:pt x="92" y="78"/>
                      </a:lnTo>
                      <a:lnTo>
                        <a:pt x="89" y="76"/>
                      </a:lnTo>
                      <a:lnTo>
                        <a:pt x="92" y="69"/>
                      </a:lnTo>
                      <a:lnTo>
                        <a:pt x="85" y="83"/>
                      </a:lnTo>
                      <a:lnTo>
                        <a:pt x="75" y="90"/>
                      </a:lnTo>
                      <a:lnTo>
                        <a:pt x="68" y="97"/>
                      </a:lnTo>
                      <a:lnTo>
                        <a:pt x="52" y="97"/>
                      </a:lnTo>
                      <a:lnTo>
                        <a:pt x="35" y="97"/>
                      </a:lnTo>
                      <a:lnTo>
                        <a:pt x="26" y="102"/>
                      </a:lnTo>
                      <a:lnTo>
                        <a:pt x="16" y="109"/>
                      </a:lnTo>
                      <a:lnTo>
                        <a:pt x="7" y="119"/>
                      </a:lnTo>
                      <a:lnTo>
                        <a:pt x="0" y="121"/>
                      </a:lnTo>
                      <a:lnTo>
                        <a:pt x="7" y="123"/>
                      </a:lnTo>
                      <a:lnTo>
                        <a:pt x="21" y="121"/>
                      </a:lnTo>
                      <a:lnTo>
                        <a:pt x="35" y="116"/>
                      </a:lnTo>
                      <a:lnTo>
                        <a:pt x="44" y="116"/>
                      </a:lnTo>
                      <a:lnTo>
                        <a:pt x="49" y="111"/>
                      </a:lnTo>
                      <a:lnTo>
                        <a:pt x="66" y="116"/>
                      </a:lnTo>
                      <a:lnTo>
                        <a:pt x="63" y="123"/>
                      </a:lnTo>
                      <a:lnTo>
                        <a:pt x="63" y="128"/>
                      </a:lnTo>
                      <a:lnTo>
                        <a:pt x="71" y="133"/>
                      </a:lnTo>
                      <a:lnTo>
                        <a:pt x="85" y="121"/>
                      </a:lnTo>
                      <a:lnTo>
                        <a:pt x="89" y="119"/>
                      </a:lnTo>
                      <a:lnTo>
                        <a:pt x="82" y="111"/>
                      </a:lnTo>
                      <a:lnTo>
                        <a:pt x="87" y="107"/>
                      </a:lnTo>
                      <a:lnTo>
                        <a:pt x="101" y="116"/>
                      </a:lnTo>
                      <a:lnTo>
                        <a:pt x="111" y="109"/>
                      </a:lnTo>
                      <a:lnTo>
                        <a:pt x="118" y="109"/>
                      </a:lnTo>
                      <a:lnTo>
                        <a:pt x="120" y="111"/>
                      </a:lnTo>
                      <a:lnTo>
                        <a:pt x="134" y="100"/>
                      </a:lnTo>
                      <a:lnTo>
                        <a:pt x="132" y="109"/>
                      </a:lnTo>
                      <a:lnTo>
                        <a:pt x="146" y="97"/>
                      </a:lnTo>
                      <a:lnTo>
                        <a:pt x="141" y="88"/>
                      </a:lnTo>
                      <a:lnTo>
                        <a:pt x="149" y="74"/>
                      </a:lnTo>
                      <a:lnTo>
                        <a:pt x="149" y="62"/>
                      </a:lnTo>
                      <a:lnTo>
                        <a:pt x="151" y="50"/>
                      </a:lnTo>
                      <a:lnTo>
                        <a:pt x="156" y="50"/>
                      </a:lnTo>
                      <a:lnTo>
                        <a:pt x="156" y="47"/>
                      </a:lnTo>
                      <a:lnTo>
                        <a:pt x="163" y="31"/>
                      </a:lnTo>
                      <a:lnTo>
                        <a:pt x="156" y="12"/>
                      </a:lnTo>
                      <a:lnTo>
                        <a:pt x="156" y="3"/>
                      </a:lnTo>
                      <a:lnTo>
                        <a:pt x="149" y="0"/>
                      </a:lnTo>
                      <a:close/>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9" name="Freeform 1400"/>
                <p:cNvSpPr>
                  <a:spLocks/>
                </p:cNvSpPr>
                <p:nvPr/>
              </p:nvSpPr>
              <p:spPr bwMode="black">
                <a:xfrm>
                  <a:off x="6987462" y="3059153"/>
                  <a:ext cx="253000" cy="215204"/>
                </a:xfrm>
                <a:custGeom>
                  <a:avLst/>
                  <a:gdLst>
                    <a:gd name="T0" fmla="*/ 149 w 163"/>
                    <a:gd name="T1" fmla="*/ 0 h 133"/>
                    <a:gd name="T2" fmla="*/ 151 w 163"/>
                    <a:gd name="T3" fmla="*/ 5 h 133"/>
                    <a:gd name="T4" fmla="*/ 144 w 163"/>
                    <a:gd name="T5" fmla="*/ 3 h 133"/>
                    <a:gd name="T6" fmla="*/ 137 w 163"/>
                    <a:gd name="T7" fmla="*/ 12 h 133"/>
                    <a:gd name="T8" fmla="*/ 134 w 163"/>
                    <a:gd name="T9" fmla="*/ 24 h 133"/>
                    <a:gd name="T10" fmla="*/ 134 w 163"/>
                    <a:gd name="T11" fmla="*/ 29 h 133"/>
                    <a:gd name="T12" fmla="*/ 132 w 163"/>
                    <a:gd name="T13" fmla="*/ 40 h 133"/>
                    <a:gd name="T14" fmla="*/ 127 w 163"/>
                    <a:gd name="T15" fmla="*/ 52 h 133"/>
                    <a:gd name="T16" fmla="*/ 118 w 163"/>
                    <a:gd name="T17" fmla="*/ 62 h 133"/>
                    <a:gd name="T18" fmla="*/ 108 w 163"/>
                    <a:gd name="T19" fmla="*/ 71 h 133"/>
                    <a:gd name="T20" fmla="*/ 92 w 163"/>
                    <a:gd name="T21" fmla="*/ 78 h 133"/>
                    <a:gd name="T22" fmla="*/ 89 w 163"/>
                    <a:gd name="T23" fmla="*/ 76 h 133"/>
                    <a:gd name="T24" fmla="*/ 92 w 163"/>
                    <a:gd name="T25" fmla="*/ 69 h 133"/>
                    <a:gd name="T26" fmla="*/ 85 w 163"/>
                    <a:gd name="T27" fmla="*/ 83 h 133"/>
                    <a:gd name="T28" fmla="*/ 75 w 163"/>
                    <a:gd name="T29" fmla="*/ 90 h 133"/>
                    <a:gd name="T30" fmla="*/ 68 w 163"/>
                    <a:gd name="T31" fmla="*/ 97 h 133"/>
                    <a:gd name="T32" fmla="*/ 52 w 163"/>
                    <a:gd name="T33" fmla="*/ 97 h 133"/>
                    <a:gd name="T34" fmla="*/ 35 w 163"/>
                    <a:gd name="T35" fmla="*/ 97 h 133"/>
                    <a:gd name="T36" fmla="*/ 26 w 163"/>
                    <a:gd name="T37" fmla="*/ 102 h 133"/>
                    <a:gd name="T38" fmla="*/ 16 w 163"/>
                    <a:gd name="T39" fmla="*/ 109 h 133"/>
                    <a:gd name="T40" fmla="*/ 7 w 163"/>
                    <a:gd name="T41" fmla="*/ 119 h 133"/>
                    <a:gd name="T42" fmla="*/ 0 w 163"/>
                    <a:gd name="T43" fmla="*/ 121 h 133"/>
                    <a:gd name="T44" fmla="*/ 7 w 163"/>
                    <a:gd name="T45" fmla="*/ 123 h 133"/>
                    <a:gd name="T46" fmla="*/ 21 w 163"/>
                    <a:gd name="T47" fmla="*/ 121 h 133"/>
                    <a:gd name="T48" fmla="*/ 35 w 163"/>
                    <a:gd name="T49" fmla="*/ 116 h 133"/>
                    <a:gd name="T50" fmla="*/ 44 w 163"/>
                    <a:gd name="T51" fmla="*/ 116 h 133"/>
                    <a:gd name="T52" fmla="*/ 49 w 163"/>
                    <a:gd name="T53" fmla="*/ 111 h 133"/>
                    <a:gd name="T54" fmla="*/ 66 w 163"/>
                    <a:gd name="T55" fmla="*/ 116 h 133"/>
                    <a:gd name="T56" fmla="*/ 63 w 163"/>
                    <a:gd name="T57" fmla="*/ 123 h 133"/>
                    <a:gd name="T58" fmla="*/ 63 w 163"/>
                    <a:gd name="T59" fmla="*/ 128 h 133"/>
                    <a:gd name="T60" fmla="*/ 71 w 163"/>
                    <a:gd name="T61" fmla="*/ 133 h 133"/>
                    <a:gd name="T62" fmla="*/ 85 w 163"/>
                    <a:gd name="T63" fmla="*/ 121 h 133"/>
                    <a:gd name="T64" fmla="*/ 89 w 163"/>
                    <a:gd name="T65" fmla="*/ 119 h 133"/>
                    <a:gd name="T66" fmla="*/ 82 w 163"/>
                    <a:gd name="T67" fmla="*/ 111 h 133"/>
                    <a:gd name="T68" fmla="*/ 87 w 163"/>
                    <a:gd name="T69" fmla="*/ 107 h 133"/>
                    <a:gd name="T70" fmla="*/ 101 w 163"/>
                    <a:gd name="T71" fmla="*/ 116 h 133"/>
                    <a:gd name="T72" fmla="*/ 111 w 163"/>
                    <a:gd name="T73" fmla="*/ 109 h 133"/>
                    <a:gd name="T74" fmla="*/ 118 w 163"/>
                    <a:gd name="T75" fmla="*/ 109 h 133"/>
                    <a:gd name="T76" fmla="*/ 120 w 163"/>
                    <a:gd name="T77" fmla="*/ 111 h 133"/>
                    <a:gd name="T78" fmla="*/ 134 w 163"/>
                    <a:gd name="T79" fmla="*/ 100 h 133"/>
                    <a:gd name="T80" fmla="*/ 132 w 163"/>
                    <a:gd name="T81" fmla="*/ 109 h 133"/>
                    <a:gd name="T82" fmla="*/ 146 w 163"/>
                    <a:gd name="T83" fmla="*/ 97 h 133"/>
                    <a:gd name="T84" fmla="*/ 141 w 163"/>
                    <a:gd name="T85" fmla="*/ 88 h 133"/>
                    <a:gd name="T86" fmla="*/ 149 w 163"/>
                    <a:gd name="T87" fmla="*/ 74 h 133"/>
                    <a:gd name="T88" fmla="*/ 149 w 163"/>
                    <a:gd name="T89" fmla="*/ 62 h 133"/>
                    <a:gd name="T90" fmla="*/ 151 w 163"/>
                    <a:gd name="T91" fmla="*/ 50 h 133"/>
                    <a:gd name="T92" fmla="*/ 156 w 163"/>
                    <a:gd name="T93" fmla="*/ 50 h 133"/>
                    <a:gd name="T94" fmla="*/ 156 w 163"/>
                    <a:gd name="T95" fmla="*/ 47 h 133"/>
                    <a:gd name="T96" fmla="*/ 163 w 163"/>
                    <a:gd name="T97" fmla="*/ 31 h 133"/>
                    <a:gd name="T98" fmla="*/ 156 w 163"/>
                    <a:gd name="T99" fmla="*/ 12 h 133"/>
                    <a:gd name="T100" fmla="*/ 156 w 163"/>
                    <a:gd name="T101" fmla="*/ 3 h 133"/>
                    <a:gd name="T102" fmla="*/ 149 w 163"/>
                    <a:gd name="T103"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3" h="133">
                      <a:moveTo>
                        <a:pt x="149" y="0"/>
                      </a:moveTo>
                      <a:lnTo>
                        <a:pt x="151" y="5"/>
                      </a:lnTo>
                      <a:lnTo>
                        <a:pt x="144" y="3"/>
                      </a:lnTo>
                      <a:lnTo>
                        <a:pt x="137" y="12"/>
                      </a:lnTo>
                      <a:lnTo>
                        <a:pt x="134" y="24"/>
                      </a:lnTo>
                      <a:lnTo>
                        <a:pt x="134" y="29"/>
                      </a:lnTo>
                      <a:lnTo>
                        <a:pt x="132" y="40"/>
                      </a:lnTo>
                      <a:lnTo>
                        <a:pt x="127" y="52"/>
                      </a:lnTo>
                      <a:lnTo>
                        <a:pt x="118" y="62"/>
                      </a:lnTo>
                      <a:lnTo>
                        <a:pt x="108" y="71"/>
                      </a:lnTo>
                      <a:lnTo>
                        <a:pt x="92" y="78"/>
                      </a:lnTo>
                      <a:lnTo>
                        <a:pt x="89" y="76"/>
                      </a:lnTo>
                      <a:lnTo>
                        <a:pt x="92" y="69"/>
                      </a:lnTo>
                      <a:lnTo>
                        <a:pt x="85" y="83"/>
                      </a:lnTo>
                      <a:lnTo>
                        <a:pt x="75" y="90"/>
                      </a:lnTo>
                      <a:lnTo>
                        <a:pt x="68" y="97"/>
                      </a:lnTo>
                      <a:lnTo>
                        <a:pt x="52" y="97"/>
                      </a:lnTo>
                      <a:lnTo>
                        <a:pt x="35" y="97"/>
                      </a:lnTo>
                      <a:lnTo>
                        <a:pt x="26" y="102"/>
                      </a:lnTo>
                      <a:lnTo>
                        <a:pt x="16" y="109"/>
                      </a:lnTo>
                      <a:lnTo>
                        <a:pt x="7" y="119"/>
                      </a:lnTo>
                      <a:lnTo>
                        <a:pt x="0" y="121"/>
                      </a:lnTo>
                      <a:lnTo>
                        <a:pt x="7" y="123"/>
                      </a:lnTo>
                      <a:lnTo>
                        <a:pt x="21" y="121"/>
                      </a:lnTo>
                      <a:lnTo>
                        <a:pt x="35" y="116"/>
                      </a:lnTo>
                      <a:lnTo>
                        <a:pt x="44" y="116"/>
                      </a:lnTo>
                      <a:lnTo>
                        <a:pt x="49" y="111"/>
                      </a:lnTo>
                      <a:lnTo>
                        <a:pt x="66" y="116"/>
                      </a:lnTo>
                      <a:lnTo>
                        <a:pt x="63" y="123"/>
                      </a:lnTo>
                      <a:lnTo>
                        <a:pt x="63" y="128"/>
                      </a:lnTo>
                      <a:lnTo>
                        <a:pt x="71" y="133"/>
                      </a:lnTo>
                      <a:lnTo>
                        <a:pt x="85" y="121"/>
                      </a:lnTo>
                      <a:lnTo>
                        <a:pt x="89" y="119"/>
                      </a:lnTo>
                      <a:lnTo>
                        <a:pt x="82" y="111"/>
                      </a:lnTo>
                      <a:lnTo>
                        <a:pt x="87" y="107"/>
                      </a:lnTo>
                      <a:lnTo>
                        <a:pt x="101" y="116"/>
                      </a:lnTo>
                      <a:lnTo>
                        <a:pt x="111" y="109"/>
                      </a:lnTo>
                      <a:lnTo>
                        <a:pt x="118" y="109"/>
                      </a:lnTo>
                      <a:lnTo>
                        <a:pt x="120" y="111"/>
                      </a:lnTo>
                      <a:lnTo>
                        <a:pt x="134" y="100"/>
                      </a:lnTo>
                      <a:lnTo>
                        <a:pt x="132" y="109"/>
                      </a:lnTo>
                      <a:lnTo>
                        <a:pt x="146" y="97"/>
                      </a:lnTo>
                      <a:lnTo>
                        <a:pt x="141" y="88"/>
                      </a:lnTo>
                      <a:lnTo>
                        <a:pt x="149" y="74"/>
                      </a:lnTo>
                      <a:lnTo>
                        <a:pt x="149" y="62"/>
                      </a:lnTo>
                      <a:lnTo>
                        <a:pt x="151" y="50"/>
                      </a:lnTo>
                      <a:lnTo>
                        <a:pt x="156" y="50"/>
                      </a:lnTo>
                      <a:lnTo>
                        <a:pt x="156" y="47"/>
                      </a:lnTo>
                      <a:lnTo>
                        <a:pt x="163" y="31"/>
                      </a:lnTo>
                      <a:lnTo>
                        <a:pt x="156" y="12"/>
                      </a:lnTo>
                      <a:lnTo>
                        <a:pt x="156" y="3"/>
                      </a:lnTo>
                      <a:lnTo>
                        <a:pt x="149" y="0"/>
                      </a:lnTo>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0" name="Freeform 1401"/>
                <p:cNvSpPr>
                  <a:spLocks/>
                </p:cNvSpPr>
                <p:nvPr/>
              </p:nvSpPr>
              <p:spPr bwMode="black">
                <a:xfrm>
                  <a:off x="7364635" y="2941033"/>
                  <a:ext cx="29491" cy="22653"/>
                </a:xfrm>
                <a:custGeom>
                  <a:avLst/>
                  <a:gdLst>
                    <a:gd name="T0" fmla="*/ 12 w 19"/>
                    <a:gd name="T1" fmla="*/ 0 h 14"/>
                    <a:gd name="T2" fmla="*/ 0 w 19"/>
                    <a:gd name="T3" fmla="*/ 9 h 14"/>
                    <a:gd name="T4" fmla="*/ 0 w 19"/>
                    <a:gd name="T5" fmla="*/ 14 h 14"/>
                    <a:gd name="T6" fmla="*/ 7 w 19"/>
                    <a:gd name="T7" fmla="*/ 7 h 14"/>
                    <a:gd name="T8" fmla="*/ 19 w 19"/>
                    <a:gd name="T9" fmla="*/ 2 h 14"/>
                    <a:gd name="T10" fmla="*/ 19 w 19"/>
                    <a:gd name="T11" fmla="*/ 0 h 14"/>
                    <a:gd name="T12" fmla="*/ 12 w 19"/>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9" h="14">
                      <a:moveTo>
                        <a:pt x="12" y="0"/>
                      </a:moveTo>
                      <a:lnTo>
                        <a:pt x="0" y="9"/>
                      </a:lnTo>
                      <a:lnTo>
                        <a:pt x="0" y="14"/>
                      </a:lnTo>
                      <a:lnTo>
                        <a:pt x="7" y="7"/>
                      </a:lnTo>
                      <a:lnTo>
                        <a:pt x="19" y="2"/>
                      </a:lnTo>
                      <a:lnTo>
                        <a:pt x="19" y="0"/>
                      </a:lnTo>
                      <a:lnTo>
                        <a:pt x="12" y="0"/>
                      </a:lnTo>
                      <a:close/>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1" name="Freeform 1402"/>
                <p:cNvSpPr>
                  <a:spLocks/>
                </p:cNvSpPr>
                <p:nvPr/>
              </p:nvSpPr>
              <p:spPr bwMode="black">
                <a:xfrm>
                  <a:off x="7364635" y="2941033"/>
                  <a:ext cx="29491" cy="22653"/>
                </a:xfrm>
                <a:custGeom>
                  <a:avLst/>
                  <a:gdLst>
                    <a:gd name="T0" fmla="*/ 12 w 19"/>
                    <a:gd name="T1" fmla="*/ 0 h 14"/>
                    <a:gd name="T2" fmla="*/ 0 w 19"/>
                    <a:gd name="T3" fmla="*/ 9 h 14"/>
                    <a:gd name="T4" fmla="*/ 0 w 19"/>
                    <a:gd name="T5" fmla="*/ 14 h 14"/>
                    <a:gd name="T6" fmla="*/ 7 w 19"/>
                    <a:gd name="T7" fmla="*/ 7 h 14"/>
                    <a:gd name="T8" fmla="*/ 19 w 19"/>
                    <a:gd name="T9" fmla="*/ 2 h 14"/>
                    <a:gd name="T10" fmla="*/ 19 w 19"/>
                    <a:gd name="T11" fmla="*/ 0 h 14"/>
                    <a:gd name="T12" fmla="*/ 12 w 19"/>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9" h="14">
                      <a:moveTo>
                        <a:pt x="12" y="0"/>
                      </a:moveTo>
                      <a:lnTo>
                        <a:pt x="0" y="9"/>
                      </a:lnTo>
                      <a:lnTo>
                        <a:pt x="0" y="14"/>
                      </a:lnTo>
                      <a:lnTo>
                        <a:pt x="7" y="7"/>
                      </a:lnTo>
                      <a:lnTo>
                        <a:pt x="19" y="2"/>
                      </a:lnTo>
                      <a:lnTo>
                        <a:pt x="19" y="0"/>
                      </a:lnTo>
                      <a:lnTo>
                        <a:pt x="12" y="0"/>
                      </a:lnTo>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2" name="Freeform 1403"/>
                <p:cNvSpPr>
                  <a:spLocks/>
                </p:cNvSpPr>
                <p:nvPr/>
              </p:nvSpPr>
              <p:spPr bwMode="black">
                <a:xfrm>
                  <a:off x="7420512" y="2913526"/>
                  <a:ext cx="10865" cy="19417"/>
                </a:xfrm>
                <a:custGeom>
                  <a:avLst/>
                  <a:gdLst>
                    <a:gd name="T0" fmla="*/ 7 w 7"/>
                    <a:gd name="T1" fmla="*/ 0 h 12"/>
                    <a:gd name="T2" fmla="*/ 0 w 7"/>
                    <a:gd name="T3" fmla="*/ 5 h 12"/>
                    <a:gd name="T4" fmla="*/ 0 w 7"/>
                    <a:gd name="T5" fmla="*/ 7 h 12"/>
                    <a:gd name="T6" fmla="*/ 0 w 7"/>
                    <a:gd name="T7" fmla="*/ 12 h 12"/>
                    <a:gd name="T8" fmla="*/ 7 w 7"/>
                    <a:gd name="T9" fmla="*/ 0 h 12"/>
                  </a:gdLst>
                  <a:ahLst/>
                  <a:cxnLst>
                    <a:cxn ang="0">
                      <a:pos x="T0" y="T1"/>
                    </a:cxn>
                    <a:cxn ang="0">
                      <a:pos x="T2" y="T3"/>
                    </a:cxn>
                    <a:cxn ang="0">
                      <a:pos x="T4" y="T5"/>
                    </a:cxn>
                    <a:cxn ang="0">
                      <a:pos x="T6" y="T7"/>
                    </a:cxn>
                    <a:cxn ang="0">
                      <a:pos x="T8" y="T9"/>
                    </a:cxn>
                  </a:cxnLst>
                  <a:rect l="0" t="0" r="r" b="b"/>
                  <a:pathLst>
                    <a:path w="7" h="12">
                      <a:moveTo>
                        <a:pt x="7" y="0"/>
                      </a:moveTo>
                      <a:lnTo>
                        <a:pt x="0" y="5"/>
                      </a:lnTo>
                      <a:lnTo>
                        <a:pt x="0" y="7"/>
                      </a:lnTo>
                      <a:lnTo>
                        <a:pt x="0" y="12"/>
                      </a:lnTo>
                      <a:lnTo>
                        <a:pt x="7" y="0"/>
                      </a:lnTo>
                      <a:close/>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3" name="Freeform 1404"/>
                <p:cNvSpPr>
                  <a:spLocks/>
                </p:cNvSpPr>
                <p:nvPr/>
              </p:nvSpPr>
              <p:spPr bwMode="black">
                <a:xfrm>
                  <a:off x="7420512" y="2913526"/>
                  <a:ext cx="10865" cy="19417"/>
                </a:xfrm>
                <a:custGeom>
                  <a:avLst/>
                  <a:gdLst>
                    <a:gd name="T0" fmla="*/ 7 w 7"/>
                    <a:gd name="T1" fmla="*/ 0 h 12"/>
                    <a:gd name="T2" fmla="*/ 0 w 7"/>
                    <a:gd name="T3" fmla="*/ 5 h 12"/>
                    <a:gd name="T4" fmla="*/ 0 w 7"/>
                    <a:gd name="T5" fmla="*/ 7 h 12"/>
                    <a:gd name="T6" fmla="*/ 0 w 7"/>
                    <a:gd name="T7" fmla="*/ 12 h 12"/>
                    <a:gd name="T8" fmla="*/ 7 w 7"/>
                    <a:gd name="T9" fmla="*/ 0 h 12"/>
                  </a:gdLst>
                  <a:ahLst/>
                  <a:cxnLst>
                    <a:cxn ang="0">
                      <a:pos x="T0" y="T1"/>
                    </a:cxn>
                    <a:cxn ang="0">
                      <a:pos x="T2" y="T3"/>
                    </a:cxn>
                    <a:cxn ang="0">
                      <a:pos x="T4" y="T5"/>
                    </a:cxn>
                    <a:cxn ang="0">
                      <a:pos x="T6" y="T7"/>
                    </a:cxn>
                    <a:cxn ang="0">
                      <a:pos x="T8" y="T9"/>
                    </a:cxn>
                  </a:cxnLst>
                  <a:rect l="0" t="0" r="r" b="b"/>
                  <a:pathLst>
                    <a:path w="7" h="12">
                      <a:moveTo>
                        <a:pt x="7" y="0"/>
                      </a:moveTo>
                      <a:lnTo>
                        <a:pt x="0" y="5"/>
                      </a:lnTo>
                      <a:lnTo>
                        <a:pt x="0" y="7"/>
                      </a:lnTo>
                      <a:lnTo>
                        <a:pt x="0" y="12"/>
                      </a:lnTo>
                      <a:lnTo>
                        <a:pt x="7" y="0"/>
                      </a:lnTo>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4" name="Freeform 1405"/>
                <p:cNvSpPr>
                  <a:spLocks/>
                </p:cNvSpPr>
                <p:nvPr/>
              </p:nvSpPr>
              <p:spPr bwMode="black">
                <a:xfrm>
                  <a:off x="2588673" y="1052736"/>
                  <a:ext cx="1182738" cy="1362422"/>
                </a:xfrm>
                <a:custGeom>
                  <a:avLst/>
                  <a:gdLst>
                    <a:gd name="T0" fmla="*/ 449 w 762"/>
                    <a:gd name="T1" fmla="*/ 9 h 842"/>
                    <a:gd name="T2" fmla="*/ 393 w 762"/>
                    <a:gd name="T3" fmla="*/ 28 h 842"/>
                    <a:gd name="T4" fmla="*/ 317 w 762"/>
                    <a:gd name="T5" fmla="*/ 35 h 842"/>
                    <a:gd name="T6" fmla="*/ 336 w 762"/>
                    <a:gd name="T7" fmla="*/ 82 h 842"/>
                    <a:gd name="T8" fmla="*/ 274 w 762"/>
                    <a:gd name="T9" fmla="*/ 59 h 842"/>
                    <a:gd name="T10" fmla="*/ 237 w 762"/>
                    <a:gd name="T11" fmla="*/ 71 h 842"/>
                    <a:gd name="T12" fmla="*/ 185 w 762"/>
                    <a:gd name="T13" fmla="*/ 78 h 842"/>
                    <a:gd name="T14" fmla="*/ 133 w 762"/>
                    <a:gd name="T15" fmla="*/ 111 h 842"/>
                    <a:gd name="T16" fmla="*/ 71 w 762"/>
                    <a:gd name="T17" fmla="*/ 151 h 842"/>
                    <a:gd name="T18" fmla="*/ 83 w 762"/>
                    <a:gd name="T19" fmla="*/ 206 h 842"/>
                    <a:gd name="T20" fmla="*/ 14 w 762"/>
                    <a:gd name="T21" fmla="*/ 229 h 842"/>
                    <a:gd name="T22" fmla="*/ 43 w 762"/>
                    <a:gd name="T23" fmla="*/ 272 h 842"/>
                    <a:gd name="T24" fmla="*/ 64 w 762"/>
                    <a:gd name="T25" fmla="*/ 279 h 842"/>
                    <a:gd name="T26" fmla="*/ 43 w 762"/>
                    <a:gd name="T27" fmla="*/ 303 h 842"/>
                    <a:gd name="T28" fmla="*/ 76 w 762"/>
                    <a:gd name="T29" fmla="*/ 333 h 842"/>
                    <a:gd name="T30" fmla="*/ 133 w 762"/>
                    <a:gd name="T31" fmla="*/ 324 h 842"/>
                    <a:gd name="T32" fmla="*/ 194 w 762"/>
                    <a:gd name="T33" fmla="*/ 371 h 842"/>
                    <a:gd name="T34" fmla="*/ 227 w 762"/>
                    <a:gd name="T35" fmla="*/ 454 h 842"/>
                    <a:gd name="T36" fmla="*/ 256 w 762"/>
                    <a:gd name="T37" fmla="*/ 497 h 842"/>
                    <a:gd name="T38" fmla="*/ 232 w 762"/>
                    <a:gd name="T39" fmla="*/ 518 h 842"/>
                    <a:gd name="T40" fmla="*/ 277 w 762"/>
                    <a:gd name="T41" fmla="*/ 558 h 842"/>
                    <a:gd name="T42" fmla="*/ 241 w 762"/>
                    <a:gd name="T43" fmla="*/ 615 h 842"/>
                    <a:gd name="T44" fmla="*/ 251 w 762"/>
                    <a:gd name="T45" fmla="*/ 684 h 842"/>
                    <a:gd name="T46" fmla="*/ 274 w 762"/>
                    <a:gd name="T47" fmla="*/ 745 h 842"/>
                    <a:gd name="T48" fmla="*/ 315 w 762"/>
                    <a:gd name="T49" fmla="*/ 819 h 842"/>
                    <a:gd name="T50" fmla="*/ 364 w 762"/>
                    <a:gd name="T51" fmla="*/ 838 h 842"/>
                    <a:gd name="T52" fmla="*/ 388 w 762"/>
                    <a:gd name="T53" fmla="*/ 767 h 842"/>
                    <a:gd name="T54" fmla="*/ 405 w 762"/>
                    <a:gd name="T55" fmla="*/ 705 h 842"/>
                    <a:gd name="T56" fmla="*/ 452 w 762"/>
                    <a:gd name="T57" fmla="*/ 670 h 842"/>
                    <a:gd name="T58" fmla="*/ 513 w 762"/>
                    <a:gd name="T59" fmla="*/ 608 h 842"/>
                    <a:gd name="T60" fmla="*/ 577 w 762"/>
                    <a:gd name="T61" fmla="*/ 584 h 842"/>
                    <a:gd name="T62" fmla="*/ 639 w 762"/>
                    <a:gd name="T63" fmla="*/ 539 h 842"/>
                    <a:gd name="T64" fmla="*/ 601 w 762"/>
                    <a:gd name="T65" fmla="*/ 509 h 842"/>
                    <a:gd name="T66" fmla="*/ 639 w 762"/>
                    <a:gd name="T67" fmla="*/ 523 h 842"/>
                    <a:gd name="T68" fmla="*/ 615 w 762"/>
                    <a:gd name="T69" fmla="*/ 456 h 842"/>
                    <a:gd name="T70" fmla="*/ 636 w 762"/>
                    <a:gd name="T71" fmla="*/ 464 h 842"/>
                    <a:gd name="T72" fmla="*/ 639 w 762"/>
                    <a:gd name="T73" fmla="*/ 433 h 842"/>
                    <a:gd name="T74" fmla="*/ 677 w 762"/>
                    <a:gd name="T75" fmla="*/ 383 h 842"/>
                    <a:gd name="T76" fmla="*/ 667 w 762"/>
                    <a:gd name="T77" fmla="*/ 319 h 842"/>
                    <a:gd name="T78" fmla="*/ 695 w 762"/>
                    <a:gd name="T79" fmla="*/ 288 h 842"/>
                    <a:gd name="T80" fmla="*/ 653 w 762"/>
                    <a:gd name="T81" fmla="*/ 248 h 842"/>
                    <a:gd name="T82" fmla="*/ 688 w 762"/>
                    <a:gd name="T83" fmla="*/ 179 h 842"/>
                    <a:gd name="T84" fmla="*/ 719 w 762"/>
                    <a:gd name="T85" fmla="*/ 137 h 842"/>
                    <a:gd name="T86" fmla="*/ 745 w 762"/>
                    <a:gd name="T87" fmla="*/ 82 h 842"/>
                    <a:gd name="T88" fmla="*/ 688 w 762"/>
                    <a:gd name="T89" fmla="*/ 97 h 842"/>
                    <a:gd name="T90" fmla="*/ 634 w 762"/>
                    <a:gd name="T91" fmla="*/ 118 h 842"/>
                    <a:gd name="T92" fmla="*/ 632 w 762"/>
                    <a:gd name="T93" fmla="*/ 111 h 842"/>
                    <a:gd name="T94" fmla="*/ 596 w 762"/>
                    <a:gd name="T95" fmla="*/ 99 h 842"/>
                    <a:gd name="T96" fmla="*/ 570 w 762"/>
                    <a:gd name="T97" fmla="*/ 78 h 842"/>
                    <a:gd name="T98" fmla="*/ 502 w 762"/>
                    <a:gd name="T99" fmla="*/ 80 h 842"/>
                    <a:gd name="T100" fmla="*/ 572 w 762"/>
                    <a:gd name="T101" fmla="*/ 73 h 842"/>
                    <a:gd name="T102" fmla="*/ 643 w 762"/>
                    <a:gd name="T103" fmla="*/ 45 h 842"/>
                    <a:gd name="T104" fmla="*/ 572 w 762"/>
                    <a:gd name="T105" fmla="*/ 16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62" h="842">
                      <a:moveTo>
                        <a:pt x="511" y="0"/>
                      </a:moveTo>
                      <a:lnTo>
                        <a:pt x="499" y="2"/>
                      </a:lnTo>
                      <a:lnTo>
                        <a:pt x="485" y="4"/>
                      </a:lnTo>
                      <a:lnTo>
                        <a:pt x="473" y="2"/>
                      </a:lnTo>
                      <a:lnTo>
                        <a:pt x="461" y="4"/>
                      </a:lnTo>
                      <a:lnTo>
                        <a:pt x="449" y="9"/>
                      </a:lnTo>
                      <a:lnTo>
                        <a:pt x="438" y="14"/>
                      </a:lnTo>
                      <a:lnTo>
                        <a:pt x="423" y="18"/>
                      </a:lnTo>
                      <a:lnTo>
                        <a:pt x="412" y="18"/>
                      </a:lnTo>
                      <a:lnTo>
                        <a:pt x="402" y="18"/>
                      </a:lnTo>
                      <a:lnTo>
                        <a:pt x="393" y="21"/>
                      </a:lnTo>
                      <a:lnTo>
                        <a:pt x="393" y="28"/>
                      </a:lnTo>
                      <a:lnTo>
                        <a:pt x="386" y="28"/>
                      </a:lnTo>
                      <a:lnTo>
                        <a:pt x="371" y="23"/>
                      </a:lnTo>
                      <a:lnTo>
                        <a:pt x="357" y="23"/>
                      </a:lnTo>
                      <a:lnTo>
                        <a:pt x="345" y="28"/>
                      </a:lnTo>
                      <a:lnTo>
                        <a:pt x="331" y="30"/>
                      </a:lnTo>
                      <a:lnTo>
                        <a:pt x="317" y="35"/>
                      </a:lnTo>
                      <a:lnTo>
                        <a:pt x="329" y="47"/>
                      </a:lnTo>
                      <a:lnTo>
                        <a:pt x="317" y="47"/>
                      </a:lnTo>
                      <a:lnTo>
                        <a:pt x="312" y="54"/>
                      </a:lnTo>
                      <a:lnTo>
                        <a:pt x="315" y="66"/>
                      </a:lnTo>
                      <a:lnTo>
                        <a:pt x="326" y="71"/>
                      </a:lnTo>
                      <a:lnTo>
                        <a:pt x="336" y="82"/>
                      </a:lnTo>
                      <a:lnTo>
                        <a:pt x="326" y="80"/>
                      </a:lnTo>
                      <a:lnTo>
                        <a:pt x="315" y="80"/>
                      </a:lnTo>
                      <a:lnTo>
                        <a:pt x="305" y="73"/>
                      </a:lnTo>
                      <a:lnTo>
                        <a:pt x="298" y="66"/>
                      </a:lnTo>
                      <a:lnTo>
                        <a:pt x="286" y="59"/>
                      </a:lnTo>
                      <a:lnTo>
                        <a:pt x="274" y="59"/>
                      </a:lnTo>
                      <a:lnTo>
                        <a:pt x="265" y="66"/>
                      </a:lnTo>
                      <a:lnTo>
                        <a:pt x="270" y="80"/>
                      </a:lnTo>
                      <a:lnTo>
                        <a:pt x="260" y="80"/>
                      </a:lnTo>
                      <a:lnTo>
                        <a:pt x="251" y="73"/>
                      </a:lnTo>
                      <a:lnTo>
                        <a:pt x="239" y="63"/>
                      </a:lnTo>
                      <a:lnTo>
                        <a:pt x="237" y="71"/>
                      </a:lnTo>
                      <a:lnTo>
                        <a:pt x="237" y="82"/>
                      </a:lnTo>
                      <a:lnTo>
                        <a:pt x="230" y="75"/>
                      </a:lnTo>
                      <a:lnTo>
                        <a:pt x="220" y="66"/>
                      </a:lnTo>
                      <a:lnTo>
                        <a:pt x="208" y="66"/>
                      </a:lnTo>
                      <a:lnTo>
                        <a:pt x="196" y="71"/>
                      </a:lnTo>
                      <a:lnTo>
                        <a:pt x="185" y="78"/>
                      </a:lnTo>
                      <a:lnTo>
                        <a:pt x="175" y="78"/>
                      </a:lnTo>
                      <a:lnTo>
                        <a:pt x="166" y="82"/>
                      </a:lnTo>
                      <a:lnTo>
                        <a:pt x="154" y="85"/>
                      </a:lnTo>
                      <a:lnTo>
                        <a:pt x="144" y="87"/>
                      </a:lnTo>
                      <a:lnTo>
                        <a:pt x="137" y="97"/>
                      </a:lnTo>
                      <a:lnTo>
                        <a:pt x="133" y="111"/>
                      </a:lnTo>
                      <a:lnTo>
                        <a:pt x="125" y="120"/>
                      </a:lnTo>
                      <a:lnTo>
                        <a:pt x="114" y="116"/>
                      </a:lnTo>
                      <a:lnTo>
                        <a:pt x="107" y="127"/>
                      </a:lnTo>
                      <a:lnTo>
                        <a:pt x="95" y="137"/>
                      </a:lnTo>
                      <a:lnTo>
                        <a:pt x="83" y="146"/>
                      </a:lnTo>
                      <a:lnTo>
                        <a:pt x="71" y="151"/>
                      </a:lnTo>
                      <a:lnTo>
                        <a:pt x="64" y="161"/>
                      </a:lnTo>
                      <a:lnTo>
                        <a:pt x="71" y="172"/>
                      </a:lnTo>
                      <a:lnTo>
                        <a:pt x="83" y="170"/>
                      </a:lnTo>
                      <a:lnTo>
                        <a:pt x="95" y="172"/>
                      </a:lnTo>
                      <a:lnTo>
                        <a:pt x="92" y="191"/>
                      </a:lnTo>
                      <a:lnTo>
                        <a:pt x="83" y="206"/>
                      </a:lnTo>
                      <a:lnTo>
                        <a:pt x="71" y="210"/>
                      </a:lnTo>
                      <a:lnTo>
                        <a:pt x="57" y="210"/>
                      </a:lnTo>
                      <a:lnTo>
                        <a:pt x="45" y="210"/>
                      </a:lnTo>
                      <a:lnTo>
                        <a:pt x="36" y="217"/>
                      </a:lnTo>
                      <a:lnTo>
                        <a:pt x="24" y="227"/>
                      </a:lnTo>
                      <a:lnTo>
                        <a:pt x="14" y="229"/>
                      </a:lnTo>
                      <a:lnTo>
                        <a:pt x="2" y="232"/>
                      </a:lnTo>
                      <a:lnTo>
                        <a:pt x="0" y="243"/>
                      </a:lnTo>
                      <a:lnTo>
                        <a:pt x="7" y="255"/>
                      </a:lnTo>
                      <a:lnTo>
                        <a:pt x="19" y="262"/>
                      </a:lnTo>
                      <a:lnTo>
                        <a:pt x="31" y="267"/>
                      </a:lnTo>
                      <a:lnTo>
                        <a:pt x="43" y="272"/>
                      </a:lnTo>
                      <a:lnTo>
                        <a:pt x="59" y="272"/>
                      </a:lnTo>
                      <a:lnTo>
                        <a:pt x="64" y="265"/>
                      </a:lnTo>
                      <a:lnTo>
                        <a:pt x="71" y="267"/>
                      </a:lnTo>
                      <a:lnTo>
                        <a:pt x="81" y="265"/>
                      </a:lnTo>
                      <a:lnTo>
                        <a:pt x="76" y="281"/>
                      </a:lnTo>
                      <a:lnTo>
                        <a:pt x="64" y="279"/>
                      </a:lnTo>
                      <a:lnTo>
                        <a:pt x="50" y="279"/>
                      </a:lnTo>
                      <a:lnTo>
                        <a:pt x="43" y="286"/>
                      </a:lnTo>
                      <a:lnTo>
                        <a:pt x="31" y="284"/>
                      </a:lnTo>
                      <a:lnTo>
                        <a:pt x="17" y="298"/>
                      </a:lnTo>
                      <a:lnTo>
                        <a:pt x="33" y="295"/>
                      </a:lnTo>
                      <a:lnTo>
                        <a:pt x="43" y="303"/>
                      </a:lnTo>
                      <a:lnTo>
                        <a:pt x="52" y="310"/>
                      </a:lnTo>
                      <a:lnTo>
                        <a:pt x="43" y="319"/>
                      </a:lnTo>
                      <a:lnTo>
                        <a:pt x="50" y="329"/>
                      </a:lnTo>
                      <a:lnTo>
                        <a:pt x="59" y="331"/>
                      </a:lnTo>
                      <a:lnTo>
                        <a:pt x="71" y="336"/>
                      </a:lnTo>
                      <a:lnTo>
                        <a:pt x="76" y="333"/>
                      </a:lnTo>
                      <a:lnTo>
                        <a:pt x="71" y="326"/>
                      </a:lnTo>
                      <a:lnTo>
                        <a:pt x="81" y="324"/>
                      </a:lnTo>
                      <a:lnTo>
                        <a:pt x="95" y="329"/>
                      </a:lnTo>
                      <a:lnTo>
                        <a:pt x="109" y="322"/>
                      </a:lnTo>
                      <a:lnTo>
                        <a:pt x="121" y="324"/>
                      </a:lnTo>
                      <a:lnTo>
                        <a:pt x="133" y="324"/>
                      </a:lnTo>
                      <a:lnTo>
                        <a:pt x="144" y="326"/>
                      </a:lnTo>
                      <a:lnTo>
                        <a:pt x="156" y="329"/>
                      </a:lnTo>
                      <a:lnTo>
                        <a:pt x="166" y="336"/>
                      </a:lnTo>
                      <a:lnTo>
                        <a:pt x="175" y="348"/>
                      </a:lnTo>
                      <a:lnTo>
                        <a:pt x="185" y="359"/>
                      </a:lnTo>
                      <a:lnTo>
                        <a:pt x="194" y="371"/>
                      </a:lnTo>
                      <a:lnTo>
                        <a:pt x="199" y="388"/>
                      </a:lnTo>
                      <a:lnTo>
                        <a:pt x="206" y="402"/>
                      </a:lnTo>
                      <a:lnTo>
                        <a:pt x="211" y="419"/>
                      </a:lnTo>
                      <a:lnTo>
                        <a:pt x="215" y="433"/>
                      </a:lnTo>
                      <a:lnTo>
                        <a:pt x="215" y="442"/>
                      </a:lnTo>
                      <a:lnTo>
                        <a:pt x="227" y="454"/>
                      </a:lnTo>
                      <a:lnTo>
                        <a:pt x="222" y="466"/>
                      </a:lnTo>
                      <a:lnTo>
                        <a:pt x="218" y="483"/>
                      </a:lnTo>
                      <a:lnTo>
                        <a:pt x="230" y="494"/>
                      </a:lnTo>
                      <a:lnTo>
                        <a:pt x="239" y="483"/>
                      </a:lnTo>
                      <a:lnTo>
                        <a:pt x="248" y="487"/>
                      </a:lnTo>
                      <a:lnTo>
                        <a:pt x="256" y="497"/>
                      </a:lnTo>
                      <a:lnTo>
                        <a:pt x="265" y="509"/>
                      </a:lnTo>
                      <a:lnTo>
                        <a:pt x="272" y="518"/>
                      </a:lnTo>
                      <a:lnTo>
                        <a:pt x="267" y="530"/>
                      </a:lnTo>
                      <a:lnTo>
                        <a:pt x="256" y="523"/>
                      </a:lnTo>
                      <a:lnTo>
                        <a:pt x="241" y="518"/>
                      </a:lnTo>
                      <a:lnTo>
                        <a:pt x="232" y="518"/>
                      </a:lnTo>
                      <a:lnTo>
                        <a:pt x="241" y="527"/>
                      </a:lnTo>
                      <a:lnTo>
                        <a:pt x="248" y="535"/>
                      </a:lnTo>
                      <a:lnTo>
                        <a:pt x="260" y="539"/>
                      </a:lnTo>
                      <a:lnTo>
                        <a:pt x="270" y="544"/>
                      </a:lnTo>
                      <a:lnTo>
                        <a:pt x="282" y="546"/>
                      </a:lnTo>
                      <a:lnTo>
                        <a:pt x="277" y="558"/>
                      </a:lnTo>
                      <a:lnTo>
                        <a:pt x="272" y="575"/>
                      </a:lnTo>
                      <a:lnTo>
                        <a:pt x="267" y="589"/>
                      </a:lnTo>
                      <a:lnTo>
                        <a:pt x="256" y="591"/>
                      </a:lnTo>
                      <a:lnTo>
                        <a:pt x="256" y="594"/>
                      </a:lnTo>
                      <a:lnTo>
                        <a:pt x="248" y="603"/>
                      </a:lnTo>
                      <a:lnTo>
                        <a:pt x="241" y="615"/>
                      </a:lnTo>
                      <a:lnTo>
                        <a:pt x="239" y="629"/>
                      </a:lnTo>
                      <a:lnTo>
                        <a:pt x="239" y="644"/>
                      </a:lnTo>
                      <a:lnTo>
                        <a:pt x="246" y="644"/>
                      </a:lnTo>
                      <a:lnTo>
                        <a:pt x="241" y="660"/>
                      </a:lnTo>
                      <a:lnTo>
                        <a:pt x="246" y="672"/>
                      </a:lnTo>
                      <a:lnTo>
                        <a:pt x="251" y="684"/>
                      </a:lnTo>
                      <a:lnTo>
                        <a:pt x="258" y="696"/>
                      </a:lnTo>
                      <a:lnTo>
                        <a:pt x="263" y="717"/>
                      </a:lnTo>
                      <a:lnTo>
                        <a:pt x="270" y="715"/>
                      </a:lnTo>
                      <a:lnTo>
                        <a:pt x="279" y="719"/>
                      </a:lnTo>
                      <a:lnTo>
                        <a:pt x="270" y="731"/>
                      </a:lnTo>
                      <a:lnTo>
                        <a:pt x="274" y="745"/>
                      </a:lnTo>
                      <a:lnTo>
                        <a:pt x="279" y="762"/>
                      </a:lnTo>
                      <a:lnTo>
                        <a:pt x="286" y="778"/>
                      </a:lnTo>
                      <a:lnTo>
                        <a:pt x="296" y="790"/>
                      </a:lnTo>
                      <a:lnTo>
                        <a:pt x="298" y="805"/>
                      </a:lnTo>
                      <a:lnTo>
                        <a:pt x="310" y="807"/>
                      </a:lnTo>
                      <a:lnTo>
                        <a:pt x="315" y="819"/>
                      </a:lnTo>
                      <a:lnTo>
                        <a:pt x="324" y="814"/>
                      </a:lnTo>
                      <a:lnTo>
                        <a:pt x="334" y="814"/>
                      </a:lnTo>
                      <a:lnTo>
                        <a:pt x="341" y="821"/>
                      </a:lnTo>
                      <a:lnTo>
                        <a:pt x="348" y="831"/>
                      </a:lnTo>
                      <a:lnTo>
                        <a:pt x="355" y="842"/>
                      </a:lnTo>
                      <a:lnTo>
                        <a:pt x="364" y="838"/>
                      </a:lnTo>
                      <a:lnTo>
                        <a:pt x="369" y="842"/>
                      </a:lnTo>
                      <a:lnTo>
                        <a:pt x="376" y="833"/>
                      </a:lnTo>
                      <a:lnTo>
                        <a:pt x="379" y="816"/>
                      </a:lnTo>
                      <a:lnTo>
                        <a:pt x="386" y="802"/>
                      </a:lnTo>
                      <a:lnTo>
                        <a:pt x="386" y="786"/>
                      </a:lnTo>
                      <a:lnTo>
                        <a:pt x="388" y="767"/>
                      </a:lnTo>
                      <a:lnTo>
                        <a:pt x="393" y="755"/>
                      </a:lnTo>
                      <a:lnTo>
                        <a:pt x="402" y="748"/>
                      </a:lnTo>
                      <a:lnTo>
                        <a:pt x="407" y="733"/>
                      </a:lnTo>
                      <a:lnTo>
                        <a:pt x="402" y="719"/>
                      </a:lnTo>
                      <a:lnTo>
                        <a:pt x="405" y="710"/>
                      </a:lnTo>
                      <a:lnTo>
                        <a:pt x="405" y="705"/>
                      </a:lnTo>
                      <a:lnTo>
                        <a:pt x="412" y="691"/>
                      </a:lnTo>
                      <a:lnTo>
                        <a:pt x="426" y="684"/>
                      </a:lnTo>
                      <a:lnTo>
                        <a:pt x="435" y="674"/>
                      </a:lnTo>
                      <a:lnTo>
                        <a:pt x="447" y="658"/>
                      </a:lnTo>
                      <a:lnTo>
                        <a:pt x="447" y="672"/>
                      </a:lnTo>
                      <a:lnTo>
                        <a:pt x="452" y="670"/>
                      </a:lnTo>
                      <a:lnTo>
                        <a:pt x="464" y="667"/>
                      </a:lnTo>
                      <a:lnTo>
                        <a:pt x="475" y="662"/>
                      </a:lnTo>
                      <a:lnTo>
                        <a:pt x="487" y="653"/>
                      </a:lnTo>
                      <a:lnTo>
                        <a:pt x="494" y="636"/>
                      </a:lnTo>
                      <a:lnTo>
                        <a:pt x="502" y="620"/>
                      </a:lnTo>
                      <a:lnTo>
                        <a:pt x="513" y="608"/>
                      </a:lnTo>
                      <a:lnTo>
                        <a:pt x="523" y="599"/>
                      </a:lnTo>
                      <a:lnTo>
                        <a:pt x="532" y="596"/>
                      </a:lnTo>
                      <a:lnTo>
                        <a:pt x="542" y="596"/>
                      </a:lnTo>
                      <a:lnTo>
                        <a:pt x="554" y="594"/>
                      </a:lnTo>
                      <a:lnTo>
                        <a:pt x="565" y="589"/>
                      </a:lnTo>
                      <a:lnTo>
                        <a:pt x="577" y="584"/>
                      </a:lnTo>
                      <a:lnTo>
                        <a:pt x="589" y="582"/>
                      </a:lnTo>
                      <a:lnTo>
                        <a:pt x="598" y="572"/>
                      </a:lnTo>
                      <a:lnTo>
                        <a:pt x="608" y="561"/>
                      </a:lnTo>
                      <a:lnTo>
                        <a:pt x="620" y="551"/>
                      </a:lnTo>
                      <a:lnTo>
                        <a:pt x="629" y="546"/>
                      </a:lnTo>
                      <a:lnTo>
                        <a:pt x="639" y="539"/>
                      </a:lnTo>
                      <a:lnTo>
                        <a:pt x="632" y="535"/>
                      </a:lnTo>
                      <a:lnTo>
                        <a:pt x="620" y="535"/>
                      </a:lnTo>
                      <a:lnTo>
                        <a:pt x="608" y="532"/>
                      </a:lnTo>
                      <a:lnTo>
                        <a:pt x="598" y="530"/>
                      </a:lnTo>
                      <a:lnTo>
                        <a:pt x="591" y="518"/>
                      </a:lnTo>
                      <a:lnTo>
                        <a:pt x="601" y="509"/>
                      </a:lnTo>
                      <a:lnTo>
                        <a:pt x="596" y="492"/>
                      </a:lnTo>
                      <a:lnTo>
                        <a:pt x="603" y="494"/>
                      </a:lnTo>
                      <a:lnTo>
                        <a:pt x="613" y="497"/>
                      </a:lnTo>
                      <a:lnTo>
                        <a:pt x="620" y="509"/>
                      </a:lnTo>
                      <a:lnTo>
                        <a:pt x="627" y="523"/>
                      </a:lnTo>
                      <a:lnTo>
                        <a:pt x="639" y="523"/>
                      </a:lnTo>
                      <a:lnTo>
                        <a:pt x="651" y="518"/>
                      </a:lnTo>
                      <a:lnTo>
                        <a:pt x="648" y="501"/>
                      </a:lnTo>
                      <a:lnTo>
                        <a:pt x="643" y="487"/>
                      </a:lnTo>
                      <a:lnTo>
                        <a:pt x="634" y="478"/>
                      </a:lnTo>
                      <a:lnTo>
                        <a:pt x="624" y="466"/>
                      </a:lnTo>
                      <a:lnTo>
                        <a:pt x="615" y="456"/>
                      </a:lnTo>
                      <a:lnTo>
                        <a:pt x="606" y="447"/>
                      </a:lnTo>
                      <a:lnTo>
                        <a:pt x="606" y="438"/>
                      </a:lnTo>
                      <a:lnTo>
                        <a:pt x="610" y="438"/>
                      </a:lnTo>
                      <a:lnTo>
                        <a:pt x="615" y="449"/>
                      </a:lnTo>
                      <a:lnTo>
                        <a:pt x="624" y="459"/>
                      </a:lnTo>
                      <a:lnTo>
                        <a:pt x="636" y="464"/>
                      </a:lnTo>
                      <a:lnTo>
                        <a:pt x="643" y="447"/>
                      </a:lnTo>
                      <a:lnTo>
                        <a:pt x="636" y="435"/>
                      </a:lnTo>
                      <a:lnTo>
                        <a:pt x="627" y="428"/>
                      </a:lnTo>
                      <a:lnTo>
                        <a:pt x="617" y="421"/>
                      </a:lnTo>
                      <a:lnTo>
                        <a:pt x="624" y="416"/>
                      </a:lnTo>
                      <a:lnTo>
                        <a:pt x="639" y="433"/>
                      </a:lnTo>
                      <a:lnTo>
                        <a:pt x="646" y="426"/>
                      </a:lnTo>
                      <a:lnTo>
                        <a:pt x="655" y="421"/>
                      </a:lnTo>
                      <a:lnTo>
                        <a:pt x="662" y="409"/>
                      </a:lnTo>
                      <a:lnTo>
                        <a:pt x="658" y="400"/>
                      </a:lnTo>
                      <a:lnTo>
                        <a:pt x="669" y="395"/>
                      </a:lnTo>
                      <a:lnTo>
                        <a:pt x="677" y="383"/>
                      </a:lnTo>
                      <a:lnTo>
                        <a:pt x="667" y="378"/>
                      </a:lnTo>
                      <a:lnTo>
                        <a:pt x="660" y="369"/>
                      </a:lnTo>
                      <a:lnTo>
                        <a:pt x="674" y="359"/>
                      </a:lnTo>
                      <a:lnTo>
                        <a:pt x="674" y="345"/>
                      </a:lnTo>
                      <a:lnTo>
                        <a:pt x="672" y="333"/>
                      </a:lnTo>
                      <a:lnTo>
                        <a:pt x="667" y="319"/>
                      </a:lnTo>
                      <a:lnTo>
                        <a:pt x="658" y="319"/>
                      </a:lnTo>
                      <a:lnTo>
                        <a:pt x="653" y="307"/>
                      </a:lnTo>
                      <a:lnTo>
                        <a:pt x="662" y="298"/>
                      </a:lnTo>
                      <a:lnTo>
                        <a:pt x="674" y="298"/>
                      </a:lnTo>
                      <a:lnTo>
                        <a:pt x="686" y="298"/>
                      </a:lnTo>
                      <a:lnTo>
                        <a:pt x="695" y="288"/>
                      </a:lnTo>
                      <a:lnTo>
                        <a:pt x="686" y="277"/>
                      </a:lnTo>
                      <a:lnTo>
                        <a:pt x="674" y="265"/>
                      </a:lnTo>
                      <a:lnTo>
                        <a:pt x="681" y="262"/>
                      </a:lnTo>
                      <a:lnTo>
                        <a:pt x="674" y="255"/>
                      </a:lnTo>
                      <a:lnTo>
                        <a:pt x="665" y="250"/>
                      </a:lnTo>
                      <a:lnTo>
                        <a:pt x="653" y="248"/>
                      </a:lnTo>
                      <a:lnTo>
                        <a:pt x="655" y="236"/>
                      </a:lnTo>
                      <a:lnTo>
                        <a:pt x="660" y="222"/>
                      </a:lnTo>
                      <a:lnTo>
                        <a:pt x="669" y="210"/>
                      </a:lnTo>
                      <a:lnTo>
                        <a:pt x="679" y="194"/>
                      </a:lnTo>
                      <a:lnTo>
                        <a:pt x="674" y="184"/>
                      </a:lnTo>
                      <a:lnTo>
                        <a:pt x="688" y="179"/>
                      </a:lnTo>
                      <a:lnTo>
                        <a:pt x="698" y="170"/>
                      </a:lnTo>
                      <a:lnTo>
                        <a:pt x="695" y="161"/>
                      </a:lnTo>
                      <a:lnTo>
                        <a:pt x="710" y="156"/>
                      </a:lnTo>
                      <a:lnTo>
                        <a:pt x="717" y="139"/>
                      </a:lnTo>
                      <a:lnTo>
                        <a:pt x="707" y="139"/>
                      </a:lnTo>
                      <a:lnTo>
                        <a:pt x="719" y="137"/>
                      </a:lnTo>
                      <a:lnTo>
                        <a:pt x="729" y="132"/>
                      </a:lnTo>
                      <a:lnTo>
                        <a:pt x="740" y="123"/>
                      </a:lnTo>
                      <a:lnTo>
                        <a:pt x="750" y="113"/>
                      </a:lnTo>
                      <a:lnTo>
                        <a:pt x="762" y="99"/>
                      </a:lnTo>
                      <a:lnTo>
                        <a:pt x="757" y="87"/>
                      </a:lnTo>
                      <a:lnTo>
                        <a:pt x="745" y="82"/>
                      </a:lnTo>
                      <a:lnTo>
                        <a:pt x="736" y="78"/>
                      </a:lnTo>
                      <a:lnTo>
                        <a:pt x="726" y="85"/>
                      </a:lnTo>
                      <a:lnTo>
                        <a:pt x="717" y="85"/>
                      </a:lnTo>
                      <a:lnTo>
                        <a:pt x="705" y="87"/>
                      </a:lnTo>
                      <a:lnTo>
                        <a:pt x="698" y="92"/>
                      </a:lnTo>
                      <a:lnTo>
                        <a:pt x="688" y="97"/>
                      </a:lnTo>
                      <a:lnTo>
                        <a:pt x="679" y="97"/>
                      </a:lnTo>
                      <a:lnTo>
                        <a:pt x="669" y="94"/>
                      </a:lnTo>
                      <a:lnTo>
                        <a:pt x="660" y="97"/>
                      </a:lnTo>
                      <a:lnTo>
                        <a:pt x="648" y="94"/>
                      </a:lnTo>
                      <a:lnTo>
                        <a:pt x="641" y="106"/>
                      </a:lnTo>
                      <a:lnTo>
                        <a:pt x="634" y="118"/>
                      </a:lnTo>
                      <a:lnTo>
                        <a:pt x="624" y="130"/>
                      </a:lnTo>
                      <a:lnTo>
                        <a:pt x="617" y="142"/>
                      </a:lnTo>
                      <a:lnTo>
                        <a:pt x="608" y="151"/>
                      </a:lnTo>
                      <a:lnTo>
                        <a:pt x="615" y="137"/>
                      </a:lnTo>
                      <a:lnTo>
                        <a:pt x="622" y="123"/>
                      </a:lnTo>
                      <a:lnTo>
                        <a:pt x="632" y="111"/>
                      </a:lnTo>
                      <a:lnTo>
                        <a:pt x="636" y="94"/>
                      </a:lnTo>
                      <a:lnTo>
                        <a:pt x="636" y="82"/>
                      </a:lnTo>
                      <a:lnTo>
                        <a:pt x="627" y="73"/>
                      </a:lnTo>
                      <a:lnTo>
                        <a:pt x="617" y="80"/>
                      </a:lnTo>
                      <a:lnTo>
                        <a:pt x="606" y="85"/>
                      </a:lnTo>
                      <a:lnTo>
                        <a:pt x="596" y="99"/>
                      </a:lnTo>
                      <a:lnTo>
                        <a:pt x="587" y="106"/>
                      </a:lnTo>
                      <a:lnTo>
                        <a:pt x="575" y="111"/>
                      </a:lnTo>
                      <a:lnTo>
                        <a:pt x="582" y="97"/>
                      </a:lnTo>
                      <a:lnTo>
                        <a:pt x="589" y="80"/>
                      </a:lnTo>
                      <a:lnTo>
                        <a:pt x="582" y="80"/>
                      </a:lnTo>
                      <a:lnTo>
                        <a:pt x="570" y="78"/>
                      </a:lnTo>
                      <a:lnTo>
                        <a:pt x="558" y="82"/>
                      </a:lnTo>
                      <a:lnTo>
                        <a:pt x="546" y="80"/>
                      </a:lnTo>
                      <a:lnTo>
                        <a:pt x="535" y="82"/>
                      </a:lnTo>
                      <a:lnTo>
                        <a:pt x="523" y="80"/>
                      </a:lnTo>
                      <a:lnTo>
                        <a:pt x="511" y="85"/>
                      </a:lnTo>
                      <a:lnTo>
                        <a:pt x="502" y="80"/>
                      </a:lnTo>
                      <a:lnTo>
                        <a:pt x="511" y="78"/>
                      </a:lnTo>
                      <a:lnTo>
                        <a:pt x="523" y="78"/>
                      </a:lnTo>
                      <a:lnTo>
                        <a:pt x="535" y="78"/>
                      </a:lnTo>
                      <a:lnTo>
                        <a:pt x="546" y="78"/>
                      </a:lnTo>
                      <a:lnTo>
                        <a:pt x="561" y="73"/>
                      </a:lnTo>
                      <a:lnTo>
                        <a:pt x="572" y="73"/>
                      </a:lnTo>
                      <a:lnTo>
                        <a:pt x="587" y="73"/>
                      </a:lnTo>
                      <a:lnTo>
                        <a:pt x="598" y="71"/>
                      </a:lnTo>
                      <a:lnTo>
                        <a:pt x="610" y="68"/>
                      </a:lnTo>
                      <a:lnTo>
                        <a:pt x="622" y="66"/>
                      </a:lnTo>
                      <a:lnTo>
                        <a:pt x="634" y="61"/>
                      </a:lnTo>
                      <a:lnTo>
                        <a:pt x="643" y="45"/>
                      </a:lnTo>
                      <a:lnTo>
                        <a:pt x="632" y="45"/>
                      </a:lnTo>
                      <a:lnTo>
                        <a:pt x="617" y="42"/>
                      </a:lnTo>
                      <a:lnTo>
                        <a:pt x="603" y="40"/>
                      </a:lnTo>
                      <a:lnTo>
                        <a:pt x="594" y="33"/>
                      </a:lnTo>
                      <a:lnTo>
                        <a:pt x="582" y="26"/>
                      </a:lnTo>
                      <a:lnTo>
                        <a:pt x="572" y="16"/>
                      </a:lnTo>
                      <a:lnTo>
                        <a:pt x="563" y="9"/>
                      </a:lnTo>
                      <a:lnTo>
                        <a:pt x="551" y="2"/>
                      </a:lnTo>
                      <a:lnTo>
                        <a:pt x="537" y="2"/>
                      </a:lnTo>
                      <a:lnTo>
                        <a:pt x="525" y="2"/>
                      </a:lnTo>
                      <a:lnTo>
                        <a:pt x="511" y="0"/>
                      </a:lnTo>
                      <a:close/>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5" name="Freeform 1406"/>
                <p:cNvSpPr>
                  <a:spLocks/>
                </p:cNvSpPr>
                <p:nvPr/>
              </p:nvSpPr>
              <p:spPr bwMode="black">
                <a:xfrm>
                  <a:off x="2588673" y="1052736"/>
                  <a:ext cx="1182738" cy="1362422"/>
                </a:xfrm>
                <a:custGeom>
                  <a:avLst/>
                  <a:gdLst>
                    <a:gd name="T0" fmla="*/ 449 w 762"/>
                    <a:gd name="T1" fmla="*/ 9 h 842"/>
                    <a:gd name="T2" fmla="*/ 393 w 762"/>
                    <a:gd name="T3" fmla="*/ 28 h 842"/>
                    <a:gd name="T4" fmla="*/ 317 w 762"/>
                    <a:gd name="T5" fmla="*/ 35 h 842"/>
                    <a:gd name="T6" fmla="*/ 336 w 762"/>
                    <a:gd name="T7" fmla="*/ 82 h 842"/>
                    <a:gd name="T8" fmla="*/ 274 w 762"/>
                    <a:gd name="T9" fmla="*/ 59 h 842"/>
                    <a:gd name="T10" fmla="*/ 237 w 762"/>
                    <a:gd name="T11" fmla="*/ 71 h 842"/>
                    <a:gd name="T12" fmla="*/ 185 w 762"/>
                    <a:gd name="T13" fmla="*/ 78 h 842"/>
                    <a:gd name="T14" fmla="*/ 133 w 762"/>
                    <a:gd name="T15" fmla="*/ 111 h 842"/>
                    <a:gd name="T16" fmla="*/ 71 w 762"/>
                    <a:gd name="T17" fmla="*/ 151 h 842"/>
                    <a:gd name="T18" fmla="*/ 83 w 762"/>
                    <a:gd name="T19" fmla="*/ 206 h 842"/>
                    <a:gd name="T20" fmla="*/ 14 w 762"/>
                    <a:gd name="T21" fmla="*/ 229 h 842"/>
                    <a:gd name="T22" fmla="*/ 43 w 762"/>
                    <a:gd name="T23" fmla="*/ 272 h 842"/>
                    <a:gd name="T24" fmla="*/ 64 w 762"/>
                    <a:gd name="T25" fmla="*/ 279 h 842"/>
                    <a:gd name="T26" fmla="*/ 43 w 762"/>
                    <a:gd name="T27" fmla="*/ 303 h 842"/>
                    <a:gd name="T28" fmla="*/ 76 w 762"/>
                    <a:gd name="T29" fmla="*/ 333 h 842"/>
                    <a:gd name="T30" fmla="*/ 133 w 762"/>
                    <a:gd name="T31" fmla="*/ 324 h 842"/>
                    <a:gd name="T32" fmla="*/ 194 w 762"/>
                    <a:gd name="T33" fmla="*/ 371 h 842"/>
                    <a:gd name="T34" fmla="*/ 227 w 762"/>
                    <a:gd name="T35" fmla="*/ 454 h 842"/>
                    <a:gd name="T36" fmla="*/ 256 w 762"/>
                    <a:gd name="T37" fmla="*/ 497 h 842"/>
                    <a:gd name="T38" fmla="*/ 232 w 762"/>
                    <a:gd name="T39" fmla="*/ 518 h 842"/>
                    <a:gd name="T40" fmla="*/ 277 w 762"/>
                    <a:gd name="T41" fmla="*/ 558 h 842"/>
                    <a:gd name="T42" fmla="*/ 241 w 762"/>
                    <a:gd name="T43" fmla="*/ 615 h 842"/>
                    <a:gd name="T44" fmla="*/ 251 w 762"/>
                    <a:gd name="T45" fmla="*/ 684 h 842"/>
                    <a:gd name="T46" fmla="*/ 274 w 762"/>
                    <a:gd name="T47" fmla="*/ 745 h 842"/>
                    <a:gd name="T48" fmla="*/ 315 w 762"/>
                    <a:gd name="T49" fmla="*/ 819 h 842"/>
                    <a:gd name="T50" fmla="*/ 364 w 762"/>
                    <a:gd name="T51" fmla="*/ 838 h 842"/>
                    <a:gd name="T52" fmla="*/ 388 w 762"/>
                    <a:gd name="T53" fmla="*/ 767 h 842"/>
                    <a:gd name="T54" fmla="*/ 405 w 762"/>
                    <a:gd name="T55" fmla="*/ 705 h 842"/>
                    <a:gd name="T56" fmla="*/ 452 w 762"/>
                    <a:gd name="T57" fmla="*/ 670 h 842"/>
                    <a:gd name="T58" fmla="*/ 513 w 762"/>
                    <a:gd name="T59" fmla="*/ 608 h 842"/>
                    <a:gd name="T60" fmla="*/ 577 w 762"/>
                    <a:gd name="T61" fmla="*/ 584 h 842"/>
                    <a:gd name="T62" fmla="*/ 639 w 762"/>
                    <a:gd name="T63" fmla="*/ 539 h 842"/>
                    <a:gd name="T64" fmla="*/ 601 w 762"/>
                    <a:gd name="T65" fmla="*/ 509 h 842"/>
                    <a:gd name="T66" fmla="*/ 639 w 762"/>
                    <a:gd name="T67" fmla="*/ 523 h 842"/>
                    <a:gd name="T68" fmla="*/ 615 w 762"/>
                    <a:gd name="T69" fmla="*/ 456 h 842"/>
                    <a:gd name="T70" fmla="*/ 636 w 762"/>
                    <a:gd name="T71" fmla="*/ 464 h 842"/>
                    <a:gd name="T72" fmla="*/ 639 w 762"/>
                    <a:gd name="T73" fmla="*/ 433 h 842"/>
                    <a:gd name="T74" fmla="*/ 677 w 762"/>
                    <a:gd name="T75" fmla="*/ 383 h 842"/>
                    <a:gd name="T76" fmla="*/ 667 w 762"/>
                    <a:gd name="T77" fmla="*/ 319 h 842"/>
                    <a:gd name="T78" fmla="*/ 695 w 762"/>
                    <a:gd name="T79" fmla="*/ 288 h 842"/>
                    <a:gd name="T80" fmla="*/ 653 w 762"/>
                    <a:gd name="T81" fmla="*/ 248 h 842"/>
                    <a:gd name="T82" fmla="*/ 688 w 762"/>
                    <a:gd name="T83" fmla="*/ 179 h 842"/>
                    <a:gd name="T84" fmla="*/ 719 w 762"/>
                    <a:gd name="T85" fmla="*/ 137 h 842"/>
                    <a:gd name="T86" fmla="*/ 745 w 762"/>
                    <a:gd name="T87" fmla="*/ 82 h 842"/>
                    <a:gd name="T88" fmla="*/ 688 w 762"/>
                    <a:gd name="T89" fmla="*/ 97 h 842"/>
                    <a:gd name="T90" fmla="*/ 634 w 762"/>
                    <a:gd name="T91" fmla="*/ 118 h 842"/>
                    <a:gd name="T92" fmla="*/ 632 w 762"/>
                    <a:gd name="T93" fmla="*/ 111 h 842"/>
                    <a:gd name="T94" fmla="*/ 596 w 762"/>
                    <a:gd name="T95" fmla="*/ 99 h 842"/>
                    <a:gd name="T96" fmla="*/ 570 w 762"/>
                    <a:gd name="T97" fmla="*/ 78 h 842"/>
                    <a:gd name="T98" fmla="*/ 502 w 762"/>
                    <a:gd name="T99" fmla="*/ 80 h 842"/>
                    <a:gd name="T100" fmla="*/ 572 w 762"/>
                    <a:gd name="T101" fmla="*/ 73 h 842"/>
                    <a:gd name="T102" fmla="*/ 643 w 762"/>
                    <a:gd name="T103" fmla="*/ 45 h 842"/>
                    <a:gd name="T104" fmla="*/ 572 w 762"/>
                    <a:gd name="T105" fmla="*/ 16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62" h="842">
                      <a:moveTo>
                        <a:pt x="511" y="0"/>
                      </a:moveTo>
                      <a:lnTo>
                        <a:pt x="499" y="2"/>
                      </a:lnTo>
                      <a:lnTo>
                        <a:pt x="485" y="4"/>
                      </a:lnTo>
                      <a:lnTo>
                        <a:pt x="473" y="2"/>
                      </a:lnTo>
                      <a:lnTo>
                        <a:pt x="461" y="4"/>
                      </a:lnTo>
                      <a:lnTo>
                        <a:pt x="449" y="9"/>
                      </a:lnTo>
                      <a:lnTo>
                        <a:pt x="438" y="14"/>
                      </a:lnTo>
                      <a:lnTo>
                        <a:pt x="423" y="18"/>
                      </a:lnTo>
                      <a:lnTo>
                        <a:pt x="412" y="18"/>
                      </a:lnTo>
                      <a:lnTo>
                        <a:pt x="402" y="18"/>
                      </a:lnTo>
                      <a:lnTo>
                        <a:pt x="393" y="21"/>
                      </a:lnTo>
                      <a:lnTo>
                        <a:pt x="393" y="28"/>
                      </a:lnTo>
                      <a:lnTo>
                        <a:pt x="386" y="28"/>
                      </a:lnTo>
                      <a:lnTo>
                        <a:pt x="371" y="23"/>
                      </a:lnTo>
                      <a:lnTo>
                        <a:pt x="357" y="23"/>
                      </a:lnTo>
                      <a:lnTo>
                        <a:pt x="345" y="28"/>
                      </a:lnTo>
                      <a:lnTo>
                        <a:pt x="331" y="30"/>
                      </a:lnTo>
                      <a:lnTo>
                        <a:pt x="317" y="35"/>
                      </a:lnTo>
                      <a:lnTo>
                        <a:pt x="329" y="47"/>
                      </a:lnTo>
                      <a:lnTo>
                        <a:pt x="317" y="47"/>
                      </a:lnTo>
                      <a:lnTo>
                        <a:pt x="312" y="54"/>
                      </a:lnTo>
                      <a:lnTo>
                        <a:pt x="315" y="66"/>
                      </a:lnTo>
                      <a:lnTo>
                        <a:pt x="326" y="71"/>
                      </a:lnTo>
                      <a:lnTo>
                        <a:pt x="336" y="82"/>
                      </a:lnTo>
                      <a:lnTo>
                        <a:pt x="326" y="80"/>
                      </a:lnTo>
                      <a:lnTo>
                        <a:pt x="315" y="80"/>
                      </a:lnTo>
                      <a:lnTo>
                        <a:pt x="305" y="73"/>
                      </a:lnTo>
                      <a:lnTo>
                        <a:pt x="298" y="66"/>
                      </a:lnTo>
                      <a:lnTo>
                        <a:pt x="286" y="59"/>
                      </a:lnTo>
                      <a:lnTo>
                        <a:pt x="274" y="59"/>
                      </a:lnTo>
                      <a:lnTo>
                        <a:pt x="265" y="66"/>
                      </a:lnTo>
                      <a:lnTo>
                        <a:pt x="270" y="80"/>
                      </a:lnTo>
                      <a:lnTo>
                        <a:pt x="260" y="80"/>
                      </a:lnTo>
                      <a:lnTo>
                        <a:pt x="251" y="73"/>
                      </a:lnTo>
                      <a:lnTo>
                        <a:pt x="239" y="63"/>
                      </a:lnTo>
                      <a:lnTo>
                        <a:pt x="237" y="71"/>
                      </a:lnTo>
                      <a:lnTo>
                        <a:pt x="237" y="82"/>
                      </a:lnTo>
                      <a:lnTo>
                        <a:pt x="230" y="75"/>
                      </a:lnTo>
                      <a:lnTo>
                        <a:pt x="220" y="66"/>
                      </a:lnTo>
                      <a:lnTo>
                        <a:pt x="208" y="66"/>
                      </a:lnTo>
                      <a:lnTo>
                        <a:pt x="196" y="71"/>
                      </a:lnTo>
                      <a:lnTo>
                        <a:pt x="185" y="78"/>
                      </a:lnTo>
                      <a:lnTo>
                        <a:pt x="175" y="78"/>
                      </a:lnTo>
                      <a:lnTo>
                        <a:pt x="166" y="82"/>
                      </a:lnTo>
                      <a:lnTo>
                        <a:pt x="154" y="85"/>
                      </a:lnTo>
                      <a:lnTo>
                        <a:pt x="144" y="87"/>
                      </a:lnTo>
                      <a:lnTo>
                        <a:pt x="137" y="97"/>
                      </a:lnTo>
                      <a:lnTo>
                        <a:pt x="133" y="111"/>
                      </a:lnTo>
                      <a:lnTo>
                        <a:pt x="125" y="120"/>
                      </a:lnTo>
                      <a:lnTo>
                        <a:pt x="114" y="116"/>
                      </a:lnTo>
                      <a:lnTo>
                        <a:pt x="107" y="127"/>
                      </a:lnTo>
                      <a:lnTo>
                        <a:pt x="95" y="137"/>
                      </a:lnTo>
                      <a:lnTo>
                        <a:pt x="83" y="146"/>
                      </a:lnTo>
                      <a:lnTo>
                        <a:pt x="71" y="151"/>
                      </a:lnTo>
                      <a:lnTo>
                        <a:pt x="64" y="161"/>
                      </a:lnTo>
                      <a:lnTo>
                        <a:pt x="71" y="172"/>
                      </a:lnTo>
                      <a:lnTo>
                        <a:pt x="83" y="170"/>
                      </a:lnTo>
                      <a:lnTo>
                        <a:pt x="95" y="172"/>
                      </a:lnTo>
                      <a:lnTo>
                        <a:pt x="92" y="191"/>
                      </a:lnTo>
                      <a:lnTo>
                        <a:pt x="83" y="206"/>
                      </a:lnTo>
                      <a:lnTo>
                        <a:pt x="71" y="210"/>
                      </a:lnTo>
                      <a:lnTo>
                        <a:pt x="57" y="210"/>
                      </a:lnTo>
                      <a:lnTo>
                        <a:pt x="45" y="210"/>
                      </a:lnTo>
                      <a:lnTo>
                        <a:pt x="36" y="217"/>
                      </a:lnTo>
                      <a:lnTo>
                        <a:pt x="24" y="227"/>
                      </a:lnTo>
                      <a:lnTo>
                        <a:pt x="14" y="229"/>
                      </a:lnTo>
                      <a:lnTo>
                        <a:pt x="2" y="232"/>
                      </a:lnTo>
                      <a:lnTo>
                        <a:pt x="0" y="243"/>
                      </a:lnTo>
                      <a:lnTo>
                        <a:pt x="7" y="255"/>
                      </a:lnTo>
                      <a:lnTo>
                        <a:pt x="19" y="262"/>
                      </a:lnTo>
                      <a:lnTo>
                        <a:pt x="31" y="267"/>
                      </a:lnTo>
                      <a:lnTo>
                        <a:pt x="43" y="272"/>
                      </a:lnTo>
                      <a:lnTo>
                        <a:pt x="59" y="272"/>
                      </a:lnTo>
                      <a:lnTo>
                        <a:pt x="64" y="265"/>
                      </a:lnTo>
                      <a:lnTo>
                        <a:pt x="71" y="267"/>
                      </a:lnTo>
                      <a:lnTo>
                        <a:pt x="81" y="265"/>
                      </a:lnTo>
                      <a:lnTo>
                        <a:pt x="76" y="281"/>
                      </a:lnTo>
                      <a:lnTo>
                        <a:pt x="64" y="279"/>
                      </a:lnTo>
                      <a:lnTo>
                        <a:pt x="50" y="279"/>
                      </a:lnTo>
                      <a:lnTo>
                        <a:pt x="43" y="286"/>
                      </a:lnTo>
                      <a:lnTo>
                        <a:pt x="31" y="284"/>
                      </a:lnTo>
                      <a:lnTo>
                        <a:pt x="17" y="298"/>
                      </a:lnTo>
                      <a:lnTo>
                        <a:pt x="33" y="295"/>
                      </a:lnTo>
                      <a:lnTo>
                        <a:pt x="43" y="303"/>
                      </a:lnTo>
                      <a:lnTo>
                        <a:pt x="52" y="310"/>
                      </a:lnTo>
                      <a:lnTo>
                        <a:pt x="43" y="319"/>
                      </a:lnTo>
                      <a:lnTo>
                        <a:pt x="50" y="329"/>
                      </a:lnTo>
                      <a:lnTo>
                        <a:pt x="59" y="331"/>
                      </a:lnTo>
                      <a:lnTo>
                        <a:pt x="71" y="336"/>
                      </a:lnTo>
                      <a:lnTo>
                        <a:pt x="76" y="333"/>
                      </a:lnTo>
                      <a:lnTo>
                        <a:pt x="71" y="326"/>
                      </a:lnTo>
                      <a:lnTo>
                        <a:pt x="81" y="324"/>
                      </a:lnTo>
                      <a:lnTo>
                        <a:pt x="95" y="329"/>
                      </a:lnTo>
                      <a:lnTo>
                        <a:pt x="109" y="322"/>
                      </a:lnTo>
                      <a:lnTo>
                        <a:pt x="121" y="324"/>
                      </a:lnTo>
                      <a:lnTo>
                        <a:pt x="133" y="324"/>
                      </a:lnTo>
                      <a:lnTo>
                        <a:pt x="144" y="326"/>
                      </a:lnTo>
                      <a:lnTo>
                        <a:pt x="156" y="329"/>
                      </a:lnTo>
                      <a:lnTo>
                        <a:pt x="166" y="336"/>
                      </a:lnTo>
                      <a:lnTo>
                        <a:pt x="175" y="348"/>
                      </a:lnTo>
                      <a:lnTo>
                        <a:pt x="185" y="359"/>
                      </a:lnTo>
                      <a:lnTo>
                        <a:pt x="194" y="371"/>
                      </a:lnTo>
                      <a:lnTo>
                        <a:pt x="199" y="388"/>
                      </a:lnTo>
                      <a:lnTo>
                        <a:pt x="206" y="402"/>
                      </a:lnTo>
                      <a:lnTo>
                        <a:pt x="211" y="419"/>
                      </a:lnTo>
                      <a:lnTo>
                        <a:pt x="215" y="433"/>
                      </a:lnTo>
                      <a:lnTo>
                        <a:pt x="215" y="442"/>
                      </a:lnTo>
                      <a:lnTo>
                        <a:pt x="227" y="454"/>
                      </a:lnTo>
                      <a:lnTo>
                        <a:pt x="222" y="466"/>
                      </a:lnTo>
                      <a:lnTo>
                        <a:pt x="218" y="483"/>
                      </a:lnTo>
                      <a:lnTo>
                        <a:pt x="230" y="494"/>
                      </a:lnTo>
                      <a:lnTo>
                        <a:pt x="239" y="483"/>
                      </a:lnTo>
                      <a:lnTo>
                        <a:pt x="248" y="487"/>
                      </a:lnTo>
                      <a:lnTo>
                        <a:pt x="256" y="497"/>
                      </a:lnTo>
                      <a:lnTo>
                        <a:pt x="265" y="509"/>
                      </a:lnTo>
                      <a:lnTo>
                        <a:pt x="272" y="518"/>
                      </a:lnTo>
                      <a:lnTo>
                        <a:pt x="267" y="530"/>
                      </a:lnTo>
                      <a:lnTo>
                        <a:pt x="256" y="523"/>
                      </a:lnTo>
                      <a:lnTo>
                        <a:pt x="241" y="518"/>
                      </a:lnTo>
                      <a:lnTo>
                        <a:pt x="232" y="518"/>
                      </a:lnTo>
                      <a:lnTo>
                        <a:pt x="241" y="527"/>
                      </a:lnTo>
                      <a:lnTo>
                        <a:pt x="248" y="535"/>
                      </a:lnTo>
                      <a:lnTo>
                        <a:pt x="260" y="539"/>
                      </a:lnTo>
                      <a:lnTo>
                        <a:pt x="270" y="544"/>
                      </a:lnTo>
                      <a:lnTo>
                        <a:pt x="282" y="546"/>
                      </a:lnTo>
                      <a:lnTo>
                        <a:pt x="277" y="558"/>
                      </a:lnTo>
                      <a:lnTo>
                        <a:pt x="272" y="575"/>
                      </a:lnTo>
                      <a:lnTo>
                        <a:pt x="267" y="589"/>
                      </a:lnTo>
                      <a:lnTo>
                        <a:pt x="256" y="591"/>
                      </a:lnTo>
                      <a:lnTo>
                        <a:pt x="256" y="594"/>
                      </a:lnTo>
                      <a:lnTo>
                        <a:pt x="248" y="603"/>
                      </a:lnTo>
                      <a:lnTo>
                        <a:pt x="241" y="615"/>
                      </a:lnTo>
                      <a:lnTo>
                        <a:pt x="239" y="629"/>
                      </a:lnTo>
                      <a:lnTo>
                        <a:pt x="239" y="644"/>
                      </a:lnTo>
                      <a:lnTo>
                        <a:pt x="246" y="644"/>
                      </a:lnTo>
                      <a:lnTo>
                        <a:pt x="241" y="660"/>
                      </a:lnTo>
                      <a:lnTo>
                        <a:pt x="246" y="672"/>
                      </a:lnTo>
                      <a:lnTo>
                        <a:pt x="251" y="684"/>
                      </a:lnTo>
                      <a:lnTo>
                        <a:pt x="258" y="696"/>
                      </a:lnTo>
                      <a:lnTo>
                        <a:pt x="263" y="717"/>
                      </a:lnTo>
                      <a:lnTo>
                        <a:pt x="270" y="715"/>
                      </a:lnTo>
                      <a:lnTo>
                        <a:pt x="279" y="719"/>
                      </a:lnTo>
                      <a:lnTo>
                        <a:pt x="270" y="731"/>
                      </a:lnTo>
                      <a:lnTo>
                        <a:pt x="274" y="745"/>
                      </a:lnTo>
                      <a:lnTo>
                        <a:pt x="279" y="762"/>
                      </a:lnTo>
                      <a:lnTo>
                        <a:pt x="286" y="778"/>
                      </a:lnTo>
                      <a:lnTo>
                        <a:pt x="296" y="790"/>
                      </a:lnTo>
                      <a:lnTo>
                        <a:pt x="298" y="805"/>
                      </a:lnTo>
                      <a:lnTo>
                        <a:pt x="310" y="807"/>
                      </a:lnTo>
                      <a:lnTo>
                        <a:pt x="315" y="819"/>
                      </a:lnTo>
                      <a:lnTo>
                        <a:pt x="324" y="814"/>
                      </a:lnTo>
                      <a:lnTo>
                        <a:pt x="334" y="814"/>
                      </a:lnTo>
                      <a:lnTo>
                        <a:pt x="341" y="821"/>
                      </a:lnTo>
                      <a:lnTo>
                        <a:pt x="348" y="831"/>
                      </a:lnTo>
                      <a:lnTo>
                        <a:pt x="355" y="842"/>
                      </a:lnTo>
                      <a:lnTo>
                        <a:pt x="364" y="838"/>
                      </a:lnTo>
                      <a:lnTo>
                        <a:pt x="369" y="842"/>
                      </a:lnTo>
                      <a:lnTo>
                        <a:pt x="376" y="833"/>
                      </a:lnTo>
                      <a:lnTo>
                        <a:pt x="379" y="816"/>
                      </a:lnTo>
                      <a:lnTo>
                        <a:pt x="386" y="802"/>
                      </a:lnTo>
                      <a:lnTo>
                        <a:pt x="386" y="786"/>
                      </a:lnTo>
                      <a:lnTo>
                        <a:pt x="388" y="767"/>
                      </a:lnTo>
                      <a:lnTo>
                        <a:pt x="393" y="755"/>
                      </a:lnTo>
                      <a:lnTo>
                        <a:pt x="402" y="748"/>
                      </a:lnTo>
                      <a:lnTo>
                        <a:pt x="407" y="733"/>
                      </a:lnTo>
                      <a:lnTo>
                        <a:pt x="402" y="719"/>
                      </a:lnTo>
                      <a:lnTo>
                        <a:pt x="405" y="710"/>
                      </a:lnTo>
                      <a:lnTo>
                        <a:pt x="405" y="705"/>
                      </a:lnTo>
                      <a:lnTo>
                        <a:pt x="412" y="691"/>
                      </a:lnTo>
                      <a:lnTo>
                        <a:pt x="426" y="684"/>
                      </a:lnTo>
                      <a:lnTo>
                        <a:pt x="435" y="674"/>
                      </a:lnTo>
                      <a:lnTo>
                        <a:pt x="447" y="658"/>
                      </a:lnTo>
                      <a:lnTo>
                        <a:pt x="447" y="672"/>
                      </a:lnTo>
                      <a:lnTo>
                        <a:pt x="452" y="670"/>
                      </a:lnTo>
                      <a:lnTo>
                        <a:pt x="464" y="667"/>
                      </a:lnTo>
                      <a:lnTo>
                        <a:pt x="475" y="662"/>
                      </a:lnTo>
                      <a:lnTo>
                        <a:pt x="487" y="653"/>
                      </a:lnTo>
                      <a:lnTo>
                        <a:pt x="494" y="636"/>
                      </a:lnTo>
                      <a:lnTo>
                        <a:pt x="502" y="620"/>
                      </a:lnTo>
                      <a:lnTo>
                        <a:pt x="513" y="608"/>
                      </a:lnTo>
                      <a:lnTo>
                        <a:pt x="523" y="599"/>
                      </a:lnTo>
                      <a:lnTo>
                        <a:pt x="532" y="596"/>
                      </a:lnTo>
                      <a:lnTo>
                        <a:pt x="542" y="596"/>
                      </a:lnTo>
                      <a:lnTo>
                        <a:pt x="554" y="594"/>
                      </a:lnTo>
                      <a:lnTo>
                        <a:pt x="565" y="589"/>
                      </a:lnTo>
                      <a:lnTo>
                        <a:pt x="577" y="584"/>
                      </a:lnTo>
                      <a:lnTo>
                        <a:pt x="589" y="582"/>
                      </a:lnTo>
                      <a:lnTo>
                        <a:pt x="598" y="572"/>
                      </a:lnTo>
                      <a:lnTo>
                        <a:pt x="608" y="561"/>
                      </a:lnTo>
                      <a:lnTo>
                        <a:pt x="620" y="551"/>
                      </a:lnTo>
                      <a:lnTo>
                        <a:pt x="629" y="546"/>
                      </a:lnTo>
                      <a:lnTo>
                        <a:pt x="639" y="539"/>
                      </a:lnTo>
                      <a:lnTo>
                        <a:pt x="632" y="535"/>
                      </a:lnTo>
                      <a:lnTo>
                        <a:pt x="620" y="535"/>
                      </a:lnTo>
                      <a:lnTo>
                        <a:pt x="608" y="532"/>
                      </a:lnTo>
                      <a:lnTo>
                        <a:pt x="598" y="530"/>
                      </a:lnTo>
                      <a:lnTo>
                        <a:pt x="591" y="518"/>
                      </a:lnTo>
                      <a:lnTo>
                        <a:pt x="601" y="509"/>
                      </a:lnTo>
                      <a:lnTo>
                        <a:pt x="596" y="492"/>
                      </a:lnTo>
                      <a:lnTo>
                        <a:pt x="603" y="494"/>
                      </a:lnTo>
                      <a:lnTo>
                        <a:pt x="613" y="497"/>
                      </a:lnTo>
                      <a:lnTo>
                        <a:pt x="620" y="509"/>
                      </a:lnTo>
                      <a:lnTo>
                        <a:pt x="627" y="523"/>
                      </a:lnTo>
                      <a:lnTo>
                        <a:pt x="639" y="523"/>
                      </a:lnTo>
                      <a:lnTo>
                        <a:pt x="651" y="518"/>
                      </a:lnTo>
                      <a:lnTo>
                        <a:pt x="648" y="501"/>
                      </a:lnTo>
                      <a:lnTo>
                        <a:pt x="643" y="487"/>
                      </a:lnTo>
                      <a:lnTo>
                        <a:pt x="634" y="478"/>
                      </a:lnTo>
                      <a:lnTo>
                        <a:pt x="624" y="466"/>
                      </a:lnTo>
                      <a:lnTo>
                        <a:pt x="615" y="456"/>
                      </a:lnTo>
                      <a:lnTo>
                        <a:pt x="606" y="447"/>
                      </a:lnTo>
                      <a:lnTo>
                        <a:pt x="606" y="438"/>
                      </a:lnTo>
                      <a:lnTo>
                        <a:pt x="610" y="438"/>
                      </a:lnTo>
                      <a:lnTo>
                        <a:pt x="615" y="449"/>
                      </a:lnTo>
                      <a:lnTo>
                        <a:pt x="624" y="459"/>
                      </a:lnTo>
                      <a:lnTo>
                        <a:pt x="636" y="464"/>
                      </a:lnTo>
                      <a:lnTo>
                        <a:pt x="643" y="447"/>
                      </a:lnTo>
                      <a:lnTo>
                        <a:pt x="636" y="435"/>
                      </a:lnTo>
                      <a:lnTo>
                        <a:pt x="627" y="428"/>
                      </a:lnTo>
                      <a:lnTo>
                        <a:pt x="617" y="421"/>
                      </a:lnTo>
                      <a:lnTo>
                        <a:pt x="624" y="416"/>
                      </a:lnTo>
                      <a:lnTo>
                        <a:pt x="639" y="433"/>
                      </a:lnTo>
                      <a:lnTo>
                        <a:pt x="646" y="426"/>
                      </a:lnTo>
                      <a:lnTo>
                        <a:pt x="655" y="421"/>
                      </a:lnTo>
                      <a:lnTo>
                        <a:pt x="662" y="409"/>
                      </a:lnTo>
                      <a:lnTo>
                        <a:pt x="658" y="400"/>
                      </a:lnTo>
                      <a:lnTo>
                        <a:pt x="669" y="395"/>
                      </a:lnTo>
                      <a:lnTo>
                        <a:pt x="677" y="383"/>
                      </a:lnTo>
                      <a:lnTo>
                        <a:pt x="667" y="378"/>
                      </a:lnTo>
                      <a:lnTo>
                        <a:pt x="660" y="369"/>
                      </a:lnTo>
                      <a:lnTo>
                        <a:pt x="674" y="359"/>
                      </a:lnTo>
                      <a:lnTo>
                        <a:pt x="674" y="345"/>
                      </a:lnTo>
                      <a:lnTo>
                        <a:pt x="672" y="333"/>
                      </a:lnTo>
                      <a:lnTo>
                        <a:pt x="667" y="319"/>
                      </a:lnTo>
                      <a:lnTo>
                        <a:pt x="658" y="319"/>
                      </a:lnTo>
                      <a:lnTo>
                        <a:pt x="653" y="307"/>
                      </a:lnTo>
                      <a:lnTo>
                        <a:pt x="662" y="298"/>
                      </a:lnTo>
                      <a:lnTo>
                        <a:pt x="674" y="298"/>
                      </a:lnTo>
                      <a:lnTo>
                        <a:pt x="686" y="298"/>
                      </a:lnTo>
                      <a:lnTo>
                        <a:pt x="695" y="288"/>
                      </a:lnTo>
                      <a:lnTo>
                        <a:pt x="686" y="277"/>
                      </a:lnTo>
                      <a:lnTo>
                        <a:pt x="674" y="265"/>
                      </a:lnTo>
                      <a:lnTo>
                        <a:pt x="681" y="262"/>
                      </a:lnTo>
                      <a:lnTo>
                        <a:pt x="674" y="255"/>
                      </a:lnTo>
                      <a:lnTo>
                        <a:pt x="665" y="250"/>
                      </a:lnTo>
                      <a:lnTo>
                        <a:pt x="653" y="248"/>
                      </a:lnTo>
                      <a:lnTo>
                        <a:pt x="655" y="236"/>
                      </a:lnTo>
                      <a:lnTo>
                        <a:pt x="660" y="222"/>
                      </a:lnTo>
                      <a:lnTo>
                        <a:pt x="669" y="210"/>
                      </a:lnTo>
                      <a:lnTo>
                        <a:pt x="679" y="194"/>
                      </a:lnTo>
                      <a:lnTo>
                        <a:pt x="674" y="184"/>
                      </a:lnTo>
                      <a:lnTo>
                        <a:pt x="688" y="179"/>
                      </a:lnTo>
                      <a:lnTo>
                        <a:pt x="698" y="170"/>
                      </a:lnTo>
                      <a:lnTo>
                        <a:pt x="695" y="161"/>
                      </a:lnTo>
                      <a:lnTo>
                        <a:pt x="710" y="156"/>
                      </a:lnTo>
                      <a:lnTo>
                        <a:pt x="717" y="139"/>
                      </a:lnTo>
                      <a:lnTo>
                        <a:pt x="707" y="139"/>
                      </a:lnTo>
                      <a:lnTo>
                        <a:pt x="719" y="137"/>
                      </a:lnTo>
                      <a:lnTo>
                        <a:pt x="729" y="132"/>
                      </a:lnTo>
                      <a:lnTo>
                        <a:pt x="740" y="123"/>
                      </a:lnTo>
                      <a:lnTo>
                        <a:pt x="750" y="113"/>
                      </a:lnTo>
                      <a:lnTo>
                        <a:pt x="762" y="99"/>
                      </a:lnTo>
                      <a:lnTo>
                        <a:pt x="757" y="87"/>
                      </a:lnTo>
                      <a:lnTo>
                        <a:pt x="745" y="82"/>
                      </a:lnTo>
                      <a:lnTo>
                        <a:pt x="736" y="78"/>
                      </a:lnTo>
                      <a:lnTo>
                        <a:pt x="726" y="85"/>
                      </a:lnTo>
                      <a:lnTo>
                        <a:pt x="717" y="85"/>
                      </a:lnTo>
                      <a:lnTo>
                        <a:pt x="705" y="87"/>
                      </a:lnTo>
                      <a:lnTo>
                        <a:pt x="698" y="92"/>
                      </a:lnTo>
                      <a:lnTo>
                        <a:pt x="688" y="97"/>
                      </a:lnTo>
                      <a:lnTo>
                        <a:pt x="679" y="97"/>
                      </a:lnTo>
                      <a:lnTo>
                        <a:pt x="669" y="94"/>
                      </a:lnTo>
                      <a:lnTo>
                        <a:pt x="660" y="97"/>
                      </a:lnTo>
                      <a:lnTo>
                        <a:pt x="648" y="94"/>
                      </a:lnTo>
                      <a:lnTo>
                        <a:pt x="641" y="106"/>
                      </a:lnTo>
                      <a:lnTo>
                        <a:pt x="634" y="118"/>
                      </a:lnTo>
                      <a:lnTo>
                        <a:pt x="624" y="130"/>
                      </a:lnTo>
                      <a:lnTo>
                        <a:pt x="617" y="142"/>
                      </a:lnTo>
                      <a:lnTo>
                        <a:pt x="608" y="151"/>
                      </a:lnTo>
                      <a:lnTo>
                        <a:pt x="615" y="137"/>
                      </a:lnTo>
                      <a:lnTo>
                        <a:pt x="622" y="123"/>
                      </a:lnTo>
                      <a:lnTo>
                        <a:pt x="632" y="111"/>
                      </a:lnTo>
                      <a:lnTo>
                        <a:pt x="636" y="94"/>
                      </a:lnTo>
                      <a:lnTo>
                        <a:pt x="636" y="82"/>
                      </a:lnTo>
                      <a:lnTo>
                        <a:pt x="627" y="73"/>
                      </a:lnTo>
                      <a:lnTo>
                        <a:pt x="617" y="80"/>
                      </a:lnTo>
                      <a:lnTo>
                        <a:pt x="606" y="85"/>
                      </a:lnTo>
                      <a:lnTo>
                        <a:pt x="596" y="99"/>
                      </a:lnTo>
                      <a:lnTo>
                        <a:pt x="587" y="106"/>
                      </a:lnTo>
                      <a:lnTo>
                        <a:pt x="575" y="111"/>
                      </a:lnTo>
                      <a:lnTo>
                        <a:pt x="582" y="97"/>
                      </a:lnTo>
                      <a:lnTo>
                        <a:pt x="589" y="80"/>
                      </a:lnTo>
                      <a:lnTo>
                        <a:pt x="582" y="80"/>
                      </a:lnTo>
                      <a:lnTo>
                        <a:pt x="570" y="78"/>
                      </a:lnTo>
                      <a:lnTo>
                        <a:pt x="558" y="82"/>
                      </a:lnTo>
                      <a:lnTo>
                        <a:pt x="546" y="80"/>
                      </a:lnTo>
                      <a:lnTo>
                        <a:pt x="535" y="82"/>
                      </a:lnTo>
                      <a:lnTo>
                        <a:pt x="523" y="80"/>
                      </a:lnTo>
                      <a:lnTo>
                        <a:pt x="511" y="85"/>
                      </a:lnTo>
                      <a:lnTo>
                        <a:pt x="502" y="80"/>
                      </a:lnTo>
                      <a:lnTo>
                        <a:pt x="511" y="78"/>
                      </a:lnTo>
                      <a:lnTo>
                        <a:pt x="523" y="78"/>
                      </a:lnTo>
                      <a:lnTo>
                        <a:pt x="535" y="78"/>
                      </a:lnTo>
                      <a:lnTo>
                        <a:pt x="546" y="78"/>
                      </a:lnTo>
                      <a:lnTo>
                        <a:pt x="561" y="73"/>
                      </a:lnTo>
                      <a:lnTo>
                        <a:pt x="572" y="73"/>
                      </a:lnTo>
                      <a:lnTo>
                        <a:pt x="587" y="73"/>
                      </a:lnTo>
                      <a:lnTo>
                        <a:pt x="598" y="71"/>
                      </a:lnTo>
                      <a:lnTo>
                        <a:pt x="610" y="68"/>
                      </a:lnTo>
                      <a:lnTo>
                        <a:pt x="622" y="66"/>
                      </a:lnTo>
                      <a:lnTo>
                        <a:pt x="634" y="61"/>
                      </a:lnTo>
                      <a:lnTo>
                        <a:pt x="643" y="45"/>
                      </a:lnTo>
                      <a:lnTo>
                        <a:pt x="632" y="45"/>
                      </a:lnTo>
                      <a:lnTo>
                        <a:pt x="617" y="42"/>
                      </a:lnTo>
                      <a:lnTo>
                        <a:pt x="603" y="40"/>
                      </a:lnTo>
                      <a:lnTo>
                        <a:pt x="594" y="33"/>
                      </a:lnTo>
                      <a:lnTo>
                        <a:pt x="582" y="26"/>
                      </a:lnTo>
                      <a:lnTo>
                        <a:pt x="572" y="16"/>
                      </a:lnTo>
                      <a:lnTo>
                        <a:pt x="563" y="9"/>
                      </a:lnTo>
                      <a:lnTo>
                        <a:pt x="551" y="2"/>
                      </a:lnTo>
                      <a:lnTo>
                        <a:pt x="537" y="2"/>
                      </a:lnTo>
                      <a:lnTo>
                        <a:pt x="525" y="2"/>
                      </a:lnTo>
                      <a:lnTo>
                        <a:pt x="511" y="0"/>
                      </a:lnTo>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735" name="Rectangle 734">
              <a:extLst>
                <a:ext uri="{FF2B5EF4-FFF2-40B4-BE49-F238E27FC236}">
                  <a16:creationId xmlns:a16="http://schemas.microsoft.com/office/drawing/2014/main" xmlns="" id="{D863F438-35BB-634D-944B-6D0294B8BBFE}"/>
                </a:ext>
              </a:extLst>
            </p:cNvPr>
            <p:cNvSpPr/>
            <p:nvPr/>
          </p:nvSpPr>
          <p:spPr>
            <a:xfrm>
              <a:off x="177800" y="1206500"/>
              <a:ext cx="8013700" cy="4749800"/>
            </a:xfrm>
            <a:prstGeom prst="rect">
              <a:avLst/>
            </a:pr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6" name="Group 5">
              <a:extLst>
                <a:ext uri="{FF2B5EF4-FFF2-40B4-BE49-F238E27FC236}">
                  <a16:creationId xmlns:a16="http://schemas.microsoft.com/office/drawing/2014/main" xmlns="" id="{05A1B0C2-F836-F14B-A234-FF1044FF8432}"/>
                </a:ext>
              </a:extLst>
            </p:cNvPr>
            <p:cNvGrpSpPr/>
            <p:nvPr/>
          </p:nvGrpSpPr>
          <p:grpSpPr>
            <a:xfrm>
              <a:off x="1004732" y="2612981"/>
              <a:ext cx="2139312" cy="509598"/>
              <a:chOff x="1350812" y="2657670"/>
              <a:chExt cx="2139312" cy="509598"/>
            </a:xfrm>
          </p:grpSpPr>
          <p:sp>
            <p:nvSpPr>
              <p:cNvPr id="727" name="TextBox 726">
                <a:extLst>
                  <a:ext uri="{FF2B5EF4-FFF2-40B4-BE49-F238E27FC236}">
                    <a16:creationId xmlns:a16="http://schemas.microsoft.com/office/drawing/2014/main" xmlns="" id="{E35AEF93-0A3C-B24A-89B3-93BA4EA37ACA}"/>
                  </a:ext>
                </a:extLst>
              </p:cNvPr>
              <p:cNvSpPr txBox="1"/>
              <p:nvPr/>
            </p:nvSpPr>
            <p:spPr>
              <a:xfrm>
                <a:off x="1350812" y="2674825"/>
                <a:ext cx="213931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            Canada</a:t>
                </a:r>
                <a:r>
                  <a:rPr kumimoji="0" lang="en-US" sz="1000" b="0" i="0" u="none" strike="noStrike" kern="1200" cap="none" spc="0" normalizeH="0" baseline="0" noProof="0" dirty="0">
                    <a:ln>
                      <a:noFill/>
                    </a:ln>
                    <a:solidFill>
                      <a:srgbClr val="000000"/>
                    </a:solidFill>
                    <a:effectLst/>
                    <a:uLnTx/>
                    <a:uFillTx/>
                    <a:latin typeface="Arial"/>
                    <a:ea typeface="+mn-ea"/>
                    <a:cs typeface="+mn-cs"/>
                  </a:rPr>
                  <a:t> </a:t>
                </a:r>
                <a:br>
                  <a:rPr kumimoji="0" lang="en-US" sz="1000" b="0" i="0" u="none" strike="noStrike" kern="1200" cap="none" spc="0" normalizeH="0" baseline="0" noProof="0" dirty="0">
                    <a:ln>
                      <a:noFill/>
                    </a:ln>
                    <a:solidFill>
                      <a:srgbClr val="000000"/>
                    </a:solidFill>
                    <a:effectLst/>
                    <a:uLnTx/>
                    <a:uFillTx/>
                    <a:latin typeface="Arial"/>
                    <a:ea typeface="+mn-ea"/>
                    <a:cs typeface="+mn-cs"/>
                  </a:rPr>
                </a:br>
                <a:r>
                  <a:rPr kumimoji="0" lang="en-US" sz="800" b="0" i="0" u="none" strike="noStrike" kern="1200" cap="none" spc="0" normalizeH="0" baseline="0" noProof="0" dirty="0">
                    <a:ln>
                      <a:noFill/>
                    </a:ln>
                    <a:solidFill>
                      <a:srgbClr val="000000"/>
                    </a:solidFill>
                    <a:effectLst/>
                    <a:uLnTx/>
                    <a:uFillTx/>
                    <a:latin typeface="Arial"/>
                    <a:ea typeface="+mn-ea"/>
                    <a:cs typeface="+mn-cs"/>
                  </a:rPr>
                  <a:t>CSA Staff Notice 51-354 Climate Change-related Disclosure Project</a:t>
                </a:r>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pic>
            <p:nvPicPr>
              <p:cNvPr id="5" name="Picture 4">
                <a:extLst>
                  <a:ext uri="{FF2B5EF4-FFF2-40B4-BE49-F238E27FC236}">
                    <a16:creationId xmlns:a16="http://schemas.microsoft.com/office/drawing/2014/main" xmlns="" id="{195AA64D-9136-9643-875F-373C5A9569DB}"/>
                  </a:ext>
                </a:extLst>
              </p:cNvPr>
              <p:cNvPicPr>
                <a:picLocks noChangeAspect="1"/>
              </p:cNvPicPr>
              <p:nvPr/>
            </p:nvPicPr>
            <p:blipFill>
              <a:blip r:embed="rId4"/>
              <a:stretch>
                <a:fillRect/>
              </a:stretch>
            </p:blipFill>
            <p:spPr>
              <a:xfrm>
                <a:off x="1442728" y="2657670"/>
                <a:ext cx="392558" cy="206878"/>
              </a:xfrm>
              <a:prstGeom prst="rect">
                <a:avLst/>
              </a:prstGeom>
            </p:spPr>
          </p:pic>
        </p:grpSp>
        <p:grpSp>
          <p:nvGrpSpPr>
            <p:cNvPr id="8" name="Group 7">
              <a:extLst>
                <a:ext uri="{FF2B5EF4-FFF2-40B4-BE49-F238E27FC236}">
                  <a16:creationId xmlns:a16="http://schemas.microsoft.com/office/drawing/2014/main" xmlns="" id="{BEA0E6DD-416E-8E41-B72A-25349F785A53}"/>
                </a:ext>
              </a:extLst>
            </p:cNvPr>
            <p:cNvGrpSpPr/>
            <p:nvPr/>
          </p:nvGrpSpPr>
          <p:grpSpPr>
            <a:xfrm>
              <a:off x="1289696" y="3145851"/>
              <a:ext cx="1920419" cy="868032"/>
              <a:chOff x="1652587" y="3349931"/>
              <a:chExt cx="1920419" cy="868032"/>
            </a:xfrm>
          </p:grpSpPr>
          <p:sp>
            <p:nvSpPr>
              <p:cNvPr id="726" name="TextBox 725">
                <a:extLst>
                  <a:ext uri="{FF2B5EF4-FFF2-40B4-BE49-F238E27FC236}">
                    <a16:creationId xmlns:a16="http://schemas.microsoft.com/office/drawing/2014/main" xmlns="" id="{2671AF87-CD8C-574B-A9CF-E871387A581C}"/>
                  </a:ext>
                </a:extLst>
              </p:cNvPr>
              <p:cNvSpPr txBox="1"/>
              <p:nvPr/>
            </p:nvSpPr>
            <p:spPr>
              <a:xfrm>
                <a:off x="1652587" y="3356189"/>
                <a:ext cx="1920419"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            U.S.</a:t>
                </a:r>
                <a:br>
                  <a:rPr kumimoji="0" lang="en-US" sz="1000" b="1" i="0" u="none" strike="noStrike" kern="1200" cap="none" spc="0" normalizeH="0" baseline="0" noProof="0" dirty="0">
                    <a:ln>
                      <a:noFill/>
                    </a:ln>
                    <a:solidFill>
                      <a:srgbClr val="000000"/>
                    </a:solidFill>
                    <a:effectLst/>
                    <a:uLnTx/>
                    <a:uFillTx/>
                    <a:latin typeface="Arial"/>
                    <a:ea typeface="+mn-ea"/>
                    <a:cs typeface="+mn-cs"/>
                  </a:rPr>
                </a:br>
                <a:r>
                  <a:rPr kumimoji="0" lang="en-US" sz="800" b="0" i="0" u="none" strike="noStrike" kern="1200" cap="none" spc="0" normalizeH="0" baseline="0" noProof="0" dirty="0">
                    <a:ln>
                      <a:noFill/>
                    </a:ln>
                    <a:solidFill>
                      <a:srgbClr val="000000"/>
                    </a:solidFill>
                    <a:effectLst/>
                    <a:uLnTx/>
                    <a:uFillTx/>
                    <a:latin typeface="Arial"/>
                    <a:ea typeface="+mn-ea"/>
                    <a:cs typeface="+mn-cs"/>
                  </a:rPr>
                  <a:t>Securities and Exchange Commission 2010 Guidance on Climate-related disclosure; 2016 Regulation SK Concept Release inquiry re </a:t>
                </a:r>
                <a:br>
                  <a:rPr kumimoji="0" lang="en-US" sz="800" b="0" i="0" u="none" strike="noStrike" kern="1200" cap="none" spc="0" normalizeH="0" baseline="0" noProof="0" dirty="0">
                    <a:ln>
                      <a:noFill/>
                    </a:ln>
                    <a:solidFill>
                      <a:srgbClr val="000000"/>
                    </a:solidFill>
                    <a:effectLst/>
                    <a:uLnTx/>
                    <a:uFillTx/>
                    <a:latin typeface="Arial"/>
                    <a:ea typeface="+mn-ea"/>
                    <a:cs typeface="+mn-cs"/>
                  </a:rPr>
                </a:br>
                <a:r>
                  <a:rPr kumimoji="0" lang="en-US" sz="800" b="0" i="0" u="none" strike="noStrike" kern="1200" cap="none" spc="0" normalizeH="0" baseline="0" noProof="0" dirty="0">
                    <a:ln>
                      <a:noFill/>
                    </a:ln>
                    <a:solidFill>
                      <a:srgbClr val="000000"/>
                    </a:solidFill>
                    <a:effectLst/>
                    <a:uLnTx/>
                    <a:uFillTx/>
                    <a:latin typeface="Arial"/>
                    <a:ea typeface="+mn-ea"/>
                    <a:cs typeface="+mn-cs"/>
                  </a:rPr>
                  <a:t>disclosure of sustainability information</a:t>
                </a:r>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pic>
            <p:nvPicPr>
              <p:cNvPr id="7" name="Picture 6">
                <a:extLst>
                  <a:ext uri="{FF2B5EF4-FFF2-40B4-BE49-F238E27FC236}">
                    <a16:creationId xmlns:a16="http://schemas.microsoft.com/office/drawing/2014/main" xmlns="" id="{7523EBA6-8829-2F4B-AEE8-8A408A12F339}"/>
                  </a:ext>
                </a:extLst>
              </p:cNvPr>
              <p:cNvPicPr>
                <a:picLocks noChangeAspect="1"/>
              </p:cNvPicPr>
              <p:nvPr/>
            </p:nvPicPr>
            <p:blipFill rotWithShape="1">
              <a:blip r:embed="rId5"/>
              <a:srcRect t="22163" b="21555"/>
              <a:stretch/>
            </p:blipFill>
            <p:spPr>
              <a:xfrm>
                <a:off x="1741487" y="3349931"/>
                <a:ext cx="379057" cy="213344"/>
              </a:xfrm>
              <a:prstGeom prst="rect">
                <a:avLst/>
              </a:prstGeom>
            </p:spPr>
          </p:pic>
        </p:grpSp>
        <p:grpSp>
          <p:nvGrpSpPr>
            <p:cNvPr id="30" name="Group 29">
              <a:extLst>
                <a:ext uri="{FF2B5EF4-FFF2-40B4-BE49-F238E27FC236}">
                  <a16:creationId xmlns:a16="http://schemas.microsoft.com/office/drawing/2014/main" xmlns="" id="{FD350E9D-6CAA-5246-A021-CA83CCFC2BC2}"/>
                </a:ext>
              </a:extLst>
            </p:cNvPr>
            <p:cNvGrpSpPr/>
            <p:nvPr/>
          </p:nvGrpSpPr>
          <p:grpSpPr>
            <a:xfrm>
              <a:off x="4051300" y="2733638"/>
              <a:ext cx="1360320" cy="900581"/>
              <a:chOff x="4572000" y="3005831"/>
              <a:chExt cx="1360320" cy="900581"/>
            </a:xfrm>
          </p:grpSpPr>
          <p:sp>
            <p:nvSpPr>
              <p:cNvPr id="22" name="Rectangle 21">
                <a:extLst>
                  <a:ext uri="{FF2B5EF4-FFF2-40B4-BE49-F238E27FC236}">
                    <a16:creationId xmlns:a16="http://schemas.microsoft.com/office/drawing/2014/main" xmlns="" id="{8EE02299-A13C-C84A-99C0-E1542E27C38D}"/>
                  </a:ext>
                </a:extLst>
              </p:cNvPr>
              <p:cNvSpPr/>
              <p:nvPr/>
            </p:nvSpPr>
            <p:spPr>
              <a:xfrm>
                <a:off x="4572000" y="3029249"/>
                <a:ext cx="1360320" cy="8771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a:ea typeface="+mn-ea"/>
                    <a:cs typeface="+mn-cs"/>
                  </a:rPr>
                  <a:t>          </a:t>
                </a:r>
                <a:r>
                  <a:rPr kumimoji="0" lang="en-US" sz="1050" b="1" i="0" u="none" strike="noStrike" kern="1200" cap="none" spc="0" normalizeH="0" baseline="0" noProof="0" dirty="0">
                    <a:ln>
                      <a:noFill/>
                    </a:ln>
                    <a:solidFill>
                      <a:srgbClr val="000000"/>
                    </a:solidFill>
                    <a:effectLst/>
                    <a:uLnTx/>
                    <a:uFillTx/>
                    <a:latin typeface="Arial"/>
                    <a:ea typeface="+mn-ea"/>
                    <a:cs typeface="+mn-cs"/>
                  </a:rPr>
                  <a:t> </a:t>
                </a:r>
                <a:r>
                  <a:rPr kumimoji="0" lang="en-US" sz="1000" b="1" i="0" u="none" strike="noStrike" kern="1200" cap="none" spc="0" normalizeH="0" baseline="0" noProof="0" dirty="0">
                    <a:ln>
                      <a:noFill/>
                    </a:ln>
                    <a:solidFill>
                      <a:srgbClr val="000000"/>
                    </a:solidFill>
                    <a:effectLst/>
                    <a:uLnTx/>
                    <a:uFillTx/>
                    <a:latin typeface="Arial"/>
                    <a:ea typeface="+mn-ea"/>
                    <a:cs typeface="+mn-cs"/>
                  </a:rPr>
                  <a:t>EU</a:t>
                </a:r>
                <a:r>
                  <a:rPr kumimoji="0" lang="en-US" sz="1000" b="0" i="0" u="none" strike="noStrike" kern="1200" cap="none" spc="0" normalizeH="0" baseline="0" noProof="0" dirty="0">
                    <a:ln>
                      <a:noFill/>
                    </a:ln>
                    <a:solidFill>
                      <a:srgbClr val="000000"/>
                    </a:solidFill>
                    <a:effectLst/>
                    <a:uLnTx/>
                    <a:uFillTx/>
                    <a:latin typeface="Arial"/>
                    <a:ea typeface="+mn-ea"/>
                    <a:cs typeface="+mn-cs"/>
                  </a:rPr>
                  <a:t> </a:t>
                </a:r>
                <a:br>
                  <a:rPr kumimoji="0" lang="en-US" sz="1000" b="0" i="0" u="none" strike="noStrike" kern="1200" cap="none" spc="0" normalizeH="0" baseline="0" noProof="0" dirty="0">
                    <a:ln>
                      <a:noFill/>
                    </a:ln>
                    <a:solidFill>
                      <a:srgbClr val="000000"/>
                    </a:solidFill>
                    <a:effectLst/>
                    <a:uLnTx/>
                    <a:uFillTx/>
                    <a:latin typeface="Arial"/>
                    <a:ea typeface="+mn-ea"/>
                    <a:cs typeface="+mn-cs"/>
                  </a:rPr>
                </a:br>
                <a:r>
                  <a:rPr kumimoji="0" lang="en-US" sz="800" b="0" i="0" u="none" strike="noStrike" kern="1200" cap="none" spc="0" normalizeH="0" baseline="0" noProof="0" dirty="0">
                    <a:ln>
                      <a:noFill/>
                    </a:ln>
                    <a:solidFill>
                      <a:srgbClr val="000000"/>
                    </a:solidFill>
                    <a:effectLst/>
                    <a:uLnTx/>
                    <a:uFillTx/>
                    <a:latin typeface="Arial"/>
                    <a:ea typeface="+mn-ea"/>
                    <a:cs typeface="+mn-cs"/>
                  </a:rPr>
                  <a:t>EU Action Plan for Financing Sustainable Growth and proposed regulation COM (2018) 353</a:t>
                </a:r>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pic>
            <p:nvPicPr>
              <p:cNvPr id="21" name="Picture 20">
                <a:extLst>
                  <a:ext uri="{FF2B5EF4-FFF2-40B4-BE49-F238E27FC236}">
                    <a16:creationId xmlns:a16="http://schemas.microsoft.com/office/drawing/2014/main" xmlns="" id="{EC1190C7-702A-164D-813C-C7C0DC24E5C9}"/>
                  </a:ext>
                </a:extLst>
              </p:cNvPr>
              <p:cNvPicPr>
                <a:picLocks noChangeAspect="1"/>
              </p:cNvPicPr>
              <p:nvPr/>
            </p:nvPicPr>
            <p:blipFill rotWithShape="1">
              <a:blip r:embed="rId6"/>
              <a:srcRect l="19356" t="28662" r="19310" b="29185"/>
              <a:stretch/>
            </p:blipFill>
            <p:spPr>
              <a:xfrm>
                <a:off x="4673600" y="3005831"/>
                <a:ext cx="351464" cy="241551"/>
              </a:xfrm>
              <a:prstGeom prst="rect">
                <a:avLst/>
              </a:prstGeom>
            </p:spPr>
          </p:pic>
        </p:grpSp>
        <p:grpSp>
          <p:nvGrpSpPr>
            <p:cNvPr id="699" name="Group 698">
              <a:extLst>
                <a:ext uri="{FF2B5EF4-FFF2-40B4-BE49-F238E27FC236}">
                  <a16:creationId xmlns:a16="http://schemas.microsoft.com/office/drawing/2014/main" xmlns="" id="{C08ED852-2E79-A340-BC4A-9856C507CF3D}"/>
                </a:ext>
              </a:extLst>
            </p:cNvPr>
            <p:cNvGrpSpPr/>
            <p:nvPr/>
          </p:nvGrpSpPr>
          <p:grpSpPr>
            <a:xfrm>
              <a:off x="4181153" y="4806058"/>
              <a:ext cx="1416320" cy="630942"/>
              <a:chOff x="4181153" y="5161658"/>
              <a:chExt cx="1416320" cy="630942"/>
            </a:xfrm>
          </p:grpSpPr>
          <p:sp>
            <p:nvSpPr>
              <p:cNvPr id="730" name="Rectangle 729">
                <a:extLst>
                  <a:ext uri="{FF2B5EF4-FFF2-40B4-BE49-F238E27FC236}">
                    <a16:creationId xmlns:a16="http://schemas.microsoft.com/office/drawing/2014/main" xmlns="" id="{569C0399-B7C4-D04F-B36B-74AC02C52074}"/>
                  </a:ext>
                </a:extLst>
              </p:cNvPr>
              <p:cNvSpPr/>
              <p:nvPr/>
            </p:nvSpPr>
            <p:spPr>
              <a:xfrm>
                <a:off x="4181153" y="5161658"/>
                <a:ext cx="1416320" cy="63094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a:ea typeface="+mn-ea"/>
                    <a:cs typeface="+mn-cs"/>
                  </a:rPr>
                  <a:t>           </a:t>
                </a:r>
                <a:r>
                  <a:rPr kumimoji="0" lang="en-US" sz="1000" b="1" i="0" u="none" strike="noStrike" kern="1200" cap="none" spc="0" normalizeH="0" baseline="0" noProof="0" dirty="0">
                    <a:ln>
                      <a:noFill/>
                    </a:ln>
                    <a:solidFill>
                      <a:srgbClr val="000000"/>
                    </a:solidFill>
                    <a:effectLst/>
                    <a:uLnTx/>
                    <a:uFillTx/>
                    <a:latin typeface="Arial"/>
                    <a:ea typeface="+mn-ea"/>
                    <a:cs typeface="+mn-cs"/>
                  </a:rPr>
                  <a:t>South Africa</a:t>
                </a:r>
                <a:r>
                  <a:rPr kumimoji="0" lang="en-US" sz="1000" b="0" i="0" u="none" strike="noStrike" kern="1200" cap="none" spc="0" normalizeH="0" baseline="0" noProof="0" dirty="0">
                    <a:ln>
                      <a:noFill/>
                    </a:ln>
                    <a:solidFill>
                      <a:srgbClr val="000000"/>
                    </a:solidFill>
                    <a:effectLst/>
                    <a:uLnTx/>
                    <a:uFillTx/>
                    <a:latin typeface="Arial"/>
                    <a:ea typeface="+mn-ea"/>
                    <a:cs typeface="+mn-cs"/>
                  </a:rPr>
                  <a:t> </a:t>
                </a:r>
                <a:br>
                  <a:rPr kumimoji="0" lang="en-US" sz="1000" b="0" i="0" u="none" strike="noStrike" kern="1200" cap="none" spc="0" normalizeH="0" baseline="0" noProof="0" dirty="0">
                    <a:ln>
                      <a:noFill/>
                    </a:ln>
                    <a:solidFill>
                      <a:srgbClr val="000000"/>
                    </a:solidFill>
                    <a:effectLst/>
                    <a:uLnTx/>
                    <a:uFillTx/>
                    <a:latin typeface="Arial"/>
                    <a:ea typeface="+mn-ea"/>
                    <a:cs typeface="+mn-cs"/>
                  </a:rPr>
                </a:br>
                <a:r>
                  <a:rPr kumimoji="0" lang="en-US" sz="800" b="0" i="0" u="none" strike="noStrike" kern="1200" cap="none" spc="0" normalizeH="0" baseline="0" noProof="0" dirty="0">
                    <a:ln>
                      <a:noFill/>
                    </a:ln>
                    <a:solidFill>
                      <a:srgbClr val="000000"/>
                    </a:solidFill>
                    <a:effectLst/>
                    <a:uLnTx/>
                    <a:uFillTx/>
                    <a:latin typeface="Arial"/>
                    <a:ea typeface="+mn-ea"/>
                    <a:cs typeface="+mn-cs"/>
                  </a:rPr>
                  <a:t>Johannesburg Stock Exchange Listing Requirements – King Code</a:t>
                </a:r>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pic>
            <p:nvPicPr>
              <p:cNvPr id="31" name="Picture 30">
                <a:extLst>
                  <a:ext uri="{FF2B5EF4-FFF2-40B4-BE49-F238E27FC236}">
                    <a16:creationId xmlns:a16="http://schemas.microsoft.com/office/drawing/2014/main" xmlns="" id="{D640A81B-17DF-7245-A6E6-5CA9C8F53127}"/>
                  </a:ext>
                </a:extLst>
              </p:cNvPr>
              <p:cNvPicPr>
                <a:picLocks noChangeAspect="1"/>
              </p:cNvPicPr>
              <p:nvPr/>
            </p:nvPicPr>
            <p:blipFill>
              <a:blip r:embed="rId7"/>
              <a:stretch>
                <a:fillRect/>
              </a:stretch>
            </p:blipFill>
            <p:spPr>
              <a:xfrm>
                <a:off x="4295845" y="5161659"/>
                <a:ext cx="335322" cy="223142"/>
              </a:xfrm>
              <a:prstGeom prst="rect">
                <a:avLst/>
              </a:prstGeom>
            </p:spPr>
          </p:pic>
        </p:grpSp>
        <p:grpSp>
          <p:nvGrpSpPr>
            <p:cNvPr id="738" name="Group 737">
              <a:extLst>
                <a:ext uri="{FF2B5EF4-FFF2-40B4-BE49-F238E27FC236}">
                  <a16:creationId xmlns:a16="http://schemas.microsoft.com/office/drawing/2014/main" xmlns="" id="{24FB49A9-375E-3B47-9DAD-94A156A7CA8D}"/>
                </a:ext>
              </a:extLst>
            </p:cNvPr>
            <p:cNvGrpSpPr/>
            <p:nvPr/>
          </p:nvGrpSpPr>
          <p:grpSpPr>
            <a:xfrm>
              <a:off x="5411619" y="2757057"/>
              <a:ext cx="1890881" cy="828626"/>
              <a:chOff x="5923163" y="3023490"/>
              <a:chExt cx="1890881" cy="828626"/>
            </a:xfrm>
          </p:grpSpPr>
          <p:pic>
            <p:nvPicPr>
              <p:cNvPr id="732" name="Picture 731">
                <a:extLst>
                  <a:ext uri="{FF2B5EF4-FFF2-40B4-BE49-F238E27FC236}">
                    <a16:creationId xmlns:a16="http://schemas.microsoft.com/office/drawing/2014/main" xmlns="" id="{AFD75C65-5E38-034C-8B20-B77C91F98447}"/>
                  </a:ext>
                </a:extLst>
              </p:cNvPr>
              <p:cNvPicPr>
                <a:picLocks noChangeAspect="1"/>
              </p:cNvPicPr>
              <p:nvPr/>
            </p:nvPicPr>
            <p:blipFill>
              <a:blip r:embed="rId8"/>
              <a:stretch>
                <a:fillRect/>
              </a:stretch>
            </p:blipFill>
            <p:spPr>
              <a:xfrm>
                <a:off x="6024764" y="3023490"/>
                <a:ext cx="329965" cy="255126"/>
              </a:xfrm>
              <a:prstGeom prst="rect">
                <a:avLst/>
              </a:prstGeom>
            </p:spPr>
          </p:pic>
          <p:sp>
            <p:nvSpPr>
              <p:cNvPr id="737" name="Rectangle 736">
                <a:extLst>
                  <a:ext uri="{FF2B5EF4-FFF2-40B4-BE49-F238E27FC236}">
                    <a16:creationId xmlns:a16="http://schemas.microsoft.com/office/drawing/2014/main" xmlns="" id="{8D76E796-04BC-4B4F-9B89-A482F74A29B0}"/>
                  </a:ext>
                </a:extLst>
              </p:cNvPr>
              <p:cNvSpPr/>
              <p:nvPr/>
            </p:nvSpPr>
            <p:spPr>
              <a:xfrm>
                <a:off x="5923163" y="3098063"/>
                <a:ext cx="1890881" cy="75405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a:ea typeface="+mn-ea"/>
                    <a:cs typeface="+mn-cs"/>
                  </a:rPr>
                  <a:t>          </a:t>
                </a:r>
                <a:r>
                  <a:rPr kumimoji="0" lang="en-US" sz="1000" b="1" i="0" u="none" strike="noStrike" kern="1200" cap="none" spc="0" normalizeH="0" baseline="0" noProof="0" dirty="0">
                    <a:ln>
                      <a:noFill/>
                    </a:ln>
                    <a:solidFill>
                      <a:srgbClr val="000000"/>
                    </a:solidFill>
                    <a:effectLst/>
                    <a:uLnTx/>
                    <a:uFillTx/>
                    <a:latin typeface="Arial"/>
                    <a:ea typeface="+mn-ea"/>
                    <a:cs typeface="+mn-cs"/>
                  </a:rPr>
                  <a:t>China</a:t>
                </a:r>
                <a:r>
                  <a:rPr kumimoji="0" lang="en-US" sz="1000" b="0" i="0" u="none" strike="noStrike" kern="1200" cap="none" spc="0" normalizeH="0" baseline="0" noProof="0" dirty="0">
                    <a:ln>
                      <a:noFill/>
                    </a:ln>
                    <a:solidFill>
                      <a:srgbClr val="000000"/>
                    </a:solidFill>
                    <a:effectLst/>
                    <a:uLnTx/>
                    <a:uFillTx/>
                    <a:latin typeface="Arial"/>
                    <a:ea typeface="+mn-ea"/>
                    <a:cs typeface="+mn-cs"/>
                  </a:rPr>
                  <a:t> </a:t>
                </a:r>
                <a:br>
                  <a:rPr kumimoji="0" lang="en-US" sz="1000" b="0" i="0" u="none" strike="noStrike" kern="1200" cap="none" spc="0" normalizeH="0" baseline="0" noProof="0" dirty="0">
                    <a:ln>
                      <a:noFill/>
                    </a:ln>
                    <a:solidFill>
                      <a:srgbClr val="000000"/>
                    </a:solidFill>
                    <a:effectLst/>
                    <a:uLnTx/>
                    <a:uFillTx/>
                    <a:latin typeface="Arial"/>
                    <a:ea typeface="+mn-ea"/>
                    <a:cs typeface="+mn-cs"/>
                  </a:rPr>
                </a:br>
                <a:r>
                  <a:rPr kumimoji="0" lang="en-US" sz="800" b="0" i="0" u="none" strike="noStrike" kern="1200" cap="none" spc="0" normalizeH="0" baseline="0" noProof="0" dirty="0">
                    <a:ln>
                      <a:noFill/>
                    </a:ln>
                    <a:solidFill>
                      <a:srgbClr val="000000"/>
                    </a:solidFill>
                    <a:effectLst/>
                    <a:uLnTx/>
                    <a:uFillTx/>
                    <a:latin typeface="Arial"/>
                    <a:ea typeface="+mn-ea"/>
                    <a:cs typeface="+mn-cs"/>
                  </a:rPr>
                  <a:t>China Securities Regulatory Commission requirements for listed companies to report on environmental risks by 2020 </a:t>
                </a:r>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grpSp>
        <p:pic>
          <p:nvPicPr>
            <p:cNvPr id="740" name="Picture 739">
              <a:extLst>
                <a:ext uri="{FF2B5EF4-FFF2-40B4-BE49-F238E27FC236}">
                  <a16:creationId xmlns:a16="http://schemas.microsoft.com/office/drawing/2014/main" xmlns="" id="{387823F6-9AD8-EF4E-AD29-C908795ADDE1}"/>
                </a:ext>
              </a:extLst>
            </p:cNvPr>
            <p:cNvPicPr>
              <a:picLocks noChangeAspect="1"/>
            </p:cNvPicPr>
            <p:nvPr/>
          </p:nvPicPr>
          <p:blipFill>
            <a:blip r:embed="rId9"/>
            <a:stretch>
              <a:fillRect/>
            </a:stretch>
          </p:blipFill>
          <p:spPr>
            <a:xfrm>
              <a:off x="2734068" y="4498350"/>
              <a:ext cx="349830" cy="245403"/>
            </a:xfrm>
            <a:prstGeom prst="rect">
              <a:avLst/>
            </a:prstGeom>
          </p:spPr>
        </p:pic>
        <p:grpSp>
          <p:nvGrpSpPr>
            <p:cNvPr id="753" name="Group 752">
              <a:extLst>
                <a:ext uri="{FF2B5EF4-FFF2-40B4-BE49-F238E27FC236}">
                  <a16:creationId xmlns:a16="http://schemas.microsoft.com/office/drawing/2014/main" xmlns="" id="{B4765AD0-EF5F-0446-B4EE-7AFD2FD454D3}"/>
                </a:ext>
              </a:extLst>
            </p:cNvPr>
            <p:cNvGrpSpPr/>
            <p:nvPr/>
          </p:nvGrpSpPr>
          <p:grpSpPr>
            <a:xfrm>
              <a:off x="5539160" y="3901446"/>
              <a:ext cx="931147" cy="1770802"/>
              <a:chOff x="5597472" y="3717286"/>
              <a:chExt cx="931147" cy="1770802"/>
            </a:xfrm>
          </p:grpSpPr>
          <p:pic>
            <p:nvPicPr>
              <p:cNvPr id="733" name="Picture 732">
                <a:extLst>
                  <a:ext uri="{FF2B5EF4-FFF2-40B4-BE49-F238E27FC236}">
                    <a16:creationId xmlns:a16="http://schemas.microsoft.com/office/drawing/2014/main" xmlns="" id="{35B27124-85B4-5E4F-91A5-0CB3FA4C5AE8}"/>
                  </a:ext>
                </a:extLst>
              </p:cNvPr>
              <p:cNvPicPr>
                <a:picLocks noChangeAspect="1"/>
              </p:cNvPicPr>
              <p:nvPr/>
            </p:nvPicPr>
            <p:blipFill>
              <a:blip r:embed="rId10"/>
              <a:stretch>
                <a:fillRect/>
              </a:stretch>
            </p:blipFill>
            <p:spPr>
              <a:xfrm>
                <a:off x="5689587" y="3717286"/>
                <a:ext cx="357252" cy="263263"/>
              </a:xfrm>
              <a:prstGeom prst="rect">
                <a:avLst/>
              </a:prstGeom>
            </p:spPr>
          </p:pic>
          <p:sp>
            <p:nvSpPr>
              <p:cNvPr id="741" name="Rectangle 740">
                <a:extLst>
                  <a:ext uri="{FF2B5EF4-FFF2-40B4-BE49-F238E27FC236}">
                    <a16:creationId xmlns:a16="http://schemas.microsoft.com/office/drawing/2014/main" xmlns="" id="{011EDF69-8479-0F40-A238-7E2A95AC002C}"/>
                  </a:ext>
                </a:extLst>
              </p:cNvPr>
              <p:cNvSpPr/>
              <p:nvPr/>
            </p:nvSpPr>
            <p:spPr>
              <a:xfrm>
                <a:off x="5597472" y="3749150"/>
                <a:ext cx="931147" cy="173893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a:ea typeface="+mn-ea"/>
                    <a:cs typeface="+mn-cs"/>
                  </a:rPr>
                  <a:t>          </a:t>
                </a:r>
                <a:r>
                  <a:rPr kumimoji="0" lang="en-US" sz="1000" b="1" i="0" u="none" strike="noStrike" kern="1200" cap="none" spc="0" normalizeH="0" baseline="0" noProof="0" dirty="0">
                    <a:ln>
                      <a:noFill/>
                    </a:ln>
                    <a:solidFill>
                      <a:srgbClr val="000000"/>
                    </a:solidFill>
                    <a:effectLst/>
                    <a:uLnTx/>
                    <a:uFillTx/>
                    <a:latin typeface="Arial"/>
                    <a:ea typeface="+mn-ea"/>
                    <a:cs typeface="+mn-cs"/>
                  </a:rPr>
                  <a:t>India</a:t>
                </a:r>
                <a:r>
                  <a:rPr kumimoji="0" lang="en-US" sz="1000" b="0" i="0" u="none" strike="noStrike" kern="1200" cap="none" spc="0" normalizeH="0" baseline="0" noProof="0" dirty="0">
                    <a:ln>
                      <a:noFill/>
                    </a:ln>
                    <a:solidFill>
                      <a:srgbClr val="000000"/>
                    </a:solidFill>
                    <a:effectLst/>
                    <a:uLnTx/>
                    <a:uFillTx/>
                    <a:latin typeface="Arial"/>
                    <a:ea typeface="+mn-ea"/>
                    <a:cs typeface="+mn-cs"/>
                  </a:rPr>
                  <a:t> </a:t>
                </a:r>
                <a:br>
                  <a:rPr kumimoji="0" lang="en-US" sz="1000" b="0" i="0" u="none" strike="noStrike" kern="1200" cap="none" spc="0" normalizeH="0" baseline="0" noProof="0" dirty="0">
                    <a:ln>
                      <a:noFill/>
                    </a:ln>
                    <a:solidFill>
                      <a:srgbClr val="000000"/>
                    </a:solidFill>
                    <a:effectLst/>
                    <a:uLnTx/>
                    <a:uFillTx/>
                    <a:latin typeface="Arial"/>
                    <a:ea typeface="+mn-ea"/>
                    <a:cs typeface="+mn-cs"/>
                  </a:rPr>
                </a:br>
                <a:r>
                  <a:rPr kumimoji="0" lang="en-US" sz="800" b="0" i="0" u="none" strike="noStrike" kern="1200" cap="none" spc="0" normalizeH="0" baseline="0" noProof="0" dirty="0">
                    <a:ln>
                      <a:noFill/>
                    </a:ln>
                    <a:solidFill>
                      <a:srgbClr val="000000"/>
                    </a:solidFill>
                    <a:effectLst/>
                    <a:uLnTx/>
                    <a:uFillTx/>
                    <a:latin typeface="Arial"/>
                    <a:ea typeface="+mn-ea"/>
                    <a:cs typeface="+mn-cs"/>
                  </a:rPr>
                  <a:t>Securities and Exchange Board of India mandated Business Responsibility Reports for top 100 listed companies, based on market capitalization</a:t>
                </a:r>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747" name="Group 746">
              <a:extLst>
                <a:ext uri="{FF2B5EF4-FFF2-40B4-BE49-F238E27FC236}">
                  <a16:creationId xmlns:a16="http://schemas.microsoft.com/office/drawing/2014/main" xmlns="" id="{1B5EE0CD-1060-AA49-938A-EB88709C820C}"/>
                </a:ext>
              </a:extLst>
            </p:cNvPr>
            <p:cNvGrpSpPr/>
            <p:nvPr/>
          </p:nvGrpSpPr>
          <p:grpSpPr>
            <a:xfrm>
              <a:off x="1143199" y="4768105"/>
              <a:ext cx="1585464" cy="1123384"/>
              <a:chOff x="1143199" y="4581294"/>
              <a:chExt cx="1585464" cy="1123384"/>
            </a:xfrm>
          </p:grpSpPr>
          <p:sp>
            <p:nvSpPr>
              <p:cNvPr id="743" name="Rectangle 742">
                <a:extLst>
                  <a:ext uri="{FF2B5EF4-FFF2-40B4-BE49-F238E27FC236}">
                    <a16:creationId xmlns:a16="http://schemas.microsoft.com/office/drawing/2014/main" xmlns="" id="{5C280FE1-DA59-6847-A8FA-BBACD9FD0DB4}"/>
                  </a:ext>
                </a:extLst>
              </p:cNvPr>
              <p:cNvSpPr/>
              <p:nvPr/>
            </p:nvSpPr>
            <p:spPr>
              <a:xfrm>
                <a:off x="1143199" y="4581294"/>
                <a:ext cx="1585464" cy="112338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a:ea typeface="+mn-ea"/>
                    <a:cs typeface="+mn-cs"/>
                  </a:rPr>
                  <a:t>           </a:t>
                </a:r>
                <a:r>
                  <a:rPr kumimoji="0" lang="en-US" sz="1000" b="1" i="0" u="none" strike="noStrike" kern="1200" cap="none" spc="0" normalizeH="0" baseline="0" noProof="0" dirty="0">
                    <a:ln>
                      <a:noFill/>
                    </a:ln>
                    <a:solidFill>
                      <a:srgbClr val="000000"/>
                    </a:solidFill>
                    <a:effectLst/>
                    <a:uLnTx/>
                    <a:uFillTx/>
                    <a:latin typeface="Arial"/>
                    <a:ea typeface="+mn-ea"/>
                    <a:cs typeface="+mn-cs"/>
                  </a:rPr>
                  <a:t>Chile</a:t>
                </a:r>
                <a:r>
                  <a:rPr kumimoji="0" lang="en-US" sz="1000" b="0" i="0" u="none" strike="noStrike" kern="1200" cap="none" spc="0" normalizeH="0" baseline="0" noProof="0" dirty="0">
                    <a:ln>
                      <a:noFill/>
                    </a:ln>
                    <a:solidFill>
                      <a:srgbClr val="000000"/>
                    </a:solidFill>
                    <a:effectLst/>
                    <a:uLnTx/>
                    <a:uFillTx/>
                    <a:latin typeface="Arial"/>
                    <a:ea typeface="+mn-ea"/>
                    <a:cs typeface="+mn-cs"/>
                  </a:rPr>
                  <a:t/>
                </a:r>
                <a:br>
                  <a:rPr kumimoji="0" lang="en-US" sz="1000" b="0" i="0" u="none" strike="noStrike" kern="1200" cap="none" spc="0" normalizeH="0" baseline="0" noProof="0" dirty="0">
                    <a:ln>
                      <a:noFill/>
                    </a:ln>
                    <a:solidFill>
                      <a:srgbClr val="000000"/>
                    </a:solidFill>
                    <a:effectLst/>
                    <a:uLnTx/>
                    <a:uFillTx/>
                    <a:latin typeface="Arial"/>
                    <a:ea typeface="+mn-ea"/>
                    <a:cs typeface="+mn-cs"/>
                  </a:rPr>
                </a:br>
                <a:r>
                  <a:rPr kumimoji="0" lang="en-US" sz="800" b="0" i="0" u="none" strike="noStrike" kern="1200" cap="none" spc="0" normalizeH="0" baseline="0" noProof="0" dirty="0">
                    <a:ln>
                      <a:noFill/>
                    </a:ln>
                    <a:solidFill>
                      <a:srgbClr val="000000"/>
                    </a:solidFill>
                    <a:effectLst/>
                    <a:uLnTx/>
                    <a:uFillTx/>
                    <a:latin typeface="Arial"/>
                    <a:ea typeface="+mn-ea"/>
                    <a:cs typeface="+mn-cs"/>
                  </a:rPr>
                  <a:t>Chilean </a:t>
                </a:r>
                <a:r>
                  <a:rPr kumimoji="0" lang="en-US" sz="800" b="0" i="0" u="none" strike="noStrike" kern="1200" cap="none" spc="0" normalizeH="0" baseline="0" noProof="0" dirty="0" err="1">
                    <a:ln>
                      <a:noFill/>
                    </a:ln>
                    <a:solidFill>
                      <a:srgbClr val="000000"/>
                    </a:solidFill>
                    <a:effectLst/>
                    <a:uLnTx/>
                    <a:uFillTx/>
                    <a:latin typeface="Arial"/>
                    <a:ea typeface="+mn-ea"/>
                    <a:cs typeface="+mn-cs"/>
                  </a:rPr>
                  <a:t>Superintendency</a:t>
                </a:r>
                <a:r>
                  <a:rPr kumimoji="0" lang="en-US" sz="800" b="0" i="0" u="none" strike="noStrike" kern="1200" cap="none" spc="0" normalizeH="0" baseline="0" noProof="0" dirty="0">
                    <a:ln>
                      <a:noFill/>
                    </a:ln>
                    <a:solidFill>
                      <a:srgbClr val="000000"/>
                    </a:solidFill>
                    <a:effectLst/>
                    <a:uLnTx/>
                    <a:uFillTx/>
                    <a:latin typeface="Arial"/>
                    <a:ea typeface="+mn-ea"/>
                    <a:cs typeface="+mn-cs"/>
                  </a:rPr>
                  <a:t> of Securities and Insurance General Rules No. 385, 386 on improvements in disclosure of governance and sustainability information to shareholders </a:t>
                </a:r>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pic>
            <p:nvPicPr>
              <p:cNvPr id="746" name="Picture 745">
                <a:extLst>
                  <a:ext uri="{FF2B5EF4-FFF2-40B4-BE49-F238E27FC236}">
                    <a16:creationId xmlns:a16="http://schemas.microsoft.com/office/drawing/2014/main" xmlns="" id="{A0DF207B-9EC1-9644-BEA0-ECCFAF3C86CD}"/>
                  </a:ext>
                </a:extLst>
              </p:cNvPr>
              <p:cNvPicPr>
                <a:picLocks noChangeAspect="1"/>
              </p:cNvPicPr>
              <p:nvPr/>
            </p:nvPicPr>
            <p:blipFill>
              <a:blip r:embed="rId11"/>
              <a:stretch>
                <a:fillRect/>
              </a:stretch>
            </p:blipFill>
            <p:spPr>
              <a:xfrm>
                <a:off x="1263270" y="4581294"/>
                <a:ext cx="372862" cy="216869"/>
              </a:xfrm>
              <a:prstGeom prst="rect">
                <a:avLst/>
              </a:prstGeom>
              <a:ln>
                <a:solidFill>
                  <a:schemeClr val="bg1">
                    <a:lumMod val="85000"/>
                  </a:schemeClr>
                </a:solidFill>
              </a:ln>
            </p:spPr>
          </p:pic>
        </p:grpSp>
        <p:sp>
          <p:nvSpPr>
            <p:cNvPr id="748" name="Rectangle 747">
              <a:extLst>
                <a:ext uri="{FF2B5EF4-FFF2-40B4-BE49-F238E27FC236}">
                  <a16:creationId xmlns:a16="http://schemas.microsoft.com/office/drawing/2014/main" xmlns="" id="{F31CFC2A-1272-CC43-A549-A37935374FA0}"/>
                </a:ext>
              </a:extLst>
            </p:cNvPr>
            <p:cNvSpPr/>
            <p:nvPr/>
          </p:nvSpPr>
          <p:spPr>
            <a:xfrm>
              <a:off x="2643203" y="4529059"/>
              <a:ext cx="1585464" cy="12464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a:ea typeface="+mn-ea"/>
                  <a:cs typeface="+mn-cs"/>
                </a:rPr>
                <a:t>           </a:t>
              </a:r>
              <a:r>
                <a:rPr kumimoji="0" lang="en-US" sz="1000" b="1" i="0" u="none" strike="noStrike" kern="1200" cap="none" spc="0" normalizeH="0" baseline="0" noProof="0" dirty="0" err="1">
                  <a:ln>
                    <a:noFill/>
                  </a:ln>
                  <a:solidFill>
                    <a:srgbClr val="000000"/>
                  </a:solidFill>
                  <a:effectLst/>
                  <a:uLnTx/>
                  <a:uFillTx/>
                  <a:latin typeface="Arial"/>
                  <a:ea typeface="+mn-ea"/>
                  <a:cs typeface="+mn-cs"/>
                </a:rPr>
                <a:t>Brasil</a:t>
              </a:r>
              <a:r>
                <a:rPr kumimoji="0" lang="en-US" sz="1000" b="0" i="0" u="none" strike="noStrike" kern="1200" cap="none" spc="0" normalizeH="0" baseline="0" noProof="0" dirty="0">
                  <a:ln>
                    <a:noFill/>
                  </a:ln>
                  <a:solidFill>
                    <a:srgbClr val="000000"/>
                  </a:solidFill>
                  <a:effectLst/>
                  <a:uLnTx/>
                  <a:uFillTx/>
                  <a:latin typeface="Arial"/>
                  <a:ea typeface="+mn-ea"/>
                  <a:cs typeface="+mn-cs"/>
                </a:rPr>
                <a:t/>
              </a:r>
              <a:br>
                <a:rPr kumimoji="0" lang="en-US" sz="1000" b="0" i="0" u="none" strike="noStrike" kern="1200" cap="none" spc="0" normalizeH="0" baseline="0" noProof="0" dirty="0">
                  <a:ln>
                    <a:noFill/>
                  </a:ln>
                  <a:solidFill>
                    <a:srgbClr val="000000"/>
                  </a:solidFill>
                  <a:effectLst/>
                  <a:uLnTx/>
                  <a:uFillTx/>
                  <a:latin typeface="Arial"/>
                  <a:ea typeface="+mn-ea"/>
                  <a:cs typeface="+mn-cs"/>
                </a:rPr>
              </a:br>
              <a:r>
                <a:rPr kumimoji="0" lang="en-US" sz="800" b="0" i="0" u="none" strike="noStrike" kern="1200" cap="none" spc="0" normalizeH="0" baseline="0" noProof="0" dirty="0" err="1">
                  <a:ln>
                    <a:noFill/>
                  </a:ln>
                  <a:solidFill>
                    <a:srgbClr val="000000"/>
                  </a:solidFill>
                  <a:effectLst/>
                  <a:uLnTx/>
                  <a:uFillTx/>
                  <a:latin typeface="Arial"/>
                  <a:ea typeface="+mn-ea"/>
                  <a:cs typeface="+mn-cs"/>
                </a:rPr>
                <a:t>Brasilian</a:t>
              </a:r>
              <a:r>
                <a:rPr kumimoji="0" lang="en-US" sz="800" b="0" i="0" u="none" strike="noStrike" kern="1200" cap="none" spc="0" normalizeH="0" baseline="0" noProof="0" dirty="0">
                  <a:ln>
                    <a:noFill/>
                  </a:ln>
                  <a:solidFill>
                    <a:srgbClr val="000000"/>
                  </a:solidFill>
                  <a:effectLst/>
                  <a:uLnTx/>
                  <a:uFillTx/>
                  <a:latin typeface="Arial"/>
                  <a:ea typeface="+mn-ea"/>
                  <a:cs typeface="+mn-cs"/>
                </a:rPr>
                <a:t> Securities and Exchange Commission Rule CVM 480 includes requirement of annual reporting of socio-environmental risk factors and adherence to Code of Best Practices in Corporate Governance </a:t>
              </a:r>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grpSp>
          <p:nvGrpSpPr>
            <p:cNvPr id="752" name="Group 751">
              <a:extLst>
                <a:ext uri="{FF2B5EF4-FFF2-40B4-BE49-F238E27FC236}">
                  <a16:creationId xmlns:a16="http://schemas.microsoft.com/office/drawing/2014/main" xmlns="" id="{1CA25CCC-CE86-0742-AE9D-BE00CBD7B9BA}"/>
                </a:ext>
              </a:extLst>
            </p:cNvPr>
            <p:cNvGrpSpPr/>
            <p:nvPr/>
          </p:nvGrpSpPr>
          <p:grpSpPr>
            <a:xfrm>
              <a:off x="6314723" y="4155803"/>
              <a:ext cx="2234917" cy="794290"/>
              <a:chOff x="6260615" y="4281444"/>
              <a:chExt cx="2234917" cy="794290"/>
            </a:xfrm>
          </p:grpSpPr>
          <p:pic>
            <p:nvPicPr>
              <p:cNvPr id="750" name="Picture 749">
                <a:extLst>
                  <a:ext uri="{FF2B5EF4-FFF2-40B4-BE49-F238E27FC236}">
                    <a16:creationId xmlns:a16="http://schemas.microsoft.com/office/drawing/2014/main" xmlns="" id="{32CD32D7-519F-D845-A136-8353F0D787B6}"/>
                  </a:ext>
                </a:extLst>
              </p:cNvPr>
              <p:cNvPicPr>
                <a:picLocks noChangeAspect="1"/>
              </p:cNvPicPr>
              <p:nvPr/>
            </p:nvPicPr>
            <p:blipFill rotWithShape="1">
              <a:blip r:embed="rId12"/>
              <a:srcRect l="-1" r="706" b="7578"/>
              <a:stretch/>
            </p:blipFill>
            <p:spPr>
              <a:xfrm flipH="1">
                <a:off x="6351784" y="4281444"/>
                <a:ext cx="392559" cy="258650"/>
              </a:xfrm>
              <a:prstGeom prst="rect">
                <a:avLst/>
              </a:prstGeom>
              <a:ln>
                <a:solidFill>
                  <a:schemeClr val="bg1">
                    <a:lumMod val="85000"/>
                  </a:schemeClr>
                </a:solidFill>
              </a:ln>
            </p:spPr>
          </p:pic>
          <p:sp>
            <p:nvSpPr>
              <p:cNvPr id="751" name="Rectangle 750">
                <a:extLst>
                  <a:ext uri="{FF2B5EF4-FFF2-40B4-BE49-F238E27FC236}">
                    <a16:creationId xmlns:a16="http://schemas.microsoft.com/office/drawing/2014/main" xmlns="" id="{1724059D-88AC-6A4D-8392-30E30DD80683}"/>
                  </a:ext>
                </a:extLst>
              </p:cNvPr>
              <p:cNvSpPr/>
              <p:nvPr/>
            </p:nvSpPr>
            <p:spPr>
              <a:xfrm>
                <a:off x="6260615" y="4321681"/>
                <a:ext cx="2234917" cy="75405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a:ea typeface="+mn-ea"/>
                    <a:cs typeface="+mn-cs"/>
                  </a:rPr>
                  <a:t>           </a:t>
                </a:r>
                <a:r>
                  <a:rPr kumimoji="0" lang="en-US" sz="1000" b="1" i="0" u="none" strike="noStrike" kern="1200" cap="none" spc="0" normalizeH="0" baseline="0" noProof="0" dirty="0">
                    <a:ln>
                      <a:noFill/>
                    </a:ln>
                    <a:solidFill>
                      <a:srgbClr val="000000"/>
                    </a:solidFill>
                    <a:effectLst/>
                    <a:uLnTx/>
                    <a:uFillTx/>
                    <a:latin typeface="Arial"/>
                    <a:ea typeface="+mn-ea"/>
                    <a:cs typeface="+mn-cs"/>
                  </a:rPr>
                  <a:t>Indonesia</a:t>
                </a:r>
                <a:r>
                  <a:rPr kumimoji="0" lang="en-US" sz="1000" b="0" i="0" u="none" strike="noStrike" kern="1200" cap="none" spc="0" normalizeH="0" baseline="0" noProof="0" dirty="0">
                    <a:ln>
                      <a:noFill/>
                    </a:ln>
                    <a:solidFill>
                      <a:srgbClr val="000000"/>
                    </a:solidFill>
                    <a:effectLst/>
                    <a:uLnTx/>
                    <a:uFillTx/>
                    <a:latin typeface="Arial"/>
                    <a:ea typeface="+mn-ea"/>
                    <a:cs typeface="+mn-cs"/>
                  </a:rPr>
                  <a:t/>
                </a:r>
                <a:br>
                  <a:rPr kumimoji="0" lang="en-US" sz="1000" b="0" i="0" u="none" strike="noStrike" kern="1200" cap="none" spc="0" normalizeH="0" baseline="0" noProof="0" dirty="0">
                    <a:ln>
                      <a:noFill/>
                    </a:ln>
                    <a:solidFill>
                      <a:srgbClr val="000000"/>
                    </a:solidFill>
                    <a:effectLst/>
                    <a:uLnTx/>
                    <a:uFillTx/>
                    <a:latin typeface="Arial"/>
                    <a:ea typeface="+mn-ea"/>
                    <a:cs typeface="+mn-cs"/>
                  </a:rPr>
                </a:br>
                <a:r>
                  <a:rPr kumimoji="0" lang="en-US" sz="800" b="0" i="0" u="none" strike="noStrike" kern="1200" cap="none" spc="0" normalizeH="0" baseline="0" noProof="0" dirty="0">
                    <a:ln>
                      <a:noFill/>
                    </a:ln>
                    <a:solidFill>
                      <a:srgbClr val="000000"/>
                    </a:solidFill>
                    <a:effectLst/>
                    <a:uLnTx/>
                    <a:uFillTx/>
                    <a:latin typeface="Arial"/>
                    <a:ea typeface="+mn-ea"/>
                    <a:cs typeface="+mn-cs"/>
                  </a:rPr>
                  <a:t>Financial Services Authority of Indonesia Regulation 51/POJK.03/2017 mandates that annual sustainability reports accompany annual reports.</a:t>
                </a:r>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grpSp>
      </p:grpSp>
      <p:grpSp>
        <p:nvGrpSpPr>
          <p:cNvPr id="757" name="Group 756">
            <a:extLst>
              <a:ext uri="{FF2B5EF4-FFF2-40B4-BE49-F238E27FC236}">
                <a16:creationId xmlns:a16="http://schemas.microsoft.com/office/drawing/2014/main" xmlns="" id="{3E57798E-8D00-5B47-B1ED-20EF9F0EA881}"/>
              </a:ext>
            </a:extLst>
          </p:cNvPr>
          <p:cNvGrpSpPr/>
          <p:nvPr/>
        </p:nvGrpSpPr>
        <p:grpSpPr>
          <a:xfrm>
            <a:off x="8537821" y="2832472"/>
            <a:ext cx="1953184" cy="1060213"/>
            <a:chOff x="6887656" y="2850065"/>
            <a:chExt cx="1953184" cy="1060213"/>
          </a:xfrm>
        </p:grpSpPr>
        <p:pic>
          <p:nvPicPr>
            <p:cNvPr id="755" name="Picture 754">
              <a:extLst>
                <a:ext uri="{FF2B5EF4-FFF2-40B4-BE49-F238E27FC236}">
                  <a16:creationId xmlns:a16="http://schemas.microsoft.com/office/drawing/2014/main" xmlns="" id="{16585C28-850F-7246-A2B1-23AA93D9A762}"/>
                </a:ext>
              </a:extLst>
            </p:cNvPr>
            <p:cNvPicPr>
              <a:picLocks noChangeAspect="1"/>
            </p:cNvPicPr>
            <p:nvPr/>
          </p:nvPicPr>
          <p:blipFill>
            <a:blip r:embed="rId13"/>
            <a:stretch>
              <a:fillRect/>
            </a:stretch>
          </p:blipFill>
          <p:spPr>
            <a:xfrm>
              <a:off x="7006069" y="2850065"/>
              <a:ext cx="393352" cy="261758"/>
            </a:xfrm>
            <a:prstGeom prst="rect">
              <a:avLst/>
            </a:prstGeom>
            <a:ln>
              <a:solidFill>
                <a:schemeClr val="bg1">
                  <a:lumMod val="85000"/>
                </a:schemeClr>
              </a:solidFill>
            </a:ln>
          </p:spPr>
        </p:pic>
        <p:sp>
          <p:nvSpPr>
            <p:cNvPr id="756" name="Rectangle 755">
              <a:extLst>
                <a:ext uri="{FF2B5EF4-FFF2-40B4-BE49-F238E27FC236}">
                  <a16:creationId xmlns:a16="http://schemas.microsoft.com/office/drawing/2014/main" xmlns="" id="{FB9BC3CF-B454-5D46-B091-AD2E731BC632}"/>
                </a:ext>
              </a:extLst>
            </p:cNvPr>
            <p:cNvSpPr/>
            <p:nvPr/>
          </p:nvSpPr>
          <p:spPr>
            <a:xfrm>
              <a:off x="6887656" y="2910004"/>
              <a:ext cx="1953184" cy="100027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a:ea typeface="+mn-ea"/>
                  <a:cs typeface="+mn-cs"/>
                </a:rPr>
                <a:t>            </a:t>
              </a:r>
              <a:r>
                <a:rPr kumimoji="0" lang="en-US" sz="1000" b="1" i="0" u="none" strike="noStrike" kern="1200" cap="none" spc="0" normalizeH="0" baseline="0" noProof="0" dirty="0">
                  <a:ln>
                    <a:noFill/>
                  </a:ln>
                  <a:solidFill>
                    <a:srgbClr val="000000"/>
                  </a:solidFill>
                  <a:effectLst/>
                  <a:uLnTx/>
                  <a:uFillTx/>
                  <a:latin typeface="Arial"/>
                  <a:ea typeface="+mn-ea"/>
                  <a:cs typeface="+mn-cs"/>
                </a:rPr>
                <a:t>Japan</a:t>
              </a:r>
              <a:r>
                <a:rPr kumimoji="0" lang="en-US" sz="1000" b="0" i="0" u="none" strike="noStrike" kern="1200" cap="none" spc="0" normalizeH="0" baseline="0" noProof="0" dirty="0">
                  <a:ln>
                    <a:noFill/>
                  </a:ln>
                  <a:solidFill>
                    <a:srgbClr val="000000"/>
                  </a:solidFill>
                  <a:effectLst/>
                  <a:uLnTx/>
                  <a:uFillTx/>
                  <a:latin typeface="Arial"/>
                  <a:ea typeface="+mn-ea"/>
                  <a:cs typeface="+mn-cs"/>
                </a:rPr>
                <a:t> </a:t>
              </a:r>
              <a:br>
                <a:rPr kumimoji="0" lang="en-US" sz="1000" b="0" i="0" u="none" strike="noStrike" kern="1200" cap="none" spc="0" normalizeH="0" baseline="0" noProof="0" dirty="0">
                  <a:ln>
                    <a:noFill/>
                  </a:ln>
                  <a:solidFill>
                    <a:srgbClr val="000000"/>
                  </a:solidFill>
                  <a:effectLst/>
                  <a:uLnTx/>
                  <a:uFillTx/>
                  <a:latin typeface="Arial"/>
                  <a:ea typeface="+mn-ea"/>
                  <a:cs typeface="+mn-cs"/>
                </a:rPr>
              </a:br>
              <a:r>
                <a:rPr kumimoji="0" lang="en-US" sz="800" b="0" i="0" u="none" strike="noStrike" kern="1200" cap="none" spc="0" normalizeH="0" baseline="0" noProof="0" dirty="0">
                  <a:ln>
                    <a:noFill/>
                  </a:ln>
                  <a:solidFill>
                    <a:srgbClr val="000000"/>
                  </a:solidFill>
                  <a:effectLst/>
                  <a:uLnTx/>
                  <a:uFillTx/>
                  <a:latin typeface="Arial"/>
                  <a:ea typeface="+mn-ea"/>
                  <a:cs typeface="+mn-cs"/>
                </a:rPr>
                <a:t>Japanese Stewardship Code among Tokyo Stock Exchange listing requirements; requires clear policies from institutional investors on how they fulfill stewardship responsibilities, including on ESG matters.</a:t>
              </a:r>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grpSp>
    </p:spTree>
    <p:custDataLst>
      <p:tags r:id="rId1"/>
    </p:custDataLst>
    <p:extLst>
      <p:ext uri="{BB962C8B-B14F-4D97-AF65-F5344CB8AC3E}">
        <p14:creationId xmlns:p14="http://schemas.microsoft.com/office/powerpoint/2010/main" val="40363758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17">
            <a:extLst>
              <a:ext uri="{FF2B5EF4-FFF2-40B4-BE49-F238E27FC236}">
                <a16:creationId xmlns:a16="http://schemas.microsoft.com/office/drawing/2014/main" xmlns="" id="{EB181E26-89C4-4A14-92DE-0F4C4B0E948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xmlns="" id="{84FF2F56-D740-4643-9ADC-7E7F70DE68DB}"/>
              </a:ext>
            </a:extLst>
          </p:cNvPr>
          <p:cNvPicPr>
            <a:picLocks noChangeAspect="1"/>
          </p:cNvPicPr>
          <p:nvPr/>
        </p:nvPicPr>
        <p:blipFill rotWithShape="1">
          <a:blip r:embed="rId2"/>
          <a:srcRect t="6766" r="2" b="13879"/>
          <a:stretch/>
        </p:blipFill>
        <p:spPr>
          <a:xfrm>
            <a:off x="6587330" y="1690689"/>
            <a:ext cx="5604670" cy="2501837"/>
          </a:xfrm>
          <a:custGeom>
            <a:avLst/>
            <a:gdLst>
              <a:gd name="connsiteX0" fmla="*/ 1159248 w 5604670"/>
              <a:gd name="connsiteY0" fmla="*/ 0 h 2501837"/>
              <a:gd name="connsiteX1" fmla="*/ 5604670 w 5604670"/>
              <a:gd name="connsiteY1" fmla="*/ 0 h 2501837"/>
              <a:gd name="connsiteX2" fmla="*/ 5604670 w 5604670"/>
              <a:gd name="connsiteY2" fmla="*/ 2501837 h 2501837"/>
              <a:gd name="connsiteX3" fmla="*/ 0 w 5604670"/>
              <a:gd name="connsiteY3" fmla="*/ 2501837 h 2501837"/>
            </a:gdLst>
            <a:ahLst/>
            <a:cxnLst>
              <a:cxn ang="0">
                <a:pos x="connsiteX0" y="connsiteY0"/>
              </a:cxn>
              <a:cxn ang="0">
                <a:pos x="connsiteX1" y="connsiteY1"/>
              </a:cxn>
              <a:cxn ang="0">
                <a:pos x="connsiteX2" y="connsiteY2"/>
              </a:cxn>
              <a:cxn ang="0">
                <a:pos x="connsiteX3" y="connsiteY3"/>
              </a:cxn>
            </a:cxnLst>
            <a:rect l="l" t="t" r="r" b="b"/>
            <a:pathLst>
              <a:path w="5604670" h="2501837">
                <a:moveTo>
                  <a:pt x="1159248" y="0"/>
                </a:moveTo>
                <a:lnTo>
                  <a:pt x="5604670" y="0"/>
                </a:lnTo>
                <a:lnTo>
                  <a:pt x="5604670" y="2501837"/>
                </a:lnTo>
                <a:lnTo>
                  <a:pt x="0" y="2501837"/>
                </a:lnTo>
                <a:close/>
              </a:path>
            </a:pathLst>
          </a:custGeom>
        </p:spPr>
      </p:pic>
      <p:pic>
        <p:nvPicPr>
          <p:cNvPr id="4" name="Picture 3">
            <a:extLst>
              <a:ext uri="{FF2B5EF4-FFF2-40B4-BE49-F238E27FC236}">
                <a16:creationId xmlns:a16="http://schemas.microsoft.com/office/drawing/2014/main" xmlns="" id="{CF895CFD-DF33-46F4-B89F-2BC045E2C311}"/>
              </a:ext>
            </a:extLst>
          </p:cNvPr>
          <p:cNvPicPr>
            <a:picLocks noChangeAspect="1"/>
          </p:cNvPicPr>
          <p:nvPr/>
        </p:nvPicPr>
        <p:blipFill rotWithShape="1">
          <a:blip r:embed="rId3"/>
          <a:srcRect t="23849" r="1" b="19832"/>
          <a:stretch/>
        </p:blipFill>
        <p:spPr>
          <a:xfrm>
            <a:off x="4791075" y="4357117"/>
            <a:ext cx="7400925" cy="2500884"/>
          </a:xfrm>
          <a:custGeom>
            <a:avLst/>
            <a:gdLst>
              <a:gd name="connsiteX0" fmla="*/ 1717230 w 7400925"/>
              <a:gd name="connsiteY0" fmla="*/ 0 h 2500884"/>
              <a:gd name="connsiteX1" fmla="*/ 7400925 w 7400925"/>
              <a:gd name="connsiteY1" fmla="*/ 0 h 2500884"/>
              <a:gd name="connsiteX2" fmla="*/ 7400925 w 7400925"/>
              <a:gd name="connsiteY2" fmla="*/ 2500884 h 2500884"/>
              <a:gd name="connsiteX3" fmla="*/ 0 w 7400925"/>
              <a:gd name="connsiteY3" fmla="*/ 2500884 h 2500884"/>
              <a:gd name="connsiteX4" fmla="*/ 0 w 7400925"/>
              <a:gd name="connsiteY4" fmla="*/ 2500883 h 2500884"/>
              <a:gd name="connsiteX5" fmla="*/ 552186 w 7400925"/>
              <a:gd name="connsiteY5" fmla="*/ 2500883 h 2500884"/>
              <a:gd name="connsiteX6" fmla="*/ 558423 w 7400925"/>
              <a:gd name="connsiteY6" fmla="*/ 2500883 h 25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0925" h="2500884">
                <a:moveTo>
                  <a:pt x="1717230" y="0"/>
                </a:moveTo>
                <a:lnTo>
                  <a:pt x="7400925" y="0"/>
                </a:lnTo>
                <a:lnTo>
                  <a:pt x="7400925" y="2500884"/>
                </a:lnTo>
                <a:lnTo>
                  <a:pt x="0" y="2500884"/>
                </a:lnTo>
                <a:lnTo>
                  <a:pt x="0" y="2500883"/>
                </a:lnTo>
                <a:lnTo>
                  <a:pt x="552186" y="2500883"/>
                </a:lnTo>
                <a:lnTo>
                  <a:pt x="558423" y="2500883"/>
                </a:lnTo>
                <a:close/>
              </a:path>
            </a:pathLst>
          </a:custGeom>
        </p:spPr>
      </p:pic>
      <p:sp>
        <p:nvSpPr>
          <p:cNvPr id="23" name="Freeform 37">
            <a:extLst>
              <a:ext uri="{FF2B5EF4-FFF2-40B4-BE49-F238E27FC236}">
                <a16:creationId xmlns:a16="http://schemas.microsoft.com/office/drawing/2014/main" xmlns="" id="{13958066-7CBD-4B89-8F46-614C4F28BCF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0" y="1691641"/>
            <a:ext cx="7571262" cy="5166360"/>
          </a:xfrm>
          <a:custGeom>
            <a:avLst/>
            <a:gdLst>
              <a:gd name="connsiteX0" fmla="*/ 0 w 7571262"/>
              <a:gd name="connsiteY0" fmla="*/ 5166360 h 5166360"/>
              <a:gd name="connsiteX1" fmla="*/ 7571262 w 7571262"/>
              <a:gd name="connsiteY1" fmla="*/ 5166360 h 5166360"/>
              <a:gd name="connsiteX2" fmla="*/ 5177382 w 7571262"/>
              <a:gd name="connsiteY2" fmla="*/ 0 h 5166360"/>
              <a:gd name="connsiteX3" fmla="*/ 5171159 w 7571262"/>
              <a:gd name="connsiteY3" fmla="*/ 0 h 5166360"/>
              <a:gd name="connsiteX4" fmla="*/ 3981368 w 7571262"/>
              <a:gd name="connsiteY4" fmla="*/ 0 h 5166360"/>
              <a:gd name="connsiteX5" fmla="*/ 2331323 w 7571262"/>
              <a:gd name="connsiteY5" fmla="*/ 0 h 5166360"/>
              <a:gd name="connsiteX6" fmla="*/ 0 w 7571262"/>
              <a:gd name="connsiteY6" fmla="*/ 0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1262" h="5166360">
                <a:moveTo>
                  <a:pt x="0" y="5166360"/>
                </a:moveTo>
                <a:lnTo>
                  <a:pt x="7571262" y="5166360"/>
                </a:lnTo>
                <a:lnTo>
                  <a:pt x="5177382" y="0"/>
                </a:lnTo>
                <a:lnTo>
                  <a:pt x="5171159" y="0"/>
                </a:lnTo>
                <a:lnTo>
                  <a:pt x="3981368" y="0"/>
                </a:lnTo>
                <a:lnTo>
                  <a:pt x="2331323"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BCFAD25C-7F47-4068-BF17-771E0C32E80A}"/>
              </a:ext>
            </a:extLst>
          </p:cNvPr>
          <p:cNvSpPr>
            <a:spLocks noGrp="1"/>
          </p:cNvSpPr>
          <p:nvPr>
            <p:ph type="title"/>
          </p:nvPr>
        </p:nvSpPr>
        <p:spPr>
          <a:xfrm>
            <a:off x="838200" y="365125"/>
            <a:ext cx="10515600" cy="1325563"/>
          </a:xfrm>
        </p:spPr>
        <p:txBody>
          <a:bodyPr>
            <a:normAutofit/>
          </a:bodyPr>
          <a:lstStyle/>
          <a:p>
            <a:r>
              <a:rPr lang="en-US">
                <a:solidFill>
                  <a:schemeClr val="bg1"/>
                </a:solidFill>
                <a:latin typeface="+mn-lt"/>
              </a:rPr>
              <a:t>144 Jurisdictions…</a:t>
            </a:r>
          </a:p>
        </p:txBody>
      </p:sp>
      <p:sp>
        <p:nvSpPr>
          <p:cNvPr id="3" name="Content Placeholder 2">
            <a:extLst>
              <a:ext uri="{FF2B5EF4-FFF2-40B4-BE49-F238E27FC236}">
                <a16:creationId xmlns:a16="http://schemas.microsoft.com/office/drawing/2014/main" xmlns="" id="{558E6F7B-865C-41F4-A046-15A9466285E6}"/>
              </a:ext>
            </a:extLst>
          </p:cNvPr>
          <p:cNvSpPr>
            <a:spLocks noGrp="1"/>
          </p:cNvSpPr>
          <p:nvPr>
            <p:ph idx="1"/>
          </p:nvPr>
        </p:nvSpPr>
        <p:spPr>
          <a:xfrm>
            <a:off x="838200" y="2015405"/>
            <a:ext cx="5097779" cy="4733737"/>
          </a:xfrm>
        </p:spPr>
        <p:txBody>
          <a:bodyPr anchor="t">
            <a:normAutofit fontScale="92500" lnSpcReduction="10000"/>
          </a:bodyPr>
          <a:lstStyle/>
          <a:p>
            <a:pPr marL="0" indent="0">
              <a:buNone/>
            </a:pPr>
            <a:r>
              <a:rPr lang="en-US" sz="2200" i="1" dirty="0"/>
              <a:t>“We want companies to report on what is strategically important to them, including how remuneration policies align with their long-term objectives. There will be more focus on intangibles. </a:t>
            </a:r>
          </a:p>
          <a:p>
            <a:pPr marL="0" indent="0">
              <a:buNone/>
            </a:pPr>
            <a:r>
              <a:rPr lang="en-US" sz="2200" i="1" dirty="0"/>
              <a:t>And of course, companies will have to tell how sustainability issues, including climate changes, may impact their business if that impact is material. </a:t>
            </a:r>
          </a:p>
          <a:p>
            <a:pPr marL="0" indent="0">
              <a:buNone/>
            </a:pPr>
            <a:r>
              <a:rPr lang="en-US" sz="2200" i="1" dirty="0"/>
              <a:t>The work of bodies such as the TCFD may well help them meet the requirements of a Management Commentary here.”</a:t>
            </a:r>
          </a:p>
          <a:p>
            <a:pPr marL="0" indent="0">
              <a:buNone/>
            </a:pPr>
            <a:endParaRPr lang="en-US" sz="1600" i="1" dirty="0"/>
          </a:p>
          <a:p>
            <a:pPr marL="0" indent="0">
              <a:buNone/>
            </a:pPr>
            <a:endParaRPr lang="en-US" sz="1600" dirty="0"/>
          </a:p>
          <a:p>
            <a:pPr marL="0" indent="0">
              <a:buNone/>
            </a:pPr>
            <a:endParaRPr lang="en-US" sz="1600" dirty="0"/>
          </a:p>
          <a:p>
            <a:pPr marL="0" indent="0">
              <a:buNone/>
            </a:pPr>
            <a:r>
              <a:rPr lang="en-US" sz="1600" dirty="0"/>
              <a:t>IASB Chair Hans </a:t>
            </a:r>
            <a:r>
              <a:rPr lang="en-US" sz="1600" dirty="0" err="1"/>
              <a:t>Hoogevorst</a:t>
            </a:r>
            <a:r>
              <a:rPr lang="en-US" sz="1600" dirty="0"/>
              <a:t>, April 2019</a:t>
            </a:r>
          </a:p>
          <a:p>
            <a:endParaRPr lang="en-US" sz="1600" dirty="0"/>
          </a:p>
          <a:p>
            <a:pPr marL="0" indent="0">
              <a:buNone/>
            </a:pPr>
            <a:endParaRPr lang="en-US" sz="1600" dirty="0"/>
          </a:p>
        </p:txBody>
      </p:sp>
      <p:pic>
        <p:nvPicPr>
          <p:cNvPr id="6" name="Picture 5">
            <a:extLst>
              <a:ext uri="{FF2B5EF4-FFF2-40B4-BE49-F238E27FC236}">
                <a16:creationId xmlns:a16="http://schemas.microsoft.com/office/drawing/2014/main" xmlns="" id="{1251AB92-5760-4981-AA54-C8027FC04C4A}"/>
              </a:ext>
            </a:extLst>
          </p:cNvPr>
          <p:cNvPicPr>
            <a:picLocks noChangeAspect="1"/>
          </p:cNvPicPr>
          <p:nvPr/>
        </p:nvPicPr>
        <p:blipFill>
          <a:blip r:embed="rId4"/>
          <a:stretch>
            <a:fillRect/>
          </a:stretch>
        </p:blipFill>
        <p:spPr>
          <a:xfrm>
            <a:off x="8035150" y="200534"/>
            <a:ext cx="3152775" cy="1447800"/>
          </a:xfrm>
          <a:prstGeom prst="rect">
            <a:avLst/>
          </a:prstGeom>
        </p:spPr>
      </p:pic>
    </p:spTree>
    <p:extLst>
      <p:ext uri="{BB962C8B-B14F-4D97-AF65-F5344CB8AC3E}">
        <p14:creationId xmlns:p14="http://schemas.microsoft.com/office/powerpoint/2010/main" val="3651767506"/>
      </p:ext>
    </p:extLst>
  </p:cSld>
  <p:clrMapOvr>
    <a:overrideClrMapping bg1="dk1" tx1="lt1" bg2="dk2" tx2="lt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D6F3970-9205-4C53-905E-4ABAABF20ECF}"/>
              </a:ext>
            </a:extLst>
          </p:cNvPr>
          <p:cNvPicPr>
            <a:picLocks noChangeAspect="1"/>
          </p:cNvPicPr>
          <p:nvPr/>
        </p:nvPicPr>
        <p:blipFill>
          <a:blip r:embed="rId2"/>
          <a:stretch>
            <a:fillRect/>
          </a:stretch>
        </p:blipFill>
        <p:spPr>
          <a:xfrm>
            <a:off x="381000" y="166687"/>
            <a:ext cx="11430000" cy="6524625"/>
          </a:xfrm>
          <a:prstGeom prst="rect">
            <a:avLst/>
          </a:prstGeom>
        </p:spPr>
      </p:pic>
    </p:spTree>
    <p:extLst>
      <p:ext uri="{BB962C8B-B14F-4D97-AF65-F5344CB8AC3E}">
        <p14:creationId xmlns:p14="http://schemas.microsoft.com/office/powerpoint/2010/main" val="11939271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5"/>
          <p:cNvSpPr>
            <a:spLocks noGrp="1"/>
          </p:cNvSpPr>
          <p:nvPr/>
        </p:nvSpPr>
        <p:spPr>
          <a:xfrm>
            <a:off x="8884558" y="6463837"/>
            <a:ext cx="517913" cy="228600"/>
          </a:xfrm>
          <a:prstGeom prst="rect">
            <a:avLst/>
          </a:prstGeom>
        </p:spPr>
        <p:txBody>
          <a:bodyPr vert="horz" lIns="0" tIns="0" rIns="0" bIns="0" rtlCol="0" anchor="t" anchorCtr="0"/>
          <a:lstStyle>
            <a:defPPr>
              <a:defRPr lang="en-US"/>
            </a:defPPr>
            <a:lvl1pPr algn="l" defTabSz="457200" rtl="0" fontAlgn="auto">
              <a:spcBef>
                <a:spcPts val="0"/>
              </a:spcBef>
              <a:spcAft>
                <a:spcPts val="0"/>
              </a:spcAft>
              <a:defRPr sz="800" kern="1200" cap="all" dirty="0">
                <a:solidFill>
                  <a:schemeClr val="tx1"/>
                </a:solidFill>
                <a:latin typeface="Arial"/>
                <a:ea typeface="+mn-ea"/>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06"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06"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06"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06" charset="-128"/>
                <a:cs typeface="+mn-cs"/>
              </a:defRPr>
            </a:lvl5pPr>
            <a:lvl6pPr marL="2286000" algn="l" defTabSz="914400" rtl="0" eaLnBrk="1" latinLnBrk="0" hangingPunct="1">
              <a:defRPr kern="1200">
                <a:solidFill>
                  <a:schemeClr val="tx1"/>
                </a:solidFill>
                <a:latin typeface="Arial" charset="0"/>
                <a:ea typeface="ＭＳ Ｐゴシック" pitchFamily="-106" charset="-128"/>
                <a:cs typeface="+mn-cs"/>
              </a:defRPr>
            </a:lvl6pPr>
            <a:lvl7pPr marL="2743200" algn="l" defTabSz="914400" rtl="0" eaLnBrk="1" latinLnBrk="0" hangingPunct="1">
              <a:defRPr kern="1200">
                <a:solidFill>
                  <a:schemeClr val="tx1"/>
                </a:solidFill>
                <a:latin typeface="Arial" charset="0"/>
                <a:ea typeface="ＭＳ Ｐゴシック" pitchFamily="-106" charset="-128"/>
                <a:cs typeface="+mn-cs"/>
              </a:defRPr>
            </a:lvl7pPr>
            <a:lvl8pPr marL="3200400" algn="l" defTabSz="914400" rtl="0" eaLnBrk="1" latinLnBrk="0" hangingPunct="1">
              <a:defRPr kern="1200">
                <a:solidFill>
                  <a:schemeClr val="tx1"/>
                </a:solidFill>
                <a:latin typeface="Arial" charset="0"/>
                <a:ea typeface="ＭＳ Ｐゴシック" pitchFamily="-106" charset="-128"/>
                <a:cs typeface="+mn-cs"/>
              </a:defRPr>
            </a:lvl8pPr>
            <a:lvl9pPr marL="3657600" algn="l" defTabSz="914400" rtl="0" eaLnBrk="1" latinLnBrk="0" hangingPunct="1">
              <a:defRPr kern="1200">
                <a:solidFill>
                  <a:schemeClr val="tx1"/>
                </a:solidFill>
                <a:latin typeface="Arial" charset="0"/>
                <a:ea typeface="ＭＳ Ｐゴシック" pitchFamily="-106" charset="-128"/>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all" spc="0" normalizeH="0" baseline="0" noProof="0" dirty="0">
              <a:ln>
                <a:noFill/>
              </a:ln>
              <a:solidFill>
                <a:srgbClr val="000000"/>
              </a:solidFill>
              <a:effectLst/>
              <a:uLnTx/>
              <a:uFillTx/>
              <a:latin typeface="Arial"/>
              <a:ea typeface="+mn-ea"/>
              <a:cs typeface="+mn-cs"/>
            </a:endParaRPr>
          </a:p>
        </p:txBody>
      </p:sp>
      <p:sp>
        <p:nvSpPr>
          <p:cNvPr id="21" name="TextBox 20"/>
          <p:cNvSpPr txBox="1"/>
          <p:nvPr/>
        </p:nvSpPr>
        <p:spPr>
          <a:xfrm>
            <a:off x="1891260" y="6108492"/>
            <a:ext cx="6768059" cy="215444"/>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Arial"/>
                <a:ea typeface="ＭＳ Ｐゴシック" pitchFamily="-106" charset="-128"/>
                <a:cs typeface="+mn-cs"/>
              </a:rPr>
              <a:t>Source: PwC, 2014</a:t>
            </a:r>
          </a:p>
        </p:txBody>
      </p:sp>
      <p:sp>
        <p:nvSpPr>
          <p:cNvPr id="22" name="TextBox 21"/>
          <p:cNvSpPr txBox="1"/>
          <p:nvPr/>
        </p:nvSpPr>
        <p:spPr>
          <a:xfrm>
            <a:off x="2094802" y="1315607"/>
            <a:ext cx="5841124" cy="292388"/>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a:ea typeface="ＭＳ Ｐゴシック" pitchFamily="-106" charset="-128"/>
                <a:cs typeface="+mn-cs"/>
              </a:rPr>
              <a:t>SHAREHOLDER PROPOSALS</a:t>
            </a:r>
          </a:p>
        </p:txBody>
      </p:sp>
      <p:sp>
        <p:nvSpPr>
          <p:cNvPr id="30" name="TextBox 29"/>
          <p:cNvSpPr txBox="1"/>
          <p:nvPr/>
        </p:nvSpPr>
        <p:spPr>
          <a:xfrm>
            <a:off x="7488268" y="4939486"/>
            <a:ext cx="1548016" cy="73866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0" cap="all" spc="0" normalizeH="0" baseline="0" noProof="0" dirty="0">
                <a:ln>
                  <a:noFill/>
                </a:ln>
                <a:solidFill>
                  <a:srgbClr val="84858C"/>
                </a:solidFill>
                <a:effectLst/>
                <a:uLnTx/>
                <a:uFillTx/>
                <a:latin typeface="Georgia" panose="02040502050405020303" pitchFamily="18" charset="0"/>
                <a:ea typeface="ＭＳ Ｐゴシック" pitchFamily="-106" charset="-128"/>
                <a:cs typeface="+mn-cs"/>
              </a:rPr>
              <a:t>50%</a:t>
            </a:r>
            <a:endParaRPr kumimoji="0" lang="en-US" sz="4800" b="0" i="0" u="none" strike="noStrike" kern="0" cap="none" spc="0" normalizeH="0" baseline="0" noProof="0" dirty="0">
              <a:ln>
                <a:noFill/>
              </a:ln>
              <a:solidFill>
                <a:srgbClr val="84858C"/>
              </a:solidFill>
              <a:effectLst/>
              <a:uLnTx/>
              <a:uFillTx/>
              <a:latin typeface="Georgia" panose="02040502050405020303" pitchFamily="18" charset="0"/>
              <a:ea typeface="ＭＳ Ｐゴシック" pitchFamily="-106" charset="-128"/>
              <a:cs typeface="+mn-cs"/>
            </a:endParaRPr>
          </a:p>
        </p:txBody>
      </p:sp>
      <p:sp>
        <p:nvSpPr>
          <p:cNvPr id="31" name="TextBox 30"/>
          <p:cNvSpPr txBox="1"/>
          <p:nvPr/>
        </p:nvSpPr>
        <p:spPr>
          <a:xfrm>
            <a:off x="1986496" y="4671638"/>
            <a:ext cx="3127282" cy="179536"/>
          </a:xfrm>
          <a:prstGeom prst="rect">
            <a:avLst/>
          </a:prstGeom>
          <a:noFill/>
        </p:spPr>
        <p:txBody>
          <a:bodyPr wrap="square" lIns="0" tIns="0" rIns="0" bIns="0" rtlCol="0">
            <a:spAutoFit/>
          </a:bodyPr>
          <a:lstStyle/>
          <a:p>
            <a:pPr marL="0" marR="0" lvl="0" indent="0" algn="l" defTabSz="914400" rtl="0" eaLnBrk="1" fontAlgn="auto" latinLnBrk="0" hangingPunct="1">
              <a:lnSpc>
                <a:spcPts val="1400"/>
              </a:lnSpc>
              <a:spcBef>
                <a:spcPts val="0"/>
              </a:spcBef>
              <a:spcAft>
                <a:spcPts val="0"/>
              </a:spcAft>
              <a:buClrTx/>
              <a:buSzTx/>
              <a:buFontTx/>
              <a:buNone/>
              <a:tabLst/>
              <a:defRPr/>
            </a:pPr>
            <a:r>
              <a:rPr kumimoji="0" lang="en-US" sz="1300" b="1" i="0" u="none" strike="noStrike" kern="0" cap="all" spc="0" normalizeH="0" baseline="0" noProof="0" dirty="0">
                <a:ln>
                  <a:noFill/>
                </a:ln>
                <a:solidFill>
                  <a:srgbClr val="000000"/>
                </a:solidFill>
                <a:effectLst/>
                <a:uLnTx/>
                <a:uFillTx/>
                <a:latin typeface="Arial"/>
                <a:ea typeface="ＭＳ Ｐゴシック" pitchFamily="-106" charset="-128"/>
                <a:cs typeface="+mn-cs"/>
              </a:rPr>
              <a:t>GLOBAL INSTITUTIONAL INVESTORS</a:t>
            </a:r>
            <a:endParaRPr kumimoji="0" lang="en-US" sz="1300" b="0" i="0" u="none" strike="noStrike" kern="0" cap="none" spc="0" normalizeH="0" baseline="0" noProof="0" dirty="0">
              <a:ln>
                <a:noFill/>
              </a:ln>
              <a:solidFill>
                <a:srgbClr val="000000"/>
              </a:solidFill>
              <a:effectLst/>
              <a:uLnTx/>
              <a:uFillTx/>
              <a:latin typeface="Arial"/>
              <a:ea typeface="ＭＳ Ｐゴシック" pitchFamily="-106" charset="-128"/>
              <a:cs typeface="+mn-cs"/>
            </a:endParaRPr>
          </a:p>
        </p:txBody>
      </p:sp>
      <p:cxnSp>
        <p:nvCxnSpPr>
          <p:cNvPr id="33" name="Straight Connector 32"/>
          <p:cNvCxnSpPr/>
          <p:nvPr/>
        </p:nvCxnSpPr>
        <p:spPr>
          <a:xfrm>
            <a:off x="2005453" y="4974838"/>
            <a:ext cx="7858506" cy="0"/>
          </a:xfrm>
          <a:prstGeom prst="line">
            <a:avLst/>
          </a:prstGeom>
          <a:noFill/>
          <a:ln w="12700" cap="flat" cmpd="sng" algn="ctr">
            <a:solidFill>
              <a:schemeClr val="bg2"/>
            </a:solidFill>
            <a:prstDash val="solid"/>
          </a:ln>
          <a:effectLst/>
        </p:spPr>
      </p:cxnSp>
      <p:sp>
        <p:nvSpPr>
          <p:cNvPr id="36" name="TextBox 35"/>
          <p:cNvSpPr txBox="1"/>
          <p:nvPr/>
        </p:nvSpPr>
        <p:spPr>
          <a:xfrm>
            <a:off x="3187139" y="5121699"/>
            <a:ext cx="1513606" cy="861774"/>
          </a:xfrm>
          <a:prstGeom prst="rect">
            <a:avLst/>
          </a:prstGeom>
          <a:noFill/>
        </p:spPr>
        <p:txBody>
          <a:bodyPr wrap="square" lIns="0" tIns="0" rIns="0" bIns="0"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ＭＳ Ｐゴシック" pitchFamily="-106" charset="-128"/>
                <a:cs typeface="+mn-cs"/>
              </a:rPr>
              <a:t>Will request sustainability information directly from the company</a:t>
            </a:r>
          </a:p>
        </p:txBody>
      </p:sp>
      <p:sp>
        <p:nvSpPr>
          <p:cNvPr id="37" name="TextBox 36"/>
          <p:cNvSpPr txBox="1"/>
          <p:nvPr/>
        </p:nvSpPr>
        <p:spPr>
          <a:xfrm>
            <a:off x="2005454" y="4952549"/>
            <a:ext cx="1473355" cy="73866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0" cap="all" spc="-300" normalizeH="0" baseline="0" noProof="0" dirty="0">
                <a:ln>
                  <a:noFill/>
                </a:ln>
                <a:solidFill>
                  <a:srgbClr val="84858C"/>
                </a:solidFill>
                <a:effectLst/>
                <a:uLnTx/>
                <a:uFillTx/>
                <a:latin typeface="Georgia" panose="02040502050405020303" pitchFamily="18" charset="0"/>
                <a:ea typeface="ＭＳ Ｐゴシック" pitchFamily="-106" charset="-128"/>
                <a:cs typeface="+mn-cs"/>
              </a:rPr>
              <a:t>89%</a:t>
            </a:r>
            <a:endParaRPr kumimoji="0" lang="en-US" sz="4800" b="0" i="0" u="none" strike="noStrike" kern="0" cap="none" spc="-300" normalizeH="0" baseline="0" noProof="0" dirty="0">
              <a:ln>
                <a:noFill/>
              </a:ln>
              <a:solidFill>
                <a:srgbClr val="84858C"/>
              </a:solidFill>
              <a:effectLst/>
              <a:uLnTx/>
              <a:uFillTx/>
              <a:latin typeface="Georgia" panose="02040502050405020303" pitchFamily="18" charset="0"/>
              <a:ea typeface="ＭＳ Ｐゴシック" pitchFamily="-106" charset="-128"/>
              <a:cs typeface="+mn-cs"/>
            </a:endParaRPr>
          </a:p>
        </p:txBody>
      </p:sp>
      <p:sp>
        <p:nvSpPr>
          <p:cNvPr id="38" name="TextBox 37"/>
          <p:cNvSpPr txBox="1"/>
          <p:nvPr/>
        </p:nvSpPr>
        <p:spPr>
          <a:xfrm>
            <a:off x="8736735" y="5121699"/>
            <a:ext cx="1340298" cy="1077218"/>
          </a:xfrm>
          <a:prstGeom prst="rect">
            <a:avLst/>
          </a:prstGeom>
          <a:noFill/>
        </p:spPr>
        <p:txBody>
          <a:bodyPr wrap="square" lIns="0" tIns="0" rIns="0" bIns="0"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ＭＳ Ｐゴシック" pitchFamily="-106" charset="-128"/>
                <a:cs typeface="+mn-cs"/>
              </a:rPr>
              <a:t>“Very likely” to sponsor or co-sponsor a shareholder proposal</a:t>
            </a:r>
          </a:p>
        </p:txBody>
      </p:sp>
      <p:pic>
        <p:nvPicPr>
          <p:cNvPr id="39" name="Picture 3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70931" y="4154296"/>
            <a:ext cx="1033852" cy="1033852"/>
          </a:xfrm>
          <a:prstGeom prst="rect">
            <a:avLst/>
          </a:prstGeom>
        </p:spPr>
      </p:pic>
      <p:sp>
        <p:nvSpPr>
          <p:cNvPr id="40" name="TextBox 39"/>
          <p:cNvSpPr txBox="1"/>
          <p:nvPr/>
        </p:nvSpPr>
        <p:spPr>
          <a:xfrm>
            <a:off x="5943134" y="5116846"/>
            <a:ext cx="1505277" cy="1077218"/>
          </a:xfrm>
          <a:prstGeom prst="rect">
            <a:avLst/>
          </a:prstGeom>
          <a:noFill/>
        </p:spPr>
        <p:txBody>
          <a:bodyPr wrap="square" lIns="0" tIns="0" rIns="0" bIns="0"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ＭＳ Ｐゴシック" pitchFamily="-106" charset="-128"/>
                <a:cs typeface="+mn-cs"/>
              </a:rPr>
              <a:t>More likely to consider ESG information if common standards used</a:t>
            </a:r>
          </a:p>
        </p:txBody>
      </p:sp>
      <p:sp>
        <p:nvSpPr>
          <p:cNvPr id="41" name="TextBox 40"/>
          <p:cNvSpPr txBox="1"/>
          <p:nvPr/>
        </p:nvSpPr>
        <p:spPr>
          <a:xfrm>
            <a:off x="4713250" y="4929967"/>
            <a:ext cx="1548016" cy="73866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0" cap="all" spc="0" normalizeH="0" baseline="0" noProof="0" dirty="0">
                <a:ln>
                  <a:noFill/>
                </a:ln>
                <a:solidFill>
                  <a:srgbClr val="84858C"/>
                </a:solidFill>
                <a:effectLst/>
                <a:uLnTx/>
                <a:uFillTx/>
                <a:latin typeface="Georgia" panose="02040502050405020303" pitchFamily="18" charset="0"/>
                <a:ea typeface="ＭＳ Ｐゴシック" pitchFamily="-106" charset="-128"/>
                <a:cs typeface="+mn-cs"/>
              </a:rPr>
              <a:t>67%</a:t>
            </a:r>
            <a:endParaRPr kumimoji="0" lang="en-US" sz="4800" b="0" i="0" u="none" strike="noStrike" kern="0" cap="none" spc="0" normalizeH="0" baseline="0" noProof="0" dirty="0">
              <a:ln>
                <a:noFill/>
              </a:ln>
              <a:solidFill>
                <a:srgbClr val="84858C"/>
              </a:solidFill>
              <a:effectLst/>
              <a:uLnTx/>
              <a:uFillTx/>
              <a:latin typeface="Georgia" panose="02040502050405020303" pitchFamily="18" charset="0"/>
              <a:ea typeface="ＭＳ Ｐゴシック" pitchFamily="-106" charset="-128"/>
              <a:cs typeface="+mn-cs"/>
            </a:endParaRPr>
          </a:p>
        </p:txBody>
      </p:sp>
      <p:cxnSp>
        <p:nvCxnSpPr>
          <p:cNvPr id="42" name="Straight Connector 41"/>
          <p:cNvCxnSpPr>
            <a:cxnSpLocks/>
          </p:cNvCxnSpPr>
          <p:nvPr/>
        </p:nvCxnSpPr>
        <p:spPr>
          <a:xfrm>
            <a:off x="2025674" y="3535681"/>
            <a:ext cx="8046720" cy="35044"/>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1912767" y="3584925"/>
            <a:ext cx="9144000" cy="492443"/>
          </a:xfrm>
          <a:prstGeom prst="rect">
            <a:avLst/>
          </a:prstGeom>
          <a:noFill/>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100" normalizeH="0" baseline="0" noProof="0" dirty="0">
                <a:ln>
                  <a:noFill/>
                </a:ln>
                <a:solidFill>
                  <a:srgbClr val="84858C"/>
                </a:solidFill>
                <a:effectLst/>
                <a:uLnTx/>
                <a:uFillTx/>
                <a:latin typeface="Arial"/>
                <a:ea typeface="ＭＳ Ｐゴシック" pitchFamily="-106" charset="-128"/>
                <a:cs typeface="+mn-cs"/>
              </a:rPr>
              <a:t>2011</a:t>
            </a:r>
            <a:r>
              <a:rPr kumimoji="0" lang="en-US" sz="1400" b="0" i="0" u="none" strike="noStrike" kern="1200" cap="none" spc="100" normalizeH="0" baseline="0" noProof="0" dirty="0">
                <a:ln>
                  <a:noFill/>
                </a:ln>
                <a:solidFill>
                  <a:srgbClr val="84858C"/>
                </a:solidFill>
                <a:effectLst/>
                <a:uLnTx/>
                <a:uFillTx/>
                <a:latin typeface="Arial"/>
                <a:ea typeface="+mn-ea"/>
                <a:cs typeface="+mn-cs"/>
              </a:rPr>
              <a:t> 			</a:t>
            </a:r>
            <a:r>
              <a:rPr kumimoji="0" lang="en-US" sz="1400" b="0" i="0" u="none" strike="noStrike" kern="1200" cap="none" spc="100" normalizeH="0" baseline="0" noProof="0" dirty="0">
                <a:ln>
                  <a:noFill/>
                </a:ln>
                <a:solidFill>
                  <a:srgbClr val="84858C"/>
                </a:solidFill>
                <a:effectLst/>
                <a:uLnTx/>
                <a:uFillTx/>
                <a:latin typeface="Arial"/>
                <a:ea typeface="ＭＳ Ｐゴシック" pitchFamily="-106" charset="-128"/>
                <a:cs typeface="+mn-cs"/>
              </a:rPr>
              <a:t>2012	</a:t>
            </a:r>
            <a:r>
              <a:rPr kumimoji="0" lang="en-US" sz="1400" b="0" i="0" u="none" strike="noStrike" kern="1200" cap="none" spc="100" normalizeH="0" baseline="0" noProof="0" dirty="0">
                <a:ln>
                  <a:noFill/>
                </a:ln>
                <a:solidFill>
                  <a:srgbClr val="84858C"/>
                </a:solidFill>
                <a:effectLst/>
                <a:uLnTx/>
                <a:uFillTx/>
                <a:latin typeface="Arial"/>
                <a:ea typeface="+mn-ea"/>
                <a:cs typeface="+mn-cs"/>
              </a:rPr>
              <a:t> 			 </a:t>
            </a:r>
            <a:r>
              <a:rPr kumimoji="0" lang="en-US" sz="1400" b="0" i="0" u="none" strike="noStrike" kern="1200" cap="none" spc="100" normalizeH="0" baseline="0" noProof="0" dirty="0">
                <a:ln>
                  <a:noFill/>
                </a:ln>
                <a:solidFill>
                  <a:srgbClr val="84858C"/>
                </a:solidFill>
                <a:effectLst/>
                <a:uLnTx/>
                <a:uFillTx/>
                <a:latin typeface="Arial"/>
                <a:ea typeface="ＭＳ Ｐゴシック" pitchFamily="-106" charset="-128"/>
                <a:cs typeface="+mn-cs"/>
              </a:rPr>
              <a:t>2013</a:t>
            </a:r>
            <a:r>
              <a:rPr kumimoji="0" lang="en-US" sz="1400" b="0" i="0" u="none" strike="noStrike" kern="1200" cap="none" spc="100" normalizeH="0" baseline="0" noProof="0" dirty="0">
                <a:ln>
                  <a:noFill/>
                </a:ln>
                <a:solidFill>
                  <a:srgbClr val="84858C"/>
                </a:solidFill>
                <a:effectLst/>
                <a:uLnTx/>
                <a:uFillTx/>
                <a:latin typeface="Arial"/>
                <a:ea typeface="+mn-ea"/>
                <a:cs typeface="+mn-cs"/>
              </a:rPr>
              <a:t> 			</a:t>
            </a:r>
            <a:r>
              <a:rPr kumimoji="0" lang="en-US" sz="1400" b="0" i="0" u="none" strike="noStrike" kern="1200" cap="none" spc="100" normalizeH="0" baseline="0" noProof="0" dirty="0">
                <a:ln>
                  <a:noFill/>
                </a:ln>
                <a:solidFill>
                  <a:srgbClr val="84858C"/>
                </a:solidFill>
                <a:effectLst/>
                <a:uLnTx/>
                <a:uFillTx/>
                <a:latin typeface="Arial"/>
                <a:ea typeface="ＭＳ Ｐゴシック" pitchFamily="-106" charset="-128"/>
                <a:cs typeface="+mn-cs"/>
              </a:rPr>
              <a:t>2014</a:t>
            </a:r>
            <a:r>
              <a:rPr kumimoji="0" lang="en-US" sz="1400" b="0" i="0" u="none" strike="noStrike" kern="1200" cap="none" spc="100" normalizeH="0" baseline="0" noProof="0" dirty="0">
                <a:ln>
                  <a:noFill/>
                </a:ln>
                <a:solidFill>
                  <a:srgbClr val="84858C"/>
                </a:solidFill>
                <a:effectLst/>
                <a:uLnTx/>
                <a:uFillTx/>
                <a:latin typeface="Arial"/>
                <a:ea typeface="+mn-ea"/>
                <a:cs typeface="+mn-cs"/>
              </a:rPr>
              <a:t> 			     </a:t>
            </a:r>
            <a:r>
              <a:rPr kumimoji="0" lang="en-US" sz="1400" b="0" i="0" u="none" strike="noStrike" kern="1200" cap="none" spc="100" normalizeH="0" baseline="0" noProof="0" dirty="0">
                <a:ln>
                  <a:noFill/>
                </a:ln>
                <a:solidFill>
                  <a:srgbClr val="84858C"/>
                </a:solidFill>
                <a:effectLst/>
                <a:uLnTx/>
                <a:uFillTx/>
                <a:latin typeface="Arial"/>
                <a:ea typeface="ＭＳ Ｐゴシック" pitchFamily="-106" charset="-128"/>
                <a:cs typeface="+mn-cs"/>
              </a:rPr>
              <a:t>2015 			  </a:t>
            </a:r>
            <a:r>
              <a:rPr kumimoji="0" lang="en-US" sz="1400" b="0" i="0" u="none" strike="noStrike" kern="1200" cap="none" spc="100" normalizeH="0" baseline="0" noProof="0" dirty="0">
                <a:ln>
                  <a:noFill/>
                </a:ln>
                <a:solidFill>
                  <a:srgbClr val="FFFFFF">
                    <a:lumMod val="50000"/>
                  </a:srgbClr>
                </a:solidFill>
                <a:effectLst/>
                <a:uLnTx/>
                <a:uFillTx/>
                <a:latin typeface="Arial"/>
                <a:ea typeface="+mn-ea"/>
                <a:cs typeface="+mn-cs"/>
              </a:rPr>
              <a:t>2016 		   2017</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84858C"/>
              </a:solidFill>
              <a:effectLst/>
              <a:uLnTx/>
              <a:uFillTx/>
              <a:latin typeface="Arial"/>
              <a:ea typeface="ＭＳ Ｐゴシック" pitchFamily="-106" charset="-128"/>
              <a:cs typeface="+mn-cs"/>
            </a:endParaRPr>
          </a:p>
        </p:txBody>
      </p:sp>
      <p:sp>
        <p:nvSpPr>
          <p:cNvPr id="44" name="TextBox 43"/>
          <p:cNvSpPr txBox="1"/>
          <p:nvPr/>
        </p:nvSpPr>
        <p:spPr>
          <a:xfrm>
            <a:off x="1799950" y="2787014"/>
            <a:ext cx="801838" cy="46166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Georgia" panose="02040502050405020303" pitchFamily="18" charset="0"/>
                <a:ea typeface="ＭＳ Ｐゴシック" pitchFamily="-106" charset="-128"/>
                <a:cs typeface="+mn-cs"/>
              </a:rPr>
              <a:t>40%</a:t>
            </a:r>
          </a:p>
        </p:txBody>
      </p:sp>
      <p:sp>
        <p:nvSpPr>
          <p:cNvPr id="45" name="TextBox 44"/>
          <p:cNvSpPr txBox="1"/>
          <p:nvPr/>
        </p:nvSpPr>
        <p:spPr>
          <a:xfrm>
            <a:off x="3021113" y="2734481"/>
            <a:ext cx="890975" cy="46166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Georgia" panose="02040502050405020303" pitchFamily="18" charset="0"/>
                <a:ea typeface="ＭＳ Ｐゴシック" pitchFamily="-106" charset="-128"/>
                <a:cs typeface="+mn-cs"/>
              </a:rPr>
              <a:t>40%</a:t>
            </a:r>
          </a:p>
        </p:txBody>
      </p:sp>
      <p:sp>
        <p:nvSpPr>
          <p:cNvPr id="46" name="TextBox 45"/>
          <p:cNvSpPr txBox="1"/>
          <p:nvPr/>
        </p:nvSpPr>
        <p:spPr>
          <a:xfrm>
            <a:off x="4348059" y="2399310"/>
            <a:ext cx="866483" cy="46166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Georgia" panose="02040502050405020303" pitchFamily="18" charset="0"/>
                <a:ea typeface="ＭＳ Ｐゴシック" pitchFamily="-106" charset="-128"/>
                <a:cs typeface="+mn-cs"/>
              </a:rPr>
              <a:t>45%</a:t>
            </a:r>
          </a:p>
        </p:txBody>
      </p:sp>
      <p:sp>
        <p:nvSpPr>
          <p:cNvPr id="47" name="TextBox 46"/>
          <p:cNvSpPr txBox="1"/>
          <p:nvPr/>
        </p:nvSpPr>
        <p:spPr>
          <a:xfrm>
            <a:off x="5760978" y="1966494"/>
            <a:ext cx="841249" cy="46166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Georgia" panose="02040502050405020303" pitchFamily="18" charset="0"/>
                <a:ea typeface="ＭＳ Ｐゴシック" pitchFamily="-106" charset="-128"/>
                <a:cs typeface="+mn-cs"/>
              </a:rPr>
              <a:t>55%</a:t>
            </a:r>
          </a:p>
        </p:txBody>
      </p:sp>
      <p:cxnSp>
        <p:nvCxnSpPr>
          <p:cNvPr id="48" name="Straight Connector 47"/>
          <p:cNvCxnSpPr/>
          <p:nvPr/>
        </p:nvCxnSpPr>
        <p:spPr>
          <a:xfrm>
            <a:off x="2513489" y="3050875"/>
            <a:ext cx="548640" cy="0"/>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1976140" y="3850386"/>
            <a:ext cx="5841124" cy="215444"/>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Arial"/>
                <a:ea typeface="ＭＳ Ｐゴシック" pitchFamily="-106" charset="-128"/>
                <a:cs typeface="+mn-cs"/>
              </a:rPr>
              <a:t>Sources: EY, 2011-2014; As You Sow, 2015, 2016; ISS Analytics 2017</a:t>
            </a:r>
          </a:p>
        </p:txBody>
      </p:sp>
      <p:sp>
        <p:nvSpPr>
          <p:cNvPr id="52" name="TextBox 51"/>
          <p:cNvSpPr txBox="1"/>
          <p:nvPr/>
        </p:nvSpPr>
        <p:spPr>
          <a:xfrm>
            <a:off x="1944493" y="1776867"/>
            <a:ext cx="3370708" cy="430887"/>
          </a:xfrm>
          <a:prstGeom prst="rect">
            <a:avLst/>
          </a:prstGeom>
          <a:noFill/>
        </p:spPr>
        <p:txBody>
          <a:bodyPr wrap="square" lIns="0" tIns="0" rIns="0" bIns="0"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ＭＳ Ｐゴシック" pitchFamily="-106" charset="-128"/>
                <a:cs typeface="+mn-cs"/>
              </a:rPr>
              <a:t>Percent of total proposals filed that are</a:t>
            </a:r>
            <a:br>
              <a:rPr kumimoji="0" lang="en-US" sz="1400" b="0" i="0" u="none" strike="noStrike" kern="1200" cap="none" spc="0" normalizeH="0" baseline="0" noProof="0" dirty="0">
                <a:ln>
                  <a:noFill/>
                </a:ln>
                <a:solidFill>
                  <a:srgbClr val="000000"/>
                </a:solidFill>
                <a:effectLst/>
                <a:uLnTx/>
                <a:uFillTx/>
                <a:latin typeface="Arial"/>
                <a:ea typeface="ＭＳ Ｐゴシック" pitchFamily="-106" charset="-128"/>
                <a:cs typeface="+mn-cs"/>
              </a:rPr>
            </a:br>
            <a:r>
              <a:rPr kumimoji="0" lang="en-US" sz="1400" b="0" i="0" u="none" strike="noStrike" kern="1200" cap="none" spc="0" normalizeH="0" baseline="0" noProof="0" dirty="0">
                <a:ln>
                  <a:noFill/>
                </a:ln>
                <a:solidFill>
                  <a:srgbClr val="000000"/>
                </a:solidFill>
                <a:effectLst/>
                <a:uLnTx/>
                <a:uFillTx/>
                <a:latin typeface="Arial"/>
                <a:ea typeface="ＭＳ Ｐゴシック" pitchFamily="-106" charset="-128"/>
                <a:cs typeface="+mn-cs"/>
              </a:rPr>
              <a:t>related to social and environmental issues</a:t>
            </a:r>
          </a:p>
        </p:txBody>
      </p:sp>
      <p:sp>
        <p:nvSpPr>
          <p:cNvPr id="53" name="TextBox 52"/>
          <p:cNvSpPr txBox="1"/>
          <p:nvPr/>
        </p:nvSpPr>
        <p:spPr>
          <a:xfrm>
            <a:off x="7140104" y="1723891"/>
            <a:ext cx="841249" cy="46166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Georgia" panose="02040502050405020303" pitchFamily="18" charset="0"/>
                <a:ea typeface="ＭＳ Ｐゴシック" pitchFamily="-106" charset="-128"/>
                <a:cs typeface="+mn-cs"/>
              </a:rPr>
              <a:t>63%</a:t>
            </a:r>
          </a:p>
        </p:txBody>
      </p:sp>
      <p:cxnSp>
        <p:nvCxnSpPr>
          <p:cNvPr id="54" name="Straight Connector 53"/>
          <p:cNvCxnSpPr>
            <a:cxnSpLocks/>
          </p:cNvCxnSpPr>
          <p:nvPr/>
        </p:nvCxnSpPr>
        <p:spPr>
          <a:xfrm flipV="1">
            <a:off x="6395984" y="1994273"/>
            <a:ext cx="752678" cy="157056"/>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a:off x="8328297" y="1446789"/>
            <a:ext cx="853803" cy="46166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Georgia" panose="02040502050405020303" pitchFamily="18" charset="0"/>
                <a:ea typeface="ＭＳ Ｐゴシック" pitchFamily="-106" charset="-128"/>
                <a:cs typeface="+mn-cs"/>
              </a:rPr>
              <a:t>67%</a:t>
            </a:r>
          </a:p>
        </p:txBody>
      </p:sp>
      <p:cxnSp>
        <p:nvCxnSpPr>
          <p:cNvPr id="57" name="Straight Connector 56"/>
          <p:cNvCxnSpPr/>
          <p:nvPr/>
        </p:nvCxnSpPr>
        <p:spPr>
          <a:xfrm flipV="1">
            <a:off x="7817264" y="1755349"/>
            <a:ext cx="561464" cy="182754"/>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58" name="Title 1"/>
          <p:cNvSpPr>
            <a:spLocks noGrp="1"/>
          </p:cNvSpPr>
          <p:nvPr>
            <p:ph type="title"/>
          </p:nvPr>
        </p:nvSpPr>
        <p:spPr>
          <a:xfrm>
            <a:off x="1981200" y="228600"/>
            <a:ext cx="8229600" cy="685800"/>
          </a:xfrm>
        </p:spPr>
        <p:txBody>
          <a:bodyPr/>
          <a:lstStyle/>
          <a:p>
            <a:pPr>
              <a:lnSpc>
                <a:spcPct val="100000"/>
              </a:lnSpc>
            </a:pPr>
            <a:r>
              <a:rPr lang="en-US" dirty="0"/>
              <a:t>Investor Interest in Sustainability-related Information</a:t>
            </a:r>
            <a:br>
              <a:rPr lang="en-US" dirty="0"/>
            </a:br>
            <a:r>
              <a:rPr lang="en-US" sz="1600" dirty="0">
                <a:solidFill>
                  <a:schemeClr val="tx2"/>
                </a:solidFill>
              </a:rPr>
              <a:t>Resorting to costly and time-intensive means to obtain ESG information</a:t>
            </a:r>
            <a:br>
              <a:rPr lang="en-US" sz="1600" dirty="0">
                <a:solidFill>
                  <a:schemeClr val="tx2"/>
                </a:solidFill>
              </a:rPr>
            </a:br>
            <a:r>
              <a:rPr lang="en-US" sz="1600" dirty="0">
                <a:solidFill>
                  <a:schemeClr val="tx2"/>
                </a:solidFill>
              </a:rPr>
              <a:t/>
            </a:r>
            <a:br>
              <a:rPr lang="en-US" sz="1600" dirty="0">
                <a:solidFill>
                  <a:schemeClr val="tx2"/>
                </a:solidFill>
              </a:rPr>
            </a:br>
            <a:endParaRPr lang="en-US" sz="1600" dirty="0">
              <a:solidFill>
                <a:schemeClr val="tx2"/>
              </a:solidFill>
            </a:endParaRPr>
          </a:p>
        </p:txBody>
      </p:sp>
      <p:sp>
        <p:nvSpPr>
          <p:cNvPr id="7" name="Date Placeholder 6"/>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E73C05-F56F-4EE9-9F31-A2B857260AF3}" type="datetime1">
              <a:rPr kumimoji="0" lang="en-US" sz="800" b="0" i="0" u="none" strike="noStrike" kern="1200" cap="all" spc="0" normalizeH="0" baseline="0" noProof="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10/3/2019</a:t>
            </a:fld>
            <a:endParaRPr kumimoji="0" lang="en-US" sz="800" b="0" i="0" u="none" strike="noStrike" kern="1200" cap="all" spc="0" normalizeH="0" baseline="0" noProof="0" dirty="0">
              <a:ln>
                <a:noFill/>
              </a:ln>
              <a:solidFill>
                <a:srgbClr val="000000"/>
              </a:solidFill>
              <a:effectLst/>
              <a:uLnTx/>
              <a:uFillTx/>
              <a:latin typeface="Arial"/>
              <a:ea typeface="+mn-ea"/>
              <a:cs typeface="+mn-cs"/>
            </a:endParaRPr>
          </a:p>
        </p:txBody>
      </p:sp>
      <p:sp>
        <p:nvSpPr>
          <p:cNvPr id="8" name="Footer Placeholder 7"/>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all" spc="0" normalizeH="0" baseline="0" noProof="0" dirty="0">
                <a:ln>
                  <a:noFill/>
                </a:ln>
                <a:solidFill>
                  <a:srgbClr val="000000"/>
                </a:solidFill>
                <a:effectLst/>
                <a:uLnTx/>
                <a:uFillTx/>
                <a:latin typeface="Arial"/>
                <a:ea typeface="+mn-ea"/>
                <a:cs typeface="+mn-cs"/>
              </a:rPr>
              <a:t>© SASB</a:t>
            </a:r>
          </a:p>
        </p:txBody>
      </p:sp>
      <p:sp>
        <p:nvSpPr>
          <p:cNvPr id="9" name="Slide Number Placeholder 8"/>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1A2200-0D14-442A-9019-362A45E8CD53}" type="slidenum">
              <a:rPr kumimoji="0" lang="en-US" sz="800" b="0" i="0" u="none" strike="noStrike" kern="1200" cap="none" spc="0" normalizeH="0" baseline="0" noProof="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59" name="TextBox 58">
            <a:extLst>
              <a:ext uri="{FF2B5EF4-FFF2-40B4-BE49-F238E27FC236}">
                <a16:creationId xmlns:a16="http://schemas.microsoft.com/office/drawing/2014/main" xmlns="" id="{2B629049-32BB-4480-8E8E-783AE6CB9A71}"/>
              </a:ext>
            </a:extLst>
          </p:cNvPr>
          <p:cNvSpPr txBox="1"/>
          <p:nvPr/>
        </p:nvSpPr>
        <p:spPr>
          <a:xfrm>
            <a:off x="9630253" y="1188109"/>
            <a:ext cx="853803" cy="46166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75</a:t>
            </a:r>
            <a:r>
              <a:rPr kumimoji="0" lang="en-US" sz="2400" b="0" i="0" u="none" strike="noStrike" kern="1200" cap="none" spc="0" normalizeH="0" baseline="0" noProof="0" dirty="0">
                <a:ln>
                  <a:noFill/>
                </a:ln>
                <a:solidFill>
                  <a:srgbClr val="000000"/>
                </a:solidFill>
                <a:effectLst/>
                <a:uLnTx/>
                <a:uFillTx/>
                <a:latin typeface="Georgia" panose="02040502050405020303" pitchFamily="18" charset="0"/>
                <a:ea typeface="ＭＳ Ｐゴシック" pitchFamily="-106" charset="-128"/>
                <a:cs typeface="+mn-cs"/>
              </a:rPr>
              <a:t>%</a:t>
            </a:r>
          </a:p>
        </p:txBody>
      </p:sp>
      <p:cxnSp>
        <p:nvCxnSpPr>
          <p:cNvPr id="62" name="Straight Connector 61">
            <a:extLst>
              <a:ext uri="{FF2B5EF4-FFF2-40B4-BE49-F238E27FC236}">
                <a16:creationId xmlns:a16="http://schemas.microsoft.com/office/drawing/2014/main" xmlns="" id="{59810295-9CF1-4AA1-97A1-2D9BD819CC90}"/>
              </a:ext>
            </a:extLst>
          </p:cNvPr>
          <p:cNvCxnSpPr>
            <a:cxnSpLocks/>
          </p:cNvCxnSpPr>
          <p:nvPr/>
        </p:nvCxnSpPr>
        <p:spPr>
          <a:xfrm flipV="1">
            <a:off x="5027045" y="2329953"/>
            <a:ext cx="733932" cy="240952"/>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xmlns="" id="{8672BBF3-9ABD-4FE6-A840-4E4712A2FC22}"/>
              </a:ext>
            </a:extLst>
          </p:cNvPr>
          <p:cNvCxnSpPr>
            <a:cxnSpLocks/>
          </p:cNvCxnSpPr>
          <p:nvPr/>
        </p:nvCxnSpPr>
        <p:spPr>
          <a:xfrm flipV="1">
            <a:off x="3763107" y="2810012"/>
            <a:ext cx="728314" cy="166718"/>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xmlns="" id="{1AF5EB12-5203-403F-B306-66EBD7C32162}"/>
              </a:ext>
            </a:extLst>
          </p:cNvPr>
          <p:cNvCxnSpPr>
            <a:cxnSpLocks/>
          </p:cNvCxnSpPr>
          <p:nvPr/>
        </p:nvCxnSpPr>
        <p:spPr>
          <a:xfrm flipV="1">
            <a:off x="8992934" y="1505288"/>
            <a:ext cx="733932" cy="166775"/>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27422552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81AEB8A9-B768-4E30-BA55-D919E66873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001" y="-2"/>
            <a:ext cx="4069936"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xmlns="" id="{A0E5B9BF-980B-413E-B1E2-26265613656C}"/>
              </a:ext>
            </a:extLst>
          </p:cNvPr>
          <p:cNvSpPr>
            <a:spLocks noGrp="1"/>
          </p:cNvSpPr>
          <p:nvPr>
            <p:ph type="title"/>
          </p:nvPr>
        </p:nvSpPr>
        <p:spPr>
          <a:xfrm>
            <a:off x="643467" y="640080"/>
            <a:ext cx="3096427" cy="5613236"/>
          </a:xfrm>
        </p:spPr>
        <p:txBody>
          <a:bodyPr anchor="ctr">
            <a:normAutofit/>
          </a:bodyPr>
          <a:lstStyle/>
          <a:p>
            <a:r>
              <a:rPr lang="en-US" dirty="0">
                <a:solidFill>
                  <a:srgbClr val="FFFFFF"/>
                </a:solidFill>
                <a:latin typeface="+mn-lt"/>
              </a:rPr>
              <a:t>Continuing Legal Advice…</a:t>
            </a:r>
          </a:p>
        </p:txBody>
      </p:sp>
      <p:sp>
        <p:nvSpPr>
          <p:cNvPr id="5" name="Content Placeholder 4">
            <a:extLst>
              <a:ext uri="{FF2B5EF4-FFF2-40B4-BE49-F238E27FC236}">
                <a16:creationId xmlns:a16="http://schemas.microsoft.com/office/drawing/2014/main" xmlns="" id="{819F2567-CDA4-4548-9F86-3A4F38D3B9AB}"/>
              </a:ext>
            </a:extLst>
          </p:cNvPr>
          <p:cNvSpPr>
            <a:spLocks noGrp="1"/>
          </p:cNvSpPr>
          <p:nvPr>
            <p:ph idx="1"/>
          </p:nvPr>
        </p:nvSpPr>
        <p:spPr>
          <a:xfrm>
            <a:off x="4699818" y="308610"/>
            <a:ext cx="6848715" cy="4469130"/>
          </a:xfrm>
        </p:spPr>
        <p:txBody>
          <a:bodyPr anchor="ctr">
            <a:normAutofit/>
          </a:bodyPr>
          <a:lstStyle/>
          <a:p>
            <a:pPr marL="0" indent="0">
              <a:buNone/>
            </a:pPr>
            <a:r>
              <a:rPr lang="en-US" sz="2000" i="1" dirty="0"/>
              <a:t>The board and management should also evaluate common ESG reporting guidelines from various organizations and initiatives, including the Sustainability Accounting Standards Board or the Global Reporting Initiative’s Sustainability Reporting Standards, and whether these are standards for success in the company’s ESG disclosure.</a:t>
            </a:r>
          </a:p>
          <a:p>
            <a:pPr marL="0" indent="0">
              <a:buNone/>
            </a:pPr>
            <a:r>
              <a:rPr lang="en-US" sz="2000" i="1" dirty="0"/>
              <a:t> As investors look to these sources for information or comparisons, it will be beneficial for a company to disclose whether its measures follow these guidelines or, if not, why such guidelines may not be appropriate for the company due to specific operations or other factors. </a:t>
            </a:r>
          </a:p>
          <a:p>
            <a:pPr marL="0" indent="0">
              <a:buNone/>
            </a:pPr>
            <a:r>
              <a:rPr lang="en-US" sz="2000" i="1" dirty="0"/>
              <a:t>The company may consider being upfront in its disclosures about how it measures success and it may be appropriate in some instances to admit that success is an evolving concept.</a:t>
            </a:r>
          </a:p>
        </p:txBody>
      </p:sp>
      <p:pic>
        <p:nvPicPr>
          <p:cNvPr id="2" name="Picture 1">
            <a:extLst>
              <a:ext uri="{FF2B5EF4-FFF2-40B4-BE49-F238E27FC236}">
                <a16:creationId xmlns:a16="http://schemas.microsoft.com/office/drawing/2014/main" xmlns="" id="{2B052E99-292B-4A11-9810-269FC0DDBD2D}"/>
              </a:ext>
            </a:extLst>
          </p:cNvPr>
          <p:cNvPicPr>
            <a:picLocks noChangeAspect="1"/>
          </p:cNvPicPr>
          <p:nvPr/>
        </p:nvPicPr>
        <p:blipFill>
          <a:blip r:embed="rId2"/>
          <a:stretch>
            <a:fillRect/>
          </a:stretch>
        </p:blipFill>
        <p:spPr>
          <a:xfrm>
            <a:off x="4654297" y="5006340"/>
            <a:ext cx="6894236" cy="1554480"/>
          </a:xfrm>
          <a:prstGeom prst="rect">
            <a:avLst/>
          </a:prstGeom>
        </p:spPr>
      </p:pic>
    </p:spTree>
    <p:extLst>
      <p:ext uri="{BB962C8B-B14F-4D97-AF65-F5344CB8AC3E}">
        <p14:creationId xmlns:p14="http://schemas.microsoft.com/office/powerpoint/2010/main" val="28756237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xmlns=""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27546" y="4572000"/>
            <a:ext cx="7058307" cy="19642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xmlns="" id="{7BA5FC8D-EA6C-4192-8A08-F55D2B034B9A}"/>
              </a:ext>
            </a:extLst>
          </p:cNvPr>
          <p:cNvSpPr>
            <a:spLocks noGrp="1"/>
          </p:cNvSpPr>
          <p:nvPr>
            <p:ph type="title"/>
          </p:nvPr>
        </p:nvSpPr>
        <p:spPr>
          <a:xfrm>
            <a:off x="524256" y="4767072"/>
            <a:ext cx="6594189" cy="1625210"/>
          </a:xfrm>
        </p:spPr>
        <p:txBody>
          <a:bodyPr>
            <a:normAutofit/>
          </a:bodyPr>
          <a:lstStyle/>
          <a:p>
            <a:pPr algn="r"/>
            <a:r>
              <a:rPr lang="en-US" sz="3700">
                <a:solidFill>
                  <a:srgbClr val="FFFFFF"/>
                </a:solidFill>
              </a:rPr>
              <a:t/>
            </a:r>
            <a:br>
              <a:rPr lang="en-US" sz="3700">
                <a:solidFill>
                  <a:srgbClr val="FFFFFF"/>
                </a:solidFill>
              </a:rPr>
            </a:br>
            <a:r>
              <a:rPr lang="en-US" sz="3700">
                <a:solidFill>
                  <a:srgbClr val="FFFFFF"/>
                </a:solidFill>
              </a:rPr>
              <a:t>November 7, 2018</a:t>
            </a:r>
            <a:br>
              <a:rPr lang="en-US" sz="3700">
                <a:solidFill>
                  <a:srgbClr val="FFFFFF"/>
                </a:solidFill>
              </a:rPr>
            </a:br>
            <a:endParaRPr lang="en-US" sz="3700">
              <a:solidFill>
                <a:srgbClr val="FFFFFF"/>
              </a:solidFill>
            </a:endParaRPr>
          </a:p>
        </p:txBody>
      </p:sp>
      <p:pic>
        <p:nvPicPr>
          <p:cNvPr id="23" name="Picture 22">
            <a:extLst>
              <a:ext uri="{FF2B5EF4-FFF2-40B4-BE49-F238E27FC236}">
                <a16:creationId xmlns:a16="http://schemas.microsoft.com/office/drawing/2014/main" xmlns="" id="{D842B1ED-2670-49CE-BBCB-BD83C1C1D30E}"/>
              </a:ext>
            </a:extLst>
          </p:cNvPr>
          <p:cNvPicPr>
            <a:picLocks noChangeAspect="1"/>
          </p:cNvPicPr>
          <p:nvPr/>
        </p:nvPicPr>
        <p:blipFill rotWithShape="1">
          <a:blip r:embed="rId2"/>
          <a:srcRect l="1731" r="8051"/>
          <a:stretch/>
        </p:blipFill>
        <p:spPr>
          <a:xfrm>
            <a:off x="327547" y="321733"/>
            <a:ext cx="7058306" cy="4107392"/>
          </a:xfrm>
          <a:prstGeom prst="rect">
            <a:avLst/>
          </a:prstGeom>
        </p:spPr>
      </p:pic>
      <p:sp>
        <p:nvSpPr>
          <p:cNvPr id="30" name="Rectangle 29">
            <a:extLst>
              <a:ext uri="{FF2B5EF4-FFF2-40B4-BE49-F238E27FC236}">
                <a16:creationId xmlns:a16="http://schemas.microsoft.com/office/drawing/2014/main" xmlns=""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Content Placeholder 6">
            <a:extLst>
              <a:ext uri="{FF2B5EF4-FFF2-40B4-BE49-F238E27FC236}">
                <a16:creationId xmlns:a16="http://schemas.microsoft.com/office/drawing/2014/main" xmlns="" id="{728CD3D2-7141-46B8-88CA-E934558D6722}"/>
              </a:ext>
            </a:extLst>
          </p:cNvPr>
          <p:cNvSpPr>
            <a:spLocks noGrp="1"/>
          </p:cNvSpPr>
          <p:nvPr>
            <p:ph idx="1"/>
          </p:nvPr>
        </p:nvSpPr>
        <p:spPr>
          <a:xfrm>
            <a:off x="7471955" y="321732"/>
            <a:ext cx="4392498" cy="6070550"/>
          </a:xfrm>
        </p:spPr>
        <p:txBody>
          <a:bodyPr anchor="ctr">
            <a:normAutofit/>
          </a:bodyPr>
          <a:lstStyle/>
          <a:p>
            <a:endParaRPr lang="en-US" sz="1800" dirty="0">
              <a:solidFill>
                <a:srgbClr val="FFFFFF"/>
              </a:solidFill>
            </a:endParaRPr>
          </a:p>
          <a:p>
            <a:r>
              <a:rPr lang="en-US" sz="2000" dirty="0">
                <a:solidFill>
                  <a:srgbClr val="FFFFFF"/>
                </a:solidFill>
              </a:rPr>
              <a:t>The Sustainability Accounting Standards Board (SASB) on Wednesday announced that it has published what it billed as the world’s first set of industry-specific sustainability accounting standards covering financially material issues.</a:t>
            </a:r>
          </a:p>
          <a:p>
            <a:pPr marL="0" indent="0">
              <a:buNone/>
            </a:pPr>
            <a:endParaRPr lang="en-US" sz="2000" dirty="0">
              <a:solidFill>
                <a:srgbClr val="FFFFFF"/>
              </a:solidFill>
            </a:endParaRPr>
          </a:p>
          <a:p>
            <a:r>
              <a:rPr lang="en-US" sz="2000" dirty="0">
                <a:solidFill>
                  <a:srgbClr val="FFFFFF"/>
                </a:solidFill>
              </a:rPr>
              <a:t>Covering 77 industries, the standards are designed to help businesses better identify and communicate opportunities for sustaining long-term value creation. The standards address the subset of sustainability factors most likely to have financially material impacts on the typical company in an industry and are intended to help investors and companies make more-informed decisions</a:t>
            </a:r>
          </a:p>
          <a:p>
            <a:endParaRPr lang="en-US" sz="1400" dirty="0">
              <a:solidFill>
                <a:srgbClr val="FFFFFF"/>
              </a:solidFill>
            </a:endParaRPr>
          </a:p>
        </p:txBody>
      </p:sp>
      <p:pic>
        <p:nvPicPr>
          <p:cNvPr id="24" name="Picture 23">
            <a:extLst>
              <a:ext uri="{FF2B5EF4-FFF2-40B4-BE49-F238E27FC236}">
                <a16:creationId xmlns:a16="http://schemas.microsoft.com/office/drawing/2014/main" xmlns="" id="{649D18E1-481F-4EED-8631-E40336B9FAFF}"/>
              </a:ext>
            </a:extLst>
          </p:cNvPr>
          <p:cNvPicPr>
            <a:picLocks noChangeAspect="1"/>
          </p:cNvPicPr>
          <p:nvPr/>
        </p:nvPicPr>
        <p:blipFill>
          <a:blip r:embed="rId3"/>
          <a:stretch>
            <a:fillRect/>
          </a:stretch>
        </p:blipFill>
        <p:spPr>
          <a:xfrm>
            <a:off x="438154" y="3699547"/>
            <a:ext cx="2926080" cy="2428652"/>
          </a:xfrm>
          <a:prstGeom prst="rect">
            <a:avLst/>
          </a:prstGeom>
        </p:spPr>
      </p:pic>
    </p:spTree>
    <p:extLst>
      <p:ext uri="{BB962C8B-B14F-4D97-AF65-F5344CB8AC3E}">
        <p14:creationId xmlns:p14="http://schemas.microsoft.com/office/powerpoint/2010/main" val="2594635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2468033" y="932899"/>
            <a:ext cx="2444066" cy="4331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0" fontAlgn="auto" latinLnBrk="0" hangingPunct="0">
              <a:lnSpc>
                <a:spcPct val="100000"/>
              </a:lnSpc>
              <a:spcBef>
                <a:spcPts val="0"/>
              </a:spcBef>
              <a:spcAft>
                <a:spcPts val="0"/>
              </a:spcAft>
              <a:buClr>
                <a:srgbClr val="CD1D0C"/>
              </a:buClr>
              <a:buSzTx/>
              <a:buFontTx/>
              <a:buNone/>
              <a:tabLst/>
              <a:defRPr/>
            </a:pPr>
            <a:r>
              <a:rPr kumimoji="0" lang="en-US" altLang="en-US" sz="95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Consumer Goods</a:t>
            </a:r>
          </a:p>
          <a:p>
            <a:pPr marL="173736" marR="0" lvl="0" indent="-173736" algn="l" defTabSz="914400" rtl="0" eaLnBrk="1" fontAlgn="auto" latinLnBrk="0" hangingPunct="1">
              <a:lnSpc>
                <a:spcPct val="100000"/>
              </a:lnSpc>
              <a:spcBef>
                <a:spcPts val="0"/>
              </a:spcBef>
              <a:spcAft>
                <a:spcPts val="0"/>
              </a:spcAft>
              <a:buClr>
                <a:srgbClr val="CD1D0C"/>
              </a:buClr>
              <a:buSzTx/>
              <a:buFont typeface="Wingdings" pitchFamily="2" charset="2"/>
              <a:buChar char="§"/>
              <a:tabLst/>
              <a:defRPr/>
            </a:pPr>
            <a:r>
              <a:rPr kumimoji="0" lang="en-US" sz="950" b="0" i="0" u="none" strike="noStrike" kern="1200" cap="none" spc="0" normalizeH="0" baseline="0" noProof="0" dirty="0">
                <a:ln>
                  <a:noFill/>
                </a:ln>
                <a:solidFill>
                  <a:srgbClr val="000000"/>
                </a:solidFill>
                <a:effectLst/>
                <a:uLnTx/>
                <a:uFillTx/>
                <a:latin typeface="Arial"/>
                <a:ea typeface="+mn-ea"/>
                <a:cs typeface="+mn-cs"/>
              </a:rPr>
              <a:t>Apparel, Accessories &amp; Footwear</a:t>
            </a:r>
          </a:p>
          <a:p>
            <a:pPr marL="173736" marR="0" lvl="0" indent="-173736" algn="l" defTabSz="914400" rtl="0" eaLnBrk="1" fontAlgn="auto" latinLnBrk="0" hangingPunct="1">
              <a:lnSpc>
                <a:spcPct val="100000"/>
              </a:lnSpc>
              <a:spcBef>
                <a:spcPts val="0"/>
              </a:spcBef>
              <a:spcAft>
                <a:spcPts val="0"/>
              </a:spcAft>
              <a:buClr>
                <a:srgbClr val="CD1D0C"/>
              </a:buClr>
              <a:buSzTx/>
              <a:buFont typeface="Wingdings" pitchFamily="2" charset="2"/>
              <a:buChar char="§"/>
              <a:tabLst/>
              <a:defRPr/>
            </a:pPr>
            <a:r>
              <a:rPr kumimoji="0" lang="en-US" sz="950" b="0" i="0" u="none" strike="noStrike" kern="1200" cap="none" spc="0" normalizeH="0" baseline="0" noProof="0" dirty="0">
                <a:ln>
                  <a:noFill/>
                </a:ln>
                <a:solidFill>
                  <a:srgbClr val="000000"/>
                </a:solidFill>
                <a:effectLst/>
                <a:uLnTx/>
                <a:uFillTx/>
                <a:latin typeface="Arial"/>
                <a:ea typeface="+mn-ea"/>
                <a:cs typeface="+mn-cs"/>
              </a:rPr>
              <a:t>Appliance Manufacturing</a:t>
            </a:r>
          </a:p>
          <a:p>
            <a:pPr marL="173736" marR="0" lvl="0" indent="-173736" algn="l" defTabSz="914400" rtl="0" eaLnBrk="1" fontAlgn="auto" latinLnBrk="0" hangingPunct="1">
              <a:lnSpc>
                <a:spcPct val="100000"/>
              </a:lnSpc>
              <a:spcBef>
                <a:spcPts val="0"/>
              </a:spcBef>
              <a:spcAft>
                <a:spcPts val="0"/>
              </a:spcAft>
              <a:buClr>
                <a:srgbClr val="CD1D0C"/>
              </a:buClr>
              <a:buSzTx/>
              <a:buFont typeface="Wingdings" pitchFamily="2" charset="2"/>
              <a:buChar char="§"/>
              <a:tabLst/>
              <a:defRPr/>
            </a:pPr>
            <a:r>
              <a:rPr kumimoji="0" lang="en-US" sz="950" b="0" i="0" u="none" strike="noStrike" kern="1200" cap="none" spc="0" normalizeH="0" baseline="0" noProof="0" dirty="0">
                <a:ln>
                  <a:noFill/>
                </a:ln>
                <a:solidFill>
                  <a:srgbClr val="000000"/>
                </a:solidFill>
                <a:effectLst/>
                <a:uLnTx/>
                <a:uFillTx/>
                <a:latin typeface="Arial"/>
                <a:ea typeface="+mn-ea"/>
                <a:cs typeface="+mn-cs"/>
              </a:rPr>
              <a:t>Building Products &amp; Furnishings</a:t>
            </a:r>
          </a:p>
          <a:p>
            <a:pPr marL="173736" marR="0" lvl="0" indent="-173736" algn="l" defTabSz="914400" rtl="0" eaLnBrk="1" fontAlgn="auto" latinLnBrk="0" hangingPunct="1">
              <a:lnSpc>
                <a:spcPct val="100000"/>
              </a:lnSpc>
              <a:spcBef>
                <a:spcPts val="0"/>
              </a:spcBef>
              <a:spcAft>
                <a:spcPts val="0"/>
              </a:spcAft>
              <a:buClr>
                <a:srgbClr val="CD1D0C"/>
              </a:buClr>
              <a:buSzTx/>
              <a:buFont typeface="Wingdings" pitchFamily="2" charset="2"/>
              <a:buChar char="§"/>
              <a:tabLst/>
              <a:defRPr/>
            </a:pPr>
            <a:r>
              <a:rPr kumimoji="0" lang="en-US" sz="950" b="0" i="0" u="none" strike="noStrike" kern="1200" cap="none" spc="0" normalizeH="0" baseline="0" noProof="0" dirty="0">
                <a:ln>
                  <a:noFill/>
                </a:ln>
                <a:solidFill>
                  <a:srgbClr val="000000"/>
                </a:solidFill>
                <a:effectLst/>
                <a:uLnTx/>
                <a:uFillTx/>
                <a:latin typeface="Arial"/>
                <a:ea typeface="+mn-ea"/>
                <a:cs typeface="+mn-cs"/>
              </a:rPr>
              <a:t>E-Commerce</a:t>
            </a:r>
          </a:p>
          <a:p>
            <a:pPr marL="173736" marR="0" lvl="0" indent="-173736" algn="l" defTabSz="914400" rtl="0" eaLnBrk="1" fontAlgn="auto" latinLnBrk="0" hangingPunct="1">
              <a:lnSpc>
                <a:spcPct val="100000"/>
              </a:lnSpc>
              <a:spcBef>
                <a:spcPts val="0"/>
              </a:spcBef>
              <a:spcAft>
                <a:spcPts val="0"/>
              </a:spcAft>
              <a:buClr>
                <a:srgbClr val="CD1D0C"/>
              </a:buClr>
              <a:buSzTx/>
              <a:buFont typeface="Wingdings" pitchFamily="2" charset="2"/>
              <a:buChar char="§"/>
              <a:tabLst/>
              <a:defRPr/>
            </a:pPr>
            <a:r>
              <a:rPr kumimoji="0" lang="en-US" sz="950" b="0" i="0" u="none" strike="noStrike" kern="1200" cap="none" spc="0" normalizeH="0" baseline="0" noProof="0" dirty="0">
                <a:ln>
                  <a:noFill/>
                </a:ln>
                <a:solidFill>
                  <a:srgbClr val="000000"/>
                </a:solidFill>
                <a:effectLst/>
                <a:uLnTx/>
                <a:uFillTx/>
                <a:latin typeface="Arial"/>
                <a:ea typeface="+mn-ea"/>
                <a:cs typeface="+mn-cs"/>
              </a:rPr>
              <a:t>Household &amp; Personal Products</a:t>
            </a:r>
          </a:p>
          <a:p>
            <a:pPr marL="173736" marR="0" lvl="0" indent="-173736" algn="l" defTabSz="914400" rtl="0" eaLnBrk="1" fontAlgn="auto" latinLnBrk="0" hangingPunct="1">
              <a:lnSpc>
                <a:spcPct val="100000"/>
              </a:lnSpc>
              <a:spcBef>
                <a:spcPts val="0"/>
              </a:spcBef>
              <a:spcAft>
                <a:spcPts val="0"/>
              </a:spcAft>
              <a:buClr>
                <a:srgbClr val="CD1D0C"/>
              </a:buClr>
              <a:buSzTx/>
              <a:buFont typeface="Wingdings" pitchFamily="2" charset="2"/>
              <a:buChar char="§"/>
              <a:tabLst/>
              <a:defRPr/>
            </a:pPr>
            <a:r>
              <a:rPr kumimoji="0" lang="en-US" sz="950" b="0" i="0" u="none" strike="noStrike" kern="1200" cap="none" spc="0" normalizeH="0" baseline="0" noProof="0" dirty="0">
                <a:ln>
                  <a:noFill/>
                </a:ln>
                <a:solidFill>
                  <a:srgbClr val="000000"/>
                </a:solidFill>
                <a:effectLst/>
                <a:uLnTx/>
                <a:uFillTx/>
                <a:latin typeface="Arial"/>
                <a:ea typeface="+mn-ea"/>
                <a:cs typeface="+mn-cs"/>
              </a:rPr>
              <a:t>Multiline and Specialty Retailers &amp; Distributors</a:t>
            </a:r>
          </a:p>
          <a:p>
            <a:pPr marL="173736" marR="0" lvl="0" indent="-173736" algn="l" defTabSz="914400" rtl="0" eaLnBrk="1" fontAlgn="auto" latinLnBrk="0" hangingPunct="1">
              <a:lnSpc>
                <a:spcPct val="100000"/>
              </a:lnSpc>
              <a:spcBef>
                <a:spcPts val="0"/>
              </a:spcBef>
              <a:spcAft>
                <a:spcPts val="0"/>
              </a:spcAft>
              <a:buClr>
                <a:srgbClr val="CD1D0C"/>
              </a:buClr>
              <a:buSzTx/>
              <a:buFont typeface="Wingdings" pitchFamily="2" charset="2"/>
              <a:buChar char="§"/>
              <a:tabLst/>
              <a:defRPr/>
            </a:pPr>
            <a:r>
              <a:rPr kumimoji="0" lang="en-US" sz="950" b="0" i="0" u="none" strike="noStrike" kern="1200" cap="none" spc="0" normalizeH="0" baseline="0" noProof="0" dirty="0">
                <a:ln>
                  <a:noFill/>
                </a:ln>
                <a:solidFill>
                  <a:srgbClr val="000000"/>
                </a:solidFill>
                <a:effectLst/>
                <a:uLnTx/>
                <a:uFillTx/>
                <a:latin typeface="Arial"/>
                <a:ea typeface="+mn-ea"/>
                <a:cs typeface="+mn-cs"/>
              </a:rPr>
              <a:t>Toys &amp; Sporting Goods</a:t>
            </a:r>
          </a:p>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95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95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Extractives &amp; Minerals Processing</a:t>
            </a:r>
          </a:p>
          <a:p>
            <a:pPr marL="173736" marR="0" lvl="0" indent="-173736" algn="l" defTabSz="914400" rtl="0" eaLnBrk="1" fontAlgn="auto" latinLnBrk="0" hangingPunct="1">
              <a:lnSpc>
                <a:spcPct val="100000"/>
              </a:lnSpc>
              <a:spcBef>
                <a:spcPts val="0"/>
              </a:spcBef>
              <a:spcAft>
                <a:spcPts val="0"/>
              </a:spcAft>
              <a:buClr>
                <a:srgbClr val="CD1D0C"/>
              </a:buClr>
              <a:buSzTx/>
              <a:buFont typeface="Wingdings" pitchFamily="2" charset="2"/>
              <a:buChar char="§"/>
              <a:tabLst/>
              <a:defRPr/>
            </a:pPr>
            <a:r>
              <a:rPr kumimoji="0" lang="en-US" sz="950" b="0" i="0" u="none" strike="noStrike" kern="1200" cap="none" spc="0" normalizeH="0" baseline="0" noProof="0" dirty="0">
                <a:ln>
                  <a:noFill/>
                </a:ln>
                <a:solidFill>
                  <a:srgbClr val="000000"/>
                </a:solidFill>
                <a:effectLst/>
                <a:uLnTx/>
                <a:uFillTx/>
                <a:latin typeface="Arial"/>
                <a:ea typeface="+mn-ea"/>
                <a:cs typeface="+mn-cs"/>
              </a:rPr>
              <a:t>Coal Operations</a:t>
            </a:r>
          </a:p>
          <a:p>
            <a:pPr marL="173736" marR="0" lvl="0" indent="-173736" algn="l" defTabSz="914400" rtl="0" eaLnBrk="1" fontAlgn="auto" latinLnBrk="0" hangingPunct="1">
              <a:lnSpc>
                <a:spcPct val="100000"/>
              </a:lnSpc>
              <a:spcBef>
                <a:spcPts val="0"/>
              </a:spcBef>
              <a:spcAft>
                <a:spcPts val="0"/>
              </a:spcAft>
              <a:buClr>
                <a:srgbClr val="CD1D0C"/>
              </a:buClr>
              <a:buSzTx/>
              <a:buFont typeface="Wingdings" pitchFamily="2" charset="2"/>
              <a:buChar char="§"/>
              <a:tabLst/>
              <a:defRPr/>
            </a:pPr>
            <a:r>
              <a:rPr kumimoji="0" lang="en-US" sz="950" b="0" i="0" u="none" strike="noStrike" kern="1200" cap="none" spc="0" normalizeH="0" baseline="0" noProof="0" dirty="0">
                <a:ln>
                  <a:noFill/>
                </a:ln>
                <a:solidFill>
                  <a:srgbClr val="000000"/>
                </a:solidFill>
                <a:effectLst/>
                <a:uLnTx/>
                <a:uFillTx/>
                <a:latin typeface="Arial"/>
                <a:ea typeface="+mn-ea"/>
                <a:cs typeface="+mn-cs"/>
              </a:rPr>
              <a:t>Construction Materials</a:t>
            </a:r>
          </a:p>
          <a:p>
            <a:pPr marL="173736" marR="0" lvl="0" indent="-173736" algn="l" defTabSz="914400" rtl="0" eaLnBrk="1" fontAlgn="auto" latinLnBrk="0" hangingPunct="1">
              <a:lnSpc>
                <a:spcPct val="100000"/>
              </a:lnSpc>
              <a:spcBef>
                <a:spcPts val="0"/>
              </a:spcBef>
              <a:spcAft>
                <a:spcPts val="0"/>
              </a:spcAft>
              <a:buClr>
                <a:srgbClr val="CD1D0C"/>
              </a:buClr>
              <a:buSzTx/>
              <a:buFont typeface="Wingdings" pitchFamily="2" charset="2"/>
              <a:buChar char="§"/>
              <a:tabLst/>
              <a:defRPr/>
            </a:pPr>
            <a:r>
              <a:rPr kumimoji="0" lang="en-US" sz="950" b="0" i="0" u="none" strike="noStrike" kern="1200" cap="none" spc="0" normalizeH="0" baseline="0" noProof="0" dirty="0">
                <a:ln>
                  <a:noFill/>
                </a:ln>
                <a:solidFill>
                  <a:srgbClr val="000000"/>
                </a:solidFill>
                <a:effectLst/>
                <a:uLnTx/>
                <a:uFillTx/>
                <a:latin typeface="Arial"/>
                <a:ea typeface="+mn-ea"/>
                <a:cs typeface="+mn-cs"/>
              </a:rPr>
              <a:t>Iron &amp; Steel Producers</a:t>
            </a:r>
          </a:p>
          <a:p>
            <a:pPr marL="173736" marR="0" lvl="0" indent="-173736" algn="l" defTabSz="914400" rtl="0" eaLnBrk="1" fontAlgn="auto" latinLnBrk="0" hangingPunct="1">
              <a:lnSpc>
                <a:spcPct val="100000"/>
              </a:lnSpc>
              <a:spcBef>
                <a:spcPts val="0"/>
              </a:spcBef>
              <a:spcAft>
                <a:spcPts val="0"/>
              </a:spcAft>
              <a:buClr>
                <a:srgbClr val="CD1D0C"/>
              </a:buClr>
              <a:buSzTx/>
              <a:buFont typeface="Wingdings" pitchFamily="2" charset="2"/>
              <a:buChar char="§"/>
              <a:tabLst/>
              <a:defRPr/>
            </a:pPr>
            <a:r>
              <a:rPr kumimoji="0" lang="en-US" sz="950" b="0" i="0" u="none" strike="noStrike" kern="1200" cap="none" spc="0" normalizeH="0" baseline="0" noProof="0" dirty="0">
                <a:ln>
                  <a:noFill/>
                </a:ln>
                <a:solidFill>
                  <a:srgbClr val="000000"/>
                </a:solidFill>
                <a:effectLst/>
                <a:uLnTx/>
                <a:uFillTx/>
                <a:latin typeface="Arial"/>
                <a:ea typeface="+mn-ea"/>
                <a:cs typeface="+mn-cs"/>
              </a:rPr>
              <a:t>Metals &amp; Mining</a:t>
            </a:r>
          </a:p>
          <a:p>
            <a:pPr marL="173736" marR="0" lvl="0" indent="-173736" algn="l" defTabSz="914400" rtl="0" eaLnBrk="1" fontAlgn="auto" latinLnBrk="0" hangingPunct="1">
              <a:lnSpc>
                <a:spcPct val="100000"/>
              </a:lnSpc>
              <a:spcBef>
                <a:spcPts val="0"/>
              </a:spcBef>
              <a:spcAft>
                <a:spcPts val="0"/>
              </a:spcAft>
              <a:buClr>
                <a:srgbClr val="CD1D0C"/>
              </a:buClr>
              <a:buSzTx/>
              <a:buFont typeface="Wingdings" pitchFamily="2" charset="2"/>
              <a:buChar char="§"/>
              <a:tabLst/>
              <a:defRPr/>
            </a:pPr>
            <a:r>
              <a:rPr kumimoji="0" lang="en-US" sz="950" b="0" i="0" u="none" strike="noStrike" kern="1200" cap="none" spc="0" normalizeH="0" baseline="0" noProof="0" dirty="0">
                <a:ln>
                  <a:noFill/>
                </a:ln>
                <a:solidFill>
                  <a:srgbClr val="000000"/>
                </a:solidFill>
                <a:effectLst/>
                <a:uLnTx/>
                <a:uFillTx/>
                <a:latin typeface="Arial"/>
                <a:ea typeface="+mn-ea"/>
                <a:cs typeface="+mn-cs"/>
              </a:rPr>
              <a:t>Oil &amp; Gas - Exploration &amp; Production</a:t>
            </a:r>
          </a:p>
          <a:p>
            <a:pPr marL="173736" marR="0" lvl="0" indent="-173736" algn="l" defTabSz="914400" rtl="0" eaLnBrk="1" fontAlgn="auto" latinLnBrk="0" hangingPunct="1">
              <a:lnSpc>
                <a:spcPct val="100000"/>
              </a:lnSpc>
              <a:spcBef>
                <a:spcPts val="0"/>
              </a:spcBef>
              <a:spcAft>
                <a:spcPts val="0"/>
              </a:spcAft>
              <a:buClr>
                <a:srgbClr val="CD1D0C"/>
              </a:buClr>
              <a:buSzTx/>
              <a:buFont typeface="Wingdings" pitchFamily="2" charset="2"/>
              <a:buChar char="§"/>
              <a:tabLst/>
              <a:defRPr/>
            </a:pPr>
            <a:r>
              <a:rPr kumimoji="0" lang="en-US" sz="950" b="0" i="0" u="none" strike="noStrike" kern="1200" cap="none" spc="0" normalizeH="0" baseline="0" noProof="0" dirty="0">
                <a:ln>
                  <a:noFill/>
                </a:ln>
                <a:solidFill>
                  <a:srgbClr val="000000"/>
                </a:solidFill>
                <a:effectLst/>
                <a:uLnTx/>
                <a:uFillTx/>
                <a:latin typeface="Arial"/>
                <a:ea typeface="+mn-ea"/>
                <a:cs typeface="+mn-cs"/>
              </a:rPr>
              <a:t>Oil &amp; Gas - Midstream</a:t>
            </a:r>
          </a:p>
          <a:p>
            <a:pPr marL="173736" marR="0" lvl="0" indent="-173736" algn="l" defTabSz="914400" rtl="0" eaLnBrk="1" fontAlgn="auto" latinLnBrk="0" hangingPunct="1">
              <a:lnSpc>
                <a:spcPct val="100000"/>
              </a:lnSpc>
              <a:spcBef>
                <a:spcPts val="0"/>
              </a:spcBef>
              <a:spcAft>
                <a:spcPts val="0"/>
              </a:spcAft>
              <a:buClr>
                <a:srgbClr val="CD1D0C"/>
              </a:buClr>
              <a:buSzTx/>
              <a:buFont typeface="Wingdings" pitchFamily="2" charset="2"/>
              <a:buChar char="§"/>
              <a:tabLst/>
              <a:defRPr/>
            </a:pPr>
            <a:r>
              <a:rPr kumimoji="0" lang="en-US" sz="950" b="0" i="0" u="none" strike="noStrike" kern="1200" cap="none" spc="0" normalizeH="0" baseline="0" noProof="0" dirty="0">
                <a:ln>
                  <a:noFill/>
                </a:ln>
                <a:solidFill>
                  <a:srgbClr val="000000"/>
                </a:solidFill>
                <a:effectLst/>
                <a:uLnTx/>
                <a:uFillTx/>
                <a:latin typeface="Arial"/>
                <a:ea typeface="+mn-ea"/>
                <a:cs typeface="+mn-cs"/>
              </a:rPr>
              <a:t>Oil &amp; Gas - Refining &amp; Marketing</a:t>
            </a:r>
          </a:p>
          <a:p>
            <a:pPr marL="173736" marR="0" lvl="0" indent="-173736" algn="l" defTabSz="914400" rtl="0" eaLnBrk="1" fontAlgn="auto" latinLnBrk="0" hangingPunct="1">
              <a:lnSpc>
                <a:spcPct val="100000"/>
              </a:lnSpc>
              <a:spcBef>
                <a:spcPts val="0"/>
              </a:spcBef>
              <a:spcAft>
                <a:spcPts val="0"/>
              </a:spcAft>
              <a:buClr>
                <a:srgbClr val="CD1D0C"/>
              </a:buClr>
              <a:buSzTx/>
              <a:buFont typeface="Wingdings" pitchFamily="2" charset="2"/>
              <a:buChar char="§"/>
              <a:tabLst/>
              <a:defRPr/>
            </a:pPr>
            <a:r>
              <a:rPr kumimoji="0" lang="en-US" sz="950" b="0" i="0" u="none" strike="noStrike" kern="1200" cap="none" spc="0" normalizeH="0" baseline="0" noProof="0" dirty="0">
                <a:ln>
                  <a:noFill/>
                </a:ln>
                <a:solidFill>
                  <a:srgbClr val="000000"/>
                </a:solidFill>
                <a:effectLst/>
                <a:uLnTx/>
                <a:uFillTx/>
                <a:latin typeface="Arial"/>
                <a:ea typeface="+mn-ea"/>
                <a:cs typeface="+mn-cs"/>
              </a:rPr>
              <a:t>Oil &amp; Gas – Services</a:t>
            </a:r>
          </a:p>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95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95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Financials</a:t>
            </a:r>
          </a:p>
          <a:p>
            <a:pPr marL="173736" marR="0" lvl="0" indent="-173736" algn="l" defTabSz="914400" rtl="0" eaLnBrk="1" fontAlgn="auto" latinLnBrk="0" hangingPunct="1">
              <a:lnSpc>
                <a:spcPct val="100000"/>
              </a:lnSpc>
              <a:spcBef>
                <a:spcPts val="0"/>
              </a:spcBef>
              <a:spcAft>
                <a:spcPts val="0"/>
              </a:spcAft>
              <a:buClr>
                <a:srgbClr val="CD1D0C"/>
              </a:buClr>
              <a:buSzTx/>
              <a:buFont typeface="Wingdings" pitchFamily="2" charset="2"/>
              <a:buChar char="§"/>
              <a:tabLst/>
              <a:defRPr/>
            </a:pPr>
            <a:r>
              <a:rPr kumimoji="0" lang="en-US" sz="950" b="0" i="0" u="none" strike="noStrike" kern="1200" cap="none" spc="0" normalizeH="0" baseline="0" noProof="0" dirty="0">
                <a:ln>
                  <a:noFill/>
                </a:ln>
                <a:solidFill>
                  <a:srgbClr val="000000"/>
                </a:solidFill>
                <a:effectLst/>
                <a:uLnTx/>
                <a:uFillTx/>
                <a:latin typeface="Arial"/>
                <a:ea typeface="+mn-ea"/>
                <a:cs typeface="+mn-cs"/>
              </a:rPr>
              <a:t>Asset Management &amp; Custody Activities</a:t>
            </a:r>
          </a:p>
          <a:p>
            <a:pPr marL="173736" marR="0" lvl="0" indent="-173736" algn="l" defTabSz="914400" rtl="0" eaLnBrk="1" fontAlgn="auto" latinLnBrk="0" hangingPunct="1">
              <a:lnSpc>
                <a:spcPct val="100000"/>
              </a:lnSpc>
              <a:spcBef>
                <a:spcPts val="0"/>
              </a:spcBef>
              <a:spcAft>
                <a:spcPts val="0"/>
              </a:spcAft>
              <a:buClr>
                <a:srgbClr val="CD1D0C"/>
              </a:buClr>
              <a:buSzTx/>
              <a:buFont typeface="Wingdings" pitchFamily="2" charset="2"/>
              <a:buChar char="§"/>
              <a:tabLst/>
              <a:defRPr/>
            </a:pPr>
            <a:r>
              <a:rPr kumimoji="0" lang="en-US" sz="950" b="0" i="0" u="none" strike="noStrike" kern="1200" cap="none" spc="0" normalizeH="0" baseline="0" noProof="0" dirty="0">
                <a:ln>
                  <a:noFill/>
                </a:ln>
                <a:solidFill>
                  <a:srgbClr val="000000"/>
                </a:solidFill>
                <a:effectLst/>
                <a:uLnTx/>
                <a:uFillTx/>
                <a:latin typeface="Arial"/>
                <a:ea typeface="+mn-ea"/>
                <a:cs typeface="+mn-cs"/>
              </a:rPr>
              <a:t>Commercial Banks</a:t>
            </a:r>
          </a:p>
          <a:p>
            <a:pPr marL="173736" marR="0" lvl="0" indent="-173736" algn="l" defTabSz="914400" rtl="0" eaLnBrk="1" fontAlgn="auto" latinLnBrk="0" hangingPunct="1">
              <a:lnSpc>
                <a:spcPct val="100000"/>
              </a:lnSpc>
              <a:spcBef>
                <a:spcPts val="0"/>
              </a:spcBef>
              <a:spcAft>
                <a:spcPts val="0"/>
              </a:spcAft>
              <a:buClr>
                <a:srgbClr val="CD1D0C"/>
              </a:buClr>
              <a:buSzTx/>
              <a:buFont typeface="Wingdings" pitchFamily="2" charset="2"/>
              <a:buChar char="§"/>
              <a:tabLst/>
              <a:defRPr/>
            </a:pPr>
            <a:r>
              <a:rPr kumimoji="0" lang="en-US" sz="950" b="0" i="0" u="none" strike="noStrike" kern="1200" cap="none" spc="0" normalizeH="0" baseline="0" noProof="0" dirty="0">
                <a:ln>
                  <a:noFill/>
                </a:ln>
                <a:solidFill>
                  <a:srgbClr val="000000"/>
                </a:solidFill>
                <a:effectLst/>
                <a:uLnTx/>
                <a:uFillTx/>
                <a:latin typeface="Arial"/>
                <a:ea typeface="+mn-ea"/>
                <a:cs typeface="+mn-cs"/>
              </a:rPr>
              <a:t>Consumer Finance</a:t>
            </a:r>
          </a:p>
          <a:p>
            <a:pPr marL="173736" marR="0" lvl="0" indent="-173736" algn="l" defTabSz="914400" rtl="0" eaLnBrk="1" fontAlgn="auto" latinLnBrk="0" hangingPunct="1">
              <a:lnSpc>
                <a:spcPct val="100000"/>
              </a:lnSpc>
              <a:spcBef>
                <a:spcPts val="0"/>
              </a:spcBef>
              <a:spcAft>
                <a:spcPts val="0"/>
              </a:spcAft>
              <a:buClr>
                <a:srgbClr val="CD1D0C"/>
              </a:buClr>
              <a:buSzTx/>
              <a:buFont typeface="Wingdings" pitchFamily="2" charset="2"/>
              <a:buChar char="§"/>
              <a:tabLst/>
              <a:defRPr/>
            </a:pPr>
            <a:r>
              <a:rPr kumimoji="0" lang="en-US" sz="950" b="0" i="0" u="none" strike="noStrike" kern="1200" cap="none" spc="0" normalizeH="0" baseline="0" noProof="0" dirty="0">
                <a:ln>
                  <a:noFill/>
                </a:ln>
                <a:solidFill>
                  <a:srgbClr val="000000"/>
                </a:solidFill>
                <a:effectLst/>
                <a:uLnTx/>
                <a:uFillTx/>
                <a:latin typeface="Arial"/>
                <a:ea typeface="+mn-ea"/>
                <a:cs typeface="+mn-cs"/>
              </a:rPr>
              <a:t>Insurance</a:t>
            </a:r>
          </a:p>
          <a:p>
            <a:pPr marL="173736" marR="0" lvl="0" indent="-173736" algn="l" defTabSz="914400" rtl="0" eaLnBrk="1" fontAlgn="auto" latinLnBrk="0" hangingPunct="1">
              <a:lnSpc>
                <a:spcPct val="100000"/>
              </a:lnSpc>
              <a:spcBef>
                <a:spcPts val="0"/>
              </a:spcBef>
              <a:spcAft>
                <a:spcPts val="0"/>
              </a:spcAft>
              <a:buClr>
                <a:srgbClr val="CD1D0C"/>
              </a:buClr>
              <a:buSzTx/>
              <a:buFont typeface="Wingdings" pitchFamily="2" charset="2"/>
              <a:buChar char="§"/>
              <a:tabLst/>
              <a:defRPr/>
            </a:pPr>
            <a:r>
              <a:rPr kumimoji="0" lang="en-US" sz="950" b="0" i="0" u="none" strike="noStrike" kern="1200" cap="none" spc="0" normalizeH="0" baseline="0" noProof="0" dirty="0">
                <a:ln>
                  <a:noFill/>
                </a:ln>
                <a:solidFill>
                  <a:srgbClr val="000000"/>
                </a:solidFill>
                <a:effectLst/>
                <a:uLnTx/>
                <a:uFillTx/>
                <a:latin typeface="Arial"/>
                <a:ea typeface="+mn-ea"/>
                <a:cs typeface="+mn-cs"/>
              </a:rPr>
              <a:t>Investment Banking &amp; Brokerage</a:t>
            </a:r>
          </a:p>
          <a:p>
            <a:pPr marL="173736" marR="0" lvl="0" indent="-173736" algn="l" defTabSz="914400" rtl="0" eaLnBrk="1" fontAlgn="auto" latinLnBrk="0" hangingPunct="1">
              <a:lnSpc>
                <a:spcPct val="100000"/>
              </a:lnSpc>
              <a:spcBef>
                <a:spcPts val="0"/>
              </a:spcBef>
              <a:spcAft>
                <a:spcPts val="0"/>
              </a:spcAft>
              <a:buClr>
                <a:srgbClr val="CD1D0C"/>
              </a:buClr>
              <a:buSzTx/>
              <a:buFont typeface="Wingdings" pitchFamily="2" charset="2"/>
              <a:buChar char="§"/>
              <a:tabLst/>
              <a:defRPr/>
            </a:pPr>
            <a:r>
              <a:rPr kumimoji="0" lang="en-US" sz="950" b="0" i="0" u="none" strike="noStrike" kern="1200" cap="none" spc="0" normalizeH="0" baseline="0" noProof="0" dirty="0">
                <a:ln>
                  <a:noFill/>
                </a:ln>
                <a:solidFill>
                  <a:srgbClr val="000000"/>
                </a:solidFill>
                <a:effectLst/>
                <a:uLnTx/>
                <a:uFillTx/>
                <a:latin typeface="Arial"/>
                <a:ea typeface="+mn-ea"/>
                <a:cs typeface="+mn-cs"/>
              </a:rPr>
              <a:t>Mortgage Finance</a:t>
            </a:r>
          </a:p>
          <a:p>
            <a:pPr marL="173736" marR="0" lvl="0" indent="-173736" algn="l" defTabSz="914400" rtl="0" eaLnBrk="1" fontAlgn="auto" latinLnBrk="0" hangingPunct="1">
              <a:lnSpc>
                <a:spcPct val="100000"/>
              </a:lnSpc>
              <a:spcBef>
                <a:spcPts val="0"/>
              </a:spcBef>
              <a:spcAft>
                <a:spcPts val="0"/>
              </a:spcAft>
              <a:buClr>
                <a:srgbClr val="CD1D0C"/>
              </a:buClr>
              <a:buSzTx/>
              <a:buFont typeface="Wingdings" pitchFamily="2" charset="2"/>
              <a:buChar char="§"/>
              <a:tabLst/>
              <a:defRPr/>
            </a:pPr>
            <a:r>
              <a:rPr kumimoji="0" lang="en-US" sz="950" b="0" i="0" u="none" strike="noStrike" kern="1200" cap="none" spc="0" normalizeH="0" baseline="0" noProof="0" dirty="0">
                <a:ln>
                  <a:noFill/>
                </a:ln>
                <a:solidFill>
                  <a:srgbClr val="000000"/>
                </a:solidFill>
                <a:effectLst/>
                <a:uLnTx/>
                <a:uFillTx/>
                <a:latin typeface="Arial"/>
                <a:ea typeface="+mn-ea"/>
                <a:cs typeface="+mn-cs"/>
              </a:rPr>
              <a:t>Security &amp; Commodity Exchanges</a:t>
            </a:r>
          </a:p>
        </p:txBody>
      </p:sp>
      <p:sp>
        <p:nvSpPr>
          <p:cNvPr id="6" name="TextBox 5"/>
          <p:cNvSpPr txBox="1"/>
          <p:nvPr/>
        </p:nvSpPr>
        <p:spPr>
          <a:xfrm>
            <a:off x="5288335" y="932898"/>
            <a:ext cx="2564546" cy="5355312"/>
          </a:xfrm>
          <a:prstGeom prst="rect">
            <a:avLst/>
          </a:prstGeom>
          <a:noFill/>
        </p:spPr>
        <p:txBody>
          <a:bodyPr wrap="square" rtlCol="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95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Food &amp; Beverage</a:t>
            </a:r>
          </a:p>
          <a:p>
            <a:pPr marL="173736" marR="0" lvl="0" indent="-173736" algn="l" defTabSz="914400" rtl="0" eaLnBrk="1" fontAlgn="auto" latinLnBrk="0" hangingPunct="1">
              <a:lnSpc>
                <a:spcPct val="100000"/>
              </a:lnSpc>
              <a:spcBef>
                <a:spcPts val="0"/>
              </a:spcBef>
              <a:spcAft>
                <a:spcPts val="0"/>
              </a:spcAft>
              <a:buClr>
                <a:srgbClr val="CD1D0C"/>
              </a:buClr>
              <a:buSzTx/>
              <a:buFont typeface="Wingdings" pitchFamily="2" charset="2"/>
              <a:buChar char="§"/>
              <a:tabLst/>
              <a:defRPr/>
            </a:pPr>
            <a:r>
              <a:rPr kumimoji="0" lang="en-US" sz="950" b="0" i="0" u="none" strike="noStrike" kern="1200" cap="none" spc="0" normalizeH="0" baseline="0" noProof="0" dirty="0">
                <a:ln>
                  <a:noFill/>
                </a:ln>
                <a:solidFill>
                  <a:srgbClr val="000000"/>
                </a:solidFill>
                <a:effectLst/>
                <a:uLnTx/>
                <a:uFillTx/>
                <a:latin typeface="Arial"/>
                <a:ea typeface="+mn-ea"/>
                <a:cs typeface="+mn-cs"/>
              </a:rPr>
              <a:t>Agricultural Products</a:t>
            </a:r>
          </a:p>
          <a:p>
            <a:pPr marL="173736" marR="0" lvl="0" indent="-173736" algn="l" defTabSz="914400" rtl="0" eaLnBrk="1" fontAlgn="auto" latinLnBrk="0" hangingPunct="1">
              <a:lnSpc>
                <a:spcPct val="100000"/>
              </a:lnSpc>
              <a:spcBef>
                <a:spcPts val="0"/>
              </a:spcBef>
              <a:spcAft>
                <a:spcPts val="0"/>
              </a:spcAft>
              <a:buClr>
                <a:srgbClr val="CD1D0C"/>
              </a:buClr>
              <a:buSzTx/>
              <a:buFont typeface="Wingdings" pitchFamily="2" charset="2"/>
              <a:buChar char="§"/>
              <a:tabLst/>
              <a:defRPr/>
            </a:pPr>
            <a:r>
              <a:rPr kumimoji="0" lang="en-US" sz="950" b="0" i="0" u="none" strike="noStrike" kern="1200" cap="none" spc="0" normalizeH="0" baseline="0" noProof="0" dirty="0">
                <a:ln>
                  <a:noFill/>
                </a:ln>
                <a:solidFill>
                  <a:srgbClr val="000000"/>
                </a:solidFill>
                <a:effectLst/>
                <a:uLnTx/>
                <a:uFillTx/>
                <a:latin typeface="Arial"/>
                <a:ea typeface="+mn-ea"/>
                <a:cs typeface="+mn-cs"/>
              </a:rPr>
              <a:t>Alcoholic Beverages</a:t>
            </a:r>
          </a:p>
          <a:p>
            <a:pPr marL="173736" marR="0" lvl="0" indent="-173736" algn="l" defTabSz="914400" rtl="0" eaLnBrk="1" fontAlgn="auto" latinLnBrk="0" hangingPunct="1">
              <a:lnSpc>
                <a:spcPct val="100000"/>
              </a:lnSpc>
              <a:spcBef>
                <a:spcPts val="0"/>
              </a:spcBef>
              <a:spcAft>
                <a:spcPts val="0"/>
              </a:spcAft>
              <a:buClr>
                <a:srgbClr val="CD1D0C"/>
              </a:buClr>
              <a:buSzTx/>
              <a:buFont typeface="Wingdings" pitchFamily="2" charset="2"/>
              <a:buChar char="§"/>
              <a:tabLst/>
              <a:defRPr/>
            </a:pPr>
            <a:r>
              <a:rPr kumimoji="0" lang="en-US" sz="950" b="0" i="0" u="none" strike="noStrike" kern="1200" cap="none" spc="0" normalizeH="0" baseline="0" noProof="0" dirty="0">
                <a:ln>
                  <a:noFill/>
                </a:ln>
                <a:solidFill>
                  <a:srgbClr val="000000"/>
                </a:solidFill>
                <a:effectLst/>
                <a:uLnTx/>
                <a:uFillTx/>
                <a:latin typeface="Arial"/>
                <a:ea typeface="+mn-ea"/>
                <a:cs typeface="+mn-cs"/>
              </a:rPr>
              <a:t>Food Retailers &amp; Distributors</a:t>
            </a:r>
          </a:p>
          <a:p>
            <a:pPr marL="173736" marR="0" lvl="0" indent="-173736" algn="l" defTabSz="914400" rtl="0" eaLnBrk="1" fontAlgn="auto" latinLnBrk="0" hangingPunct="1">
              <a:lnSpc>
                <a:spcPct val="100000"/>
              </a:lnSpc>
              <a:spcBef>
                <a:spcPts val="0"/>
              </a:spcBef>
              <a:spcAft>
                <a:spcPts val="0"/>
              </a:spcAft>
              <a:buClr>
                <a:srgbClr val="CD1D0C"/>
              </a:buClr>
              <a:buSzTx/>
              <a:buFont typeface="Wingdings" pitchFamily="2" charset="2"/>
              <a:buChar char="§"/>
              <a:tabLst/>
              <a:defRPr/>
            </a:pPr>
            <a:r>
              <a:rPr kumimoji="0" lang="en-US" sz="950" b="0" i="0" u="none" strike="noStrike" kern="1200" cap="none" spc="0" normalizeH="0" baseline="0" noProof="0" dirty="0">
                <a:ln>
                  <a:noFill/>
                </a:ln>
                <a:solidFill>
                  <a:srgbClr val="000000"/>
                </a:solidFill>
                <a:effectLst/>
                <a:uLnTx/>
                <a:uFillTx/>
                <a:latin typeface="Arial"/>
                <a:ea typeface="+mn-ea"/>
                <a:cs typeface="+mn-cs"/>
              </a:rPr>
              <a:t>Meat, Poultry &amp; Dairy</a:t>
            </a:r>
          </a:p>
          <a:p>
            <a:pPr marL="173736" marR="0" lvl="0" indent="-173736" algn="l" defTabSz="914400" rtl="0" eaLnBrk="1" fontAlgn="auto" latinLnBrk="0" hangingPunct="1">
              <a:lnSpc>
                <a:spcPct val="100000"/>
              </a:lnSpc>
              <a:spcBef>
                <a:spcPts val="0"/>
              </a:spcBef>
              <a:spcAft>
                <a:spcPts val="0"/>
              </a:spcAft>
              <a:buClr>
                <a:srgbClr val="CD1D0C"/>
              </a:buClr>
              <a:buSzTx/>
              <a:buFont typeface="Wingdings" pitchFamily="2" charset="2"/>
              <a:buChar char="§"/>
              <a:tabLst/>
              <a:defRPr/>
            </a:pPr>
            <a:r>
              <a:rPr kumimoji="0" lang="en-US" sz="950" b="0" i="0" u="none" strike="noStrike" kern="1200" cap="none" spc="0" normalizeH="0" baseline="0" noProof="0" dirty="0">
                <a:ln>
                  <a:noFill/>
                </a:ln>
                <a:solidFill>
                  <a:srgbClr val="000000"/>
                </a:solidFill>
                <a:effectLst/>
                <a:uLnTx/>
                <a:uFillTx/>
                <a:latin typeface="Arial"/>
                <a:ea typeface="+mn-ea"/>
                <a:cs typeface="+mn-cs"/>
              </a:rPr>
              <a:t>Non-Alcoholic Beverages</a:t>
            </a:r>
          </a:p>
          <a:p>
            <a:pPr marL="173736" marR="0" lvl="0" indent="-173736" algn="l" defTabSz="914400" rtl="0" eaLnBrk="1" fontAlgn="auto" latinLnBrk="0" hangingPunct="1">
              <a:lnSpc>
                <a:spcPct val="100000"/>
              </a:lnSpc>
              <a:spcBef>
                <a:spcPts val="0"/>
              </a:spcBef>
              <a:spcAft>
                <a:spcPts val="0"/>
              </a:spcAft>
              <a:buClr>
                <a:srgbClr val="CD1D0C"/>
              </a:buClr>
              <a:buSzTx/>
              <a:buFont typeface="Wingdings" pitchFamily="2" charset="2"/>
              <a:buChar char="§"/>
              <a:tabLst/>
              <a:defRPr/>
            </a:pPr>
            <a:r>
              <a:rPr kumimoji="0" lang="en-US" sz="950" b="0" i="0" u="none" strike="noStrike" kern="1200" cap="none" spc="0" normalizeH="0" baseline="0" noProof="0" dirty="0">
                <a:ln>
                  <a:noFill/>
                </a:ln>
                <a:solidFill>
                  <a:srgbClr val="000000"/>
                </a:solidFill>
                <a:effectLst/>
                <a:uLnTx/>
                <a:uFillTx/>
                <a:latin typeface="Arial"/>
                <a:ea typeface="+mn-ea"/>
                <a:cs typeface="+mn-cs"/>
              </a:rPr>
              <a:t>Processed Foods</a:t>
            </a:r>
          </a:p>
          <a:p>
            <a:pPr marL="173736" marR="0" lvl="0" indent="-173736" algn="l" defTabSz="914400" rtl="0" eaLnBrk="1" fontAlgn="auto" latinLnBrk="0" hangingPunct="1">
              <a:lnSpc>
                <a:spcPct val="100000"/>
              </a:lnSpc>
              <a:spcBef>
                <a:spcPts val="0"/>
              </a:spcBef>
              <a:spcAft>
                <a:spcPts val="0"/>
              </a:spcAft>
              <a:buClr>
                <a:srgbClr val="CD1D0C"/>
              </a:buClr>
              <a:buSzTx/>
              <a:buFont typeface="Wingdings" pitchFamily="2" charset="2"/>
              <a:buChar char="§"/>
              <a:tabLst/>
              <a:defRPr/>
            </a:pPr>
            <a:r>
              <a:rPr kumimoji="0" lang="en-US" sz="950" b="0" i="0" u="none" strike="noStrike" kern="1200" cap="none" spc="0" normalizeH="0" baseline="0" noProof="0" dirty="0">
                <a:ln>
                  <a:noFill/>
                </a:ln>
                <a:solidFill>
                  <a:srgbClr val="000000"/>
                </a:solidFill>
                <a:effectLst/>
                <a:uLnTx/>
                <a:uFillTx/>
                <a:latin typeface="Arial"/>
                <a:ea typeface="+mn-ea"/>
                <a:cs typeface="+mn-cs"/>
              </a:rPr>
              <a:t>Restaurants</a:t>
            </a:r>
          </a:p>
          <a:p>
            <a:pPr marL="173736" marR="0" lvl="0" indent="-173736" algn="l" defTabSz="914400" rtl="0" eaLnBrk="1" fontAlgn="auto" latinLnBrk="0" hangingPunct="1">
              <a:lnSpc>
                <a:spcPct val="100000"/>
              </a:lnSpc>
              <a:spcBef>
                <a:spcPts val="0"/>
              </a:spcBef>
              <a:spcAft>
                <a:spcPts val="0"/>
              </a:spcAft>
              <a:buClr>
                <a:srgbClr val="CD1D0C"/>
              </a:buClr>
              <a:buSzTx/>
              <a:buFont typeface="Wingdings" pitchFamily="2" charset="2"/>
              <a:buChar char="§"/>
              <a:tabLst/>
              <a:defRPr/>
            </a:pPr>
            <a:r>
              <a:rPr kumimoji="0" lang="en-US" sz="950" b="0" i="0" u="none" strike="noStrike" kern="1200" cap="none" spc="0" normalizeH="0" baseline="0" noProof="0" dirty="0">
                <a:ln>
                  <a:noFill/>
                </a:ln>
                <a:solidFill>
                  <a:srgbClr val="000000"/>
                </a:solidFill>
                <a:effectLst/>
                <a:uLnTx/>
                <a:uFillTx/>
                <a:latin typeface="Arial"/>
                <a:ea typeface="+mn-ea"/>
                <a:cs typeface="+mn-cs"/>
              </a:rPr>
              <a:t>Tobacco</a:t>
            </a:r>
          </a:p>
          <a:p>
            <a:pPr marL="171450" marR="0" lvl="0" indent="-171450" algn="l" defTabSz="914400" rtl="0" eaLnBrk="0" fontAlgn="auto" latinLnBrk="0" hangingPunct="0">
              <a:lnSpc>
                <a:spcPct val="100000"/>
              </a:lnSpc>
              <a:spcBef>
                <a:spcPts val="0"/>
              </a:spcBef>
              <a:spcAft>
                <a:spcPts val="0"/>
              </a:spcAft>
              <a:buClr>
                <a:srgbClr val="CD1D0C"/>
              </a:buClr>
              <a:buSzTx/>
              <a:buFont typeface="Wingdings" panose="05000000000000000000" pitchFamily="2" charset="2"/>
              <a:buChar char="§"/>
              <a:tabLst/>
              <a:defRPr/>
            </a:pPr>
            <a:endParaRPr kumimoji="0" lang="en-US" altLang="en-US" sz="9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95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Health Care</a:t>
            </a:r>
          </a:p>
          <a:p>
            <a:pPr marL="173736" marR="0" lvl="0" indent="-173736" algn="l" defTabSz="914400" rtl="0" eaLnBrk="1" fontAlgn="auto" latinLnBrk="0" hangingPunct="1">
              <a:lnSpc>
                <a:spcPct val="100000"/>
              </a:lnSpc>
              <a:spcBef>
                <a:spcPts val="0"/>
              </a:spcBef>
              <a:spcAft>
                <a:spcPts val="0"/>
              </a:spcAft>
              <a:buClr>
                <a:srgbClr val="CD1D0C"/>
              </a:buClr>
              <a:buSzTx/>
              <a:buFont typeface="Wingdings" pitchFamily="2" charset="2"/>
              <a:buChar char="§"/>
              <a:tabLst/>
              <a:defRPr/>
            </a:pPr>
            <a:r>
              <a:rPr kumimoji="0" lang="en-US" sz="950" b="0" i="0" u="none" strike="noStrike" kern="1200" cap="none" spc="0" normalizeH="0" baseline="0" noProof="0" dirty="0">
                <a:ln>
                  <a:noFill/>
                </a:ln>
                <a:solidFill>
                  <a:srgbClr val="000000"/>
                </a:solidFill>
                <a:effectLst/>
                <a:uLnTx/>
                <a:uFillTx/>
                <a:latin typeface="Arial"/>
                <a:ea typeface="+mn-ea"/>
                <a:cs typeface="+mn-cs"/>
              </a:rPr>
              <a:t>Biotechnology &amp; Pharmaceuticals</a:t>
            </a:r>
          </a:p>
          <a:p>
            <a:pPr marL="173736" marR="0" lvl="0" indent="-173736" algn="l" defTabSz="914400" rtl="0" eaLnBrk="1" fontAlgn="auto" latinLnBrk="0" hangingPunct="1">
              <a:lnSpc>
                <a:spcPct val="100000"/>
              </a:lnSpc>
              <a:spcBef>
                <a:spcPts val="0"/>
              </a:spcBef>
              <a:spcAft>
                <a:spcPts val="0"/>
              </a:spcAft>
              <a:buClr>
                <a:srgbClr val="CD1D0C"/>
              </a:buClr>
              <a:buSzTx/>
              <a:buFont typeface="Wingdings" pitchFamily="2" charset="2"/>
              <a:buChar char="§"/>
              <a:tabLst/>
              <a:defRPr/>
            </a:pPr>
            <a:r>
              <a:rPr kumimoji="0" lang="en-US" sz="950" b="0" i="0" u="none" strike="noStrike" kern="1200" cap="none" spc="0" normalizeH="0" baseline="0" noProof="0" dirty="0">
                <a:ln>
                  <a:noFill/>
                </a:ln>
                <a:solidFill>
                  <a:srgbClr val="000000"/>
                </a:solidFill>
                <a:effectLst/>
                <a:uLnTx/>
                <a:uFillTx/>
                <a:latin typeface="Arial"/>
                <a:ea typeface="+mn-ea"/>
                <a:cs typeface="+mn-cs"/>
              </a:rPr>
              <a:t>Drug Retailers</a:t>
            </a:r>
          </a:p>
          <a:p>
            <a:pPr marL="173736" marR="0" lvl="0" indent="-173736" algn="l" defTabSz="914400" rtl="0" eaLnBrk="1" fontAlgn="auto" latinLnBrk="0" hangingPunct="1">
              <a:lnSpc>
                <a:spcPct val="100000"/>
              </a:lnSpc>
              <a:spcBef>
                <a:spcPts val="0"/>
              </a:spcBef>
              <a:spcAft>
                <a:spcPts val="0"/>
              </a:spcAft>
              <a:buClr>
                <a:srgbClr val="CD1D0C"/>
              </a:buClr>
              <a:buSzTx/>
              <a:buFont typeface="Wingdings" pitchFamily="2" charset="2"/>
              <a:buChar char="§"/>
              <a:tabLst/>
              <a:defRPr/>
            </a:pPr>
            <a:r>
              <a:rPr kumimoji="0" lang="en-US" sz="950" b="0" i="0" u="none" strike="noStrike" kern="1200" cap="none" spc="0" normalizeH="0" baseline="0" noProof="0" dirty="0">
                <a:ln>
                  <a:noFill/>
                </a:ln>
                <a:solidFill>
                  <a:srgbClr val="000000"/>
                </a:solidFill>
                <a:effectLst/>
                <a:uLnTx/>
                <a:uFillTx/>
                <a:latin typeface="Arial"/>
                <a:ea typeface="+mn-ea"/>
                <a:cs typeface="+mn-cs"/>
              </a:rPr>
              <a:t>Health Care Delivery</a:t>
            </a:r>
          </a:p>
          <a:p>
            <a:pPr marL="173736" marR="0" lvl="0" indent="-173736" algn="l" defTabSz="914400" rtl="0" eaLnBrk="1" fontAlgn="auto" latinLnBrk="0" hangingPunct="1">
              <a:lnSpc>
                <a:spcPct val="100000"/>
              </a:lnSpc>
              <a:spcBef>
                <a:spcPts val="0"/>
              </a:spcBef>
              <a:spcAft>
                <a:spcPts val="0"/>
              </a:spcAft>
              <a:buClr>
                <a:srgbClr val="CD1D0C"/>
              </a:buClr>
              <a:buSzTx/>
              <a:buFont typeface="Wingdings" pitchFamily="2" charset="2"/>
              <a:buChar char="§"/>
              <a:tabLst/>
              <a:defRPr/>
            </a:pPr>
            <a:r>
              <a:rPr kumimoji="0" lang="en-US" sz="950" b="0" i="0" u="none" strike="noStrike" kern="1200" cap="none" spc="0" normalizeH="0" baseline="0" noProof="0" dirty="0">
                <a:ln>
                  <a:noFill/>
                </a:ln>
                <a:solidFill>
                  <a:srgbClr val="000000"/>
                </a:solidFill>
                <a:effectLst/>
                <a:uLnTx/>
                <a:uFillTx/>
                <a:latin typeface="Arial"/>
                <a:ea typeface="+mn-ea"/>
                <a:cs typeface="+mn-cs"/>
              </a:rPr>
              <a:t>Health Care Distributors</a:t>
            </a:r>
          </a:p>
          <a:p>
            <a:pPr marL="173736" marR="0" lvl="0" indent="-173736" algn="l" defTabSz="914400" rtl="0" eaLnBrk="1" fontAlgn="auto" latinLnBrk="0" hangingPunct="1">
              <a:lnSpc>
                <a:spcPct val="100000"/>
              </a:lnSpc>
              <a:spcBef>
                <a:spcPts val="0"/>
              </a:spcBef>
              <a:spcAft>
                <a:spcPts val="0"/>
              </a:spcAft>
              <a:buClr>
                <a:srgbClr val="CD1D0C"/>
              </a:buClr>
              <a:buSzTx/>
              <a:buFont typeface="Wingdings" pitchFamily="2" charset="2"/>
              <a:buChar char="§"/>
              <a:tabLst/>
              <a:defRPr/>
            </a:pPr>
            <a:r>
              <a:rPr kumimoji="0" lang="en-US" sz="950" b="0" i="0" u="none" strike="noStrike" kern="1200" cap="none" spc="0" normalizeH="0" baseline="0" noProof="0" dirty="0">
                <a:ln>
                  <a:noFill/>
                </a:ln>
                <a:solidFill>
                  <a:srgbClr val="000000"/>
                </a:solidFill>
                <a:effectLst/>
                <a:uLnTx/>
                <a:uFillTx/>
                <a:latin typeface="Arial"/>
                <a:ea typeface="+mn-ea"/>
                <a:cs typeface="+mn-cs"/>
              </a:rPr>
              <a:t>Managed Care</a:t>
            </a:r>
          </a:p>
          <a:p>
            <a:pPr marL="173736" marR="0" lvl="0" indent="-173736" algn="l" defTabSz="914400" rtl="0" eaLnBrk="1" fontAlgn="auto" latinLnBrk="0" hangingPunct="1">
              <a:lnSpc>
                <a:spcPct val="100000"/>
              </a:lnSpc>
              <a:spcBef>
                <a:spcPts val="0"/>
              </a:spcBef>
              <a:spcAft>
                <a:spcPts val="0"/>
              </a:spcAft>
              <a:buClr>
                <a:srgbClr val="CD1D0C"/>
              </a:buClr>
              <a:buSzTx/>
              <a:buFont typeface="Wingdings" pitchFamily="2" charset="2"/>
              <a:buChar char="§"/>
              <a:tabLst/>
              <a:defRPr/>
            </a:pPr>
            <a:r>
              <a:rPr kumimoji="0" lang="en-US" sz="950" b="0" i="0" u="none" strike="noStrike" kern="1200" cap="none" spc="0" normalizeH="0" baseline="0" noProof="0" dirty="0">
                <a:ln>
                  <a:noFill/>
                </a:ln>
                <a:solidFill>
                  <a:srgbClr val="000000"/>
                </a:solidFill>
                <a:effectLst/>
                <a:uLnTx/>
                <a:uFillTx/>
                <a:latin typeface="Arial"/>
                <a:ea typeface="+mn-ea"/>
                <a:cs typeface="+mn-cs"/>
              </a:rPr>
              <a:t>Medical Equipment &amp; Supplies</a:t>
            </a:r>
          </a:p>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95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95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Infrastructure</a:t>
            </a:r>
          </a:p>
          <a:p>
            <a:pPr marL="173736" marR="0" lvl="0" indent="-173736" algn="l" defTabSz="914400" rtl="0" eaLnBrk="1" fontAlgn="auto" latinLnBrk="0" hangingPunct="1">
              <a:lnSpc>
                <a:spcPct val="100000"/>
              </a:lnSpc>
              <a:spcBef>
                <a:spcPts val="0"/>
              </a:spcBef>
              <a:spcAft>
                <a:spcPts val="0"/>
              </a:spcAft>
              <a:buClr>
                <a:srgbClr val="CD1D0C"/>
              </a:buClr>
              <a:buSzTx/>
              <a:buFont typeface="Wingdings" pitchFamily="2" charset="2"/>
              <a:buChar char="§"/>
              <a:tabLst/>
              <a:defRPr/>
            </a:pPr>
            <a:r>
              <a:rPr kumimoji="0" lang="en-US" sz="950" b="0" i="0" u="none" strike="noStrike" kern="1200" cap="none" spc="0" normalizeH="0" baseline="0" noProof="0" dirty="0">
                <a:ln>
                  <a:noFill/>
                </a:ln>
                <a:solidFill>
                  <a:srgbClr val="000000"/>
                </a:solidFill>
                <a:effectLst/>
                <a:uLnTx/>
                <a:uFillTx/>
                <a:latin typeface="Arial"/>
                <a:ea typeface="+mn-ea"/>
                <a:cs typeface="+mn-cs"/>
              </a:rPr>
              <a:t>Electric Utilities &amp; Power Generators</a:t>
            </a:r>
          </a:p>
          <a:p>
            <a:pPr marL="173736" marR="0" lvl="0" indent="-173736" algn="l" defTabSz="914400" rtl="0" eaLnBrk="1" fontAlgn="auto" latinLnBrk="0" hangingPunct="1">
              <a:lnSpc>
                <a:spcPct val="100000"/>
              </a:lnSpc>
              <a:spcBef>
                <a:spcPts val="0"/>
              </a:spcBef>
              <a:spcAft>
                <a:spcPts val="0"/>
              </a:spcAft>
              <a:buClr>
                <a:srgbClr val="CD1D0C"/>
              </a:buClr>
              <a:buSzTx/>
              <a:buFont typeface="Wingdings" pitchFamily="2" charset="2"/>
              <a:buChar char="§"/>
              <a:tabLst/>
              <a:defRPr/>
            </a:pPr>
            <a:r>
              <a:rPr kumimoji="0" lang="en-US" sz="950" b="0" i="0" u="none" strike="noStrike" kern="1200" cap="none" spc="0" normalizeH="0" baseline="0" noProof="0" dirty="0">
                <a:ln>
                  <a:noFill/>
                </a:ln>
                <a:solidFill>
                  <a:srgbClr val="000000"/>
                </a:solidFill>
                <a:effectLst/>
                <a:uLnTx/>
                <a:uFillTx/>
                <a:latin typeface="Arial"/>
                <a:ea typeface="+mn-ea"/>
                <a:cs typeface="+mn-cs"/>
              </a:rPr>
              <a:t>Engineering &amp; Construction Services</a:t>
            </a:r>
          </a:p>
          <a:p>
            <a:pPr marL="173736" marR="0" lvl="0" indent="-173736" algn="l" defTabSz="914400" rtl="0" eaLnBrk="1" fontAlgn="auto" latinLnBrk="0" hangingPunct="1">
              <a:lnSpc>
                <a:spcPct val="100000"/>
              </a:lnSpc>
              <a:spcBef>
                <a:spcPts val="0"/>
              </a:spcBef>
              <a:spcAft>
                <a:spcPts val="0"/>
              </a:spcAft>
              <a:buClr>
                <a:srgbClr val="CD1D0C"/>
              </a:buClr>
              <a:buSzTx/>
              <a:buFont typeface="Wingdings" pitchFamily="2" charset="2"/>
              <a:buChar char="§"/>
              <a:tabLst/>
              <a:defRPr/>
            </a:pPr>
            <a:r>
              <a:rPr kumimoji="0" lang="en-US" sz="950" b="0" i="0" u="none" strike="noStrike" kern="1200" cap="none" spc="0" normalizeH="0" baseline="0" noProof="0" dirty="0">
                <a:ln>
                  <a:noFill/>
                </a:ln>
                <a:solidFill>
                  <a:srgbClr val="000000"/>
                </a:solidFill>
                <a:effectLst/>
                <a:uLnTx/>
                <a:uFillTx/>
                <a:latin typeface="Arial"/>
                <a:ea typeface="+mn-ea"/>
                <a:cs typeface="+mn-cs"/>
              </a:rPr>
              <a:t>Gas Utilities &amp; Distributors</a:t>
            </a:r>
          </a:p>
          <a:p>
            <a:pPr marL="173736" marR="0" lvl="0" indent="-173736" algn="l" defTabSz="914400" rtl="0" eaLnBrk="1" fontAlgn="auto" latinLnBrk="0" hangingPunct="1">
              <a:lnSpc>
                <a:spcPct val="100000"/>
              </a:lnSpc>
              <a:spcBef>
                <a:spcPts val="0"/>
              </a:spcBef>
              <a:spcAft>
                <a:spcPts val="0"/>
              </a:spcAft>
              <a:buClr>
                <a:srgbClr val="CD1D0C"/>
              </a:buClr>
              <a:buSzTx/>
              <a:buFont typeface="Wingdings" pitchFamily="2" charset="2"/>
              <a:buChar char="§"/>
              <a:tabLst/>
              <a:defRPr/>
            </a:pPr>
            <a:r>
              <a:rPr kumimoji="0" lang="en-US" sz="950" b="0" i="0" u="none" strike="noStrike" kern="1200" cap="none" spc="0" normalizeH="0" baseline="0" noProof="0" dirty="0">
                <a:ln>
                  <a:noFill/>
                </a:ln>
                <a:solidFill>
                  <a:srgbClr val="000000"/>
                </a:solidFill>
                <a:effectLst/>
                <a:uLnTx/>
                <a:uFillTx/>
                <a:latin typeface="Arial"/>
                <a:ea typeface="+mn-ea"/>
                <a:cs typeface="+mn-cs"/>
              </a:rPr>
              <a:t>Home Builders</a:t>
            </a:r>
          </a:p>
          <a:p>
            <a:pPr marL="173736" marR="0" lvl="0" indent="-173736" algn="l" defTabSz="914400" rtl="0" eaLnBrk="1" fontAlgn="auto" latinLnBrk="0" hangingPunct="1">
              <a:lnSpc>
                <a:spcPct val="100000"/>
              </a:lnSpc>
              <a:spcBef>
                <a:spcPts val="0"/>
              </a:spcBef>
              <a:spcAft>
                <a:spcPts val="0"/>
              </a:spcAft>
              <a:buClr>
                <a:srgbClr val="CD1D0C"/>
              </a:buClr>
              <a:buSzTx/>
              <a:buFont typeface="Wingdings" pitchFamily="2" charset="2"/>
              <a:buChar char="§"/>
              <a:tabLst/>
              <a:defRPr/>
            </a:pPr>
            <a:r>
              <a:rPr kumimoji="0" lang="en-US" sz="950" b="0" i="0" u="none" strike="noStrike" kern="1200" cap="none" spc="0" normalizeH="0" baseline="0" noProof="0" dirty="0">
                <a:ln>
                  <a:noFill/>
                </a:ln>
                <a:solidFill>
                  <a:srgbClr val="000000"/>
                </a:solidFill>
                <a:effectLst/>
                <a:uLnTx/>
                <a:uFillTx/>
                <a:latin typeface="Arial"/>
                <a:ea typeface="+mn-ea"/>
                <a:cs typeface="+mn-cs"/>
              </a:rPr>
              <a:t>Real Estate</a:t>
            </a:r>
          </a:p>
          <a:p>
            <a:pPr marL="173736" marR="0" lvl="0" indent="-173736" algn="l" defTabSz="914400" rtl="0" eaLnBrk="1" fontAlgn="auto" latinLnBrk="0" hangingPunct="1">
              <a:lnSpc>
                <a:spcPct val="100000"/>
              </a:lnSpc>
              <a:spcBef>
                <a:spcPts val="0"/>
              </a:spcBef>
              <a:spcAft>
                <a:spcPts val="0"/>
              </a:spcAft>
              <a:buClr>
                <a:srgbClr val="CD1D0C"/>
              </a:buClr>
              <a:buSzTx/>
              <a:buFont typeface="Wingdings" pitchFamily="2" charset="2"/>
              <a:buChar char="§"/>
              <a:tabLst/>
              <a:defRPr/>
            </a:pPr>
            <a:r>
              <a:rPr kumimoji="0" lang="en-US" sz="950" b="0" i="0" u="none" strike="noStrike" kern="1200" cap="none" spc="0" normalizeH="0" baseline="0" noProof="0" dirty="0">
                <a:ln>
                  <a:noFill/>
                </a:ln>
                <a:solidFill>
                  <a:srgbClr val="000000"/>
                </a:solidFill>
                <a:effectLst/>
                <a:uLnTx/>
                <a:uFillTx/>
                <a:latin typeface="Arial"/>
                <a:ea typeface="+mn-ea"/>
                <a:cs typeface="+mn-cs"/>
              </a:rPr>
              <a:t>Real Estate Services</a:t>
            </a:r>
          </a:p>
          <a:p>
            <a:pPr marL="173736" marR="0" lvl="0" indent="-173736" algn="l" defTabSz="914400" rtl="0" eaLnBrk="1" fontAlgn="auto" latinLnBrk="0" hangingPunct="1">
              <a:lnSpc>
                <a:spcPct val="100000"/>
              </a:lnSpc>
              <a:spcBef>
                <a:spcPts val="0"/>
              </a:spcBef>
              <a:spcAft>
                <a:spcPts val="0"/>
              </a:spcAft>
              <a:buClr>
                <a:srgbClr val="CD1D0C"/>
              </a:buClr>
              <a:buSzTx/>
              <a:buFont typeface="Wingdings" pitchFamily="2" charset="2"/>
              <a:buChar char="§"/>
              <a:tabLst/>
              <a:defRPr/>
            </a:pPr>
            <a:r>
              <a:rPr kumimoji="0" lang="en-US" sz="950" b="0" i="0" u="none" strike="noStrike" kern="1200" cap="none" spc="0" normalizeH="0" baseline="0" noProof="0" dirty="0">
                <a:ln>
                  <a:noFill/>
                </a:ln>
                <a:solidFill>
                  <a:srgbClr val="000000"/>
                </a:solidFill>
                <a:effectLst/>
                <a:uLnTx/>
                <a:uFillTx/>
                <a:latin typeface="Arial"/>
                <a:ea typeface="+mn-ea"/>
                <a:cs typeface="+mn-cs"/>
              </a:rPr>
              <a:t>Waste Management</a:t>
            </a:r>
          </a:p>
          <a:p>
            <a:pPr marL="173736" marR="0" lvl="0" indent="-173736" algn="l" defTabSz="914400" rtl="0" eaLnBrk="1" fontAlgn="auto" latinLnBrk="0" hangingPunct="1">
              <a:lnSpc>
                <a:spcPct val="100000"/>
              </a:lnSpc>
              <a:spcBef>
                <a:spcPts val="0"/>
              </a:spcBef>
              <a:spcAft>
                <a:spcPts val="0"/>
              </a:spcAft>
              <a:buClr>
                <a:srgbClr val="CD1D0C"/>
              </a:buClr>
              <a:buSzTx/>
              <a:buFont typeface="Wingdings" pitchFamily="2" charset="2"/>
              <a:buChar char="§"/>
              <a:tabLst/>
              <a:defRPr/>
            </a:pPr>
            <a:r>
              <a:rPr kumimoji="0" lang="en-US" sz="950" b="0" i="0" u="none" strike="noStrike" kern="1200" cap="none" spc="0" normalizeH="0" baseline="0" noProof="0" dirty="0">
                <a:ln>
                  <a:noFill/>
                </a:ln>
                <a:solidFill>
                  <a:srgbClr val="000000"/>
                </a:solidFill>
                <a:effectLst/>
                <a:uLnTx/>
                <a:uFillTx/>
                <a:latin typeface="Arial"/>
                <a:ea typeface="+mn-ea"/>
                <a:cs typeface="+mn-cs"/>
              </a:rPr>
              <a:t>Water Utilities &amp; Services</a:t>
            </a:r>
          </a:p>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95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95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Renewable Resources &amp; </a:t>
            </a:r>
            <a:br>
              <a:rPr kumimoji="0" lang="en-US" altLang="en-US" sz="95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br>
            <a:r>
              <a:rPr kumimoji="0" lang="en-US" altLang="en-US" sz="95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Alternative Energy</a:t>
            </a:r>
          </a:p>
          <a:p>
            <a:pPr marL="173736" marR="0" lvl="0" indent="-173736" algn="l" defTabSz="914400" rtl="0" eaLnBrk="1" fontAlgn="auto" latinLnBrk="0" hangingPunct="1">
              <a:lnSpc>
                <a:spcPct val="100000"/>
              </a:lnSpc>
              <a:spcBef>
                <a:spcPts val="0"/>
              </a:spcBef>
              <a:spcAft>
                <a:spcPts val="0"/>
              </a:spcAft>
              <a:buClr>
                <a:srgbClr val="CD1D0C"/>
              </a:buClr>
              <a:buSzTx/>
              <a:buFont typeface="Wingdings" pitchFamily="2" charset="2"/>
              <a:buChar char="§"/>
              <a:tabLst/>
              <a:defRPr/>
            </a:pPr>
            <a:r>
              <a:rPr kumimoji="0" lang="en-US" sz="950" b="0" i="0" u="none" strike="noStrike" kern="1200" cap="none" spc="0" normalizeH="0" baseline="0" noProof="0" dirty="0">
                <a:ln>
                  <a:noFill/>
                </a:ln>
                <a:solidFill>
                  <a:srgbClr val="000000"/>
                </a:solidFill>
                <a:effectLst/>
                <a:uLnTx/>
                <a:uFillTx/>
                <a:latin typeface="Arial"/>
                <a:ea typeface="+mn-ea"/>
                <a:cs typeface="+mn-cs"/>
              </a:rPr>
              <a:t>Biofuels</a:t>
            </a:r>
          </a:p>
          <a:p>
            <a:pPr marL="173736" marR="0" lvl="0" indent="-173736" algn="l" defTabSz="914400" rtl="0" eaLnBrk="1" fontAlgn="auto" latinLnBrk="0" hangingPunct="1">
              <a:lnSpc>
                <a:spcPct val="100000"/>
              </a:lnSpc>
              <a:spcBef>
                <a:spcPts val="0"/>
              </a:spcBef>
              <a:spcAft>
                <a:spcPts val="0"/>
              </a:spcAft>
              <a:buClr>
                <a:srgbClr val="CD1D0C"/>
              </a:buClr>
              <a:buSzTx/>
              <a:buFont typeface="Wingdings" pitchFamily="2" charset="2"/>
              <a:buChar char="§"/>
              <a:tabLst/>
              <a:defRPr/>
            </a:pPr>
            <a:r>
              <a:rPr kumimoji="0" lang="en-US" sz="950" b="0" i="0" u="none" strike="noStrike" kern="1200" cap="none" spc="0" normalizeH="0" baseline="0" noProof="0" dirty="0">
                <a:ln>
                  <a:noFill/>
                </a:ln>
                <a:solidFill>
                  <a:srgbClr val="000000"/>
                </a:solidFill>
                <a:effectLst/>
                <a:uLnTx/>
                <a:uFillTx/>
                <a:latin typeface="Arial"/>
                <a:ea typeface="+mn-ea"/>
                <a:cs typeface="+mn-cs"/>
              </a:rPr>
              <a:t>Forestry Management</a:t>
            </a:r>
          </a:p>
          <a:p>
            <a:pPr marL="173736" marR="0" lvl="0" indent="-173736" algn="l" defTabSz="914400" rtl="0" eaLnBrk="1" fontAlgn="auto" latinLnBrk="0" hangingPunct="1">
              <a:lnSpc>
                <a:spcPct val="100000"/>
              </a:lnSpc>
              <a:spcBef>
                <a:spcPts val="0"/>
              </a:spcBef>
              <a:spcAft>
                <a:spcPts val="0"/>
              </a:spcAft>
              <a:buClr>
                <a:srgbClr val="CD1D0C"/>
              </a:buClr>
              <a:buSzTx/>
              <a:buFont typeface="Wingdings" pitchFamily="2" charset="2"/>
              <a:buChar char="§"/>
              <a:tabLst/>
              <a:defRPr/>
            </a:pPr>
            <a:r>
              <a:rPr kumimoji="0" lang="en-US" sz="950" b="0" i="0" u="none" strike="noStrike" kern="1200" cap="none" spc="0" normalizeH="0" baseline="0" noProof="0" dirty="0">
                <a:ln>
                  <a:noFill/>
                </a:ln>
                <a:solidFill>
                  <a:srgbClr val="000000"/>
                </a:solidFill>
                <a:effectLst/>
                <a:uLnTx/>
                <a:uFillTx/>
                <a:latin typeface="Arial"/>
                <a:ea typeface="+mn-ea"/>
                <a:cs typeface="+mn-cs"/>
              </a:rPr>
              <a:t>Fuel Cells &amp; Industrial Batteries</a:t>
            </a:r>
          </a:p>
          <a:p>
            <a:pPr marL="173736" marR="0" lvl="0" indent="-173736" algn="l" defTabSz="914400" rtl="0" eaLnBrk="1" fontAlgn="auto" latinLnBrk="0" hangingPunct="1">
              <a:lnSpc>
                <a:spcPct val="100000"/>
              </a:lnSpc>
              <a:spcBef>
                <a:spcPts val="0"/>
              </a:spcBef>
              <a:spcAft>
                <a:spcPts val="0"/>
              </a:spcAft>
              <a:buClr>
                <a:srgbClr val="CD1D0C"/>
              </a:buClr>
              <a:buSzTx/>
              <a:buFont typeface="Wingdings" pitchFamily="2" charset="2"/>
              <a:buChar char="§"/>
              <a:tabLst/>
              <a:defRPr/>
            </a:pPr>
            <a:r>
              <a:rPr kumimoji="0" lang="en-US" sz="950" b="0" i="0" u="none" strike="noStrike" kern="1200" cap="none" spc="0" normalizeH="0" baseline="0" noProof="0" dirty="0">
                <a:ln>
                  <a:noFill/>
                </a:ln>
                <a:solidFill>
                  <a:srgbClr val="000000"/>
                </a:solidFill>
                <a:effectLst/>
                <a:uLnTx/>
                <a:uFillTx/>
                <a:latin typeface="Arial"/>
                <a:ea typeface="+mn-ea"/>
                <a:cs typeface="+mn-cs"/>
              </a:rPr>
              <a:t>Pulp &amp; Paper Products</a:t>
            </a:r>
          </a:p>
          <a:p>
            <a:pPr marL="173736" marR="0" lvl="0" indent="-173736" algn="l" defTabSz="914400" rtl="0" eaLnBrk="1" fontAlgn="auto" latinLnBrk="0" hangingPunct="1">
              <a:lnSpc>
                <a:spcPct val="100000"/>
              </a:lnSpc>
              <a:spcBef>
                <a:spcPts val="0"/>
              </a:spcBef>
              <a:spcAft>
                <a:spcPts val="0"/>
              </a:spcAft>
              <a:buClr>
                <a:srgbClr val="CD1D0C"/>
              </a:buClr>
              <a:buSzTx/>
              <a:buFont typeface="Wingdings" pitchFamily="2" charset="2"/>
              <a:buChar char="§"/>
              <a:tabLst/>
              <a:defRPr/>
            </a:pPr>
            <a:r>
              <a:rPr kumimoji="0" lang="en-US" sz="950" b="0" i="0" u="none" strike="noStrike" kern="1200" cap="none" spc="0" normalizeH="0" baseline="0" noProof="0" dirty="0">
                <a:ln>
                  <a:noFill/>
                </a:ln>
                <a:solidFill>
                  <a:srgbClr val="000000"/>
                </a:solidFill>
                <a:effectLst/>
                <a:uLnTx/>
                <a:uFillTx/>
                <a:latin typeface="Arial"/>
                <a:ea typeface="+mn-ea"/>
                <a:cs typeface="+mn-cs"/>
              </a:rPr>
              <a:t>Solar Technology &amp; Project Developers</a:t>
            </a:r>
          </a:p>
          <a:p>
            <a:pPr marL="173736" marR="0" lvl="0" indent="-173736" algn="l" defTabSz="914400" rtl="0" eaLnBrk="1" fontAlgn="auto" latinLnBrk="0" hangingPunct="1">
              <a:lnSpc>
                <a:spcPct val="100000"/>
              </a:lnSpc>
              <a:spcBef>
                <a:spcPts val="0"/>
              </a:spcBef>
              <a:spcAft>
                <a:spcPts val="0"/>
              </a:spcAft>
              <a:buClr>
                <a:srgbClr val="CD1D0C"/>
              </a:buClr>
              <a:buSzTx/>
              <a:buFont typeface="Wingdings" pitchFamily="2" charset="2"/>
              <a:buChar char="§"/>
              <a:tabLst/>
              <a:defRPr/>
            </a:pPr>
            <a:r>
              <a:rPr kumimoji="0" lang="en-US" sz="950" b="0" i="0" u="none" strike="noStrike" kern="1200" cap="none" spc="0" normalizeH="0" baseline="0" noProof="0" dirty="0">
                <a:ln>
                  <a:noFill/>
                </a:ln>
                <a:solidFill>
                  <a:srgbClr val="000000"/>
                </a:solidFill>
                <a:effectLst/>
                <a:uLnTx/>
                <a:uFillTx/>
                <a:latin typeface="Arial"/>
                <a:ea typeface="+mn-ea"/>
                <a:cs typeface="+mn-cs"/>
              </a:rPr>
              <a:t>Wind Technology &amp; Project Developers</a:t>
            </a:r>
          </a:p>
        </p:txBody>
      </p:sp>
      <p:sp>
        <p:nvSpPr>
          <p:cNvPr id="10" name="TextBox 9"/>
          <p:cNvSpPr txBox="1"/>
          <p:nvPr/>
        </p:nvSpPr>
        <p:spPr>
          <a:xfrm>
            <a:off x="8128346" y="932898"/>
            <a:ext cx="2350701" cy="5209118"/>
          </a:xfrm>
          <a:prstGeom prst="rect">
            <a:avLst/>
          </a:prstGeom>
          <a:noFill/>
        </p:spPr>
        <p:txBody>
          <a:bodyPr wrap="square" rtlCol="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95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Resource Transformation</a:t>
            </a:r>
          </a:p>
          <a:p>
            <a:pPr marL="173736" marR="0" lvl="0" indent="-173736" algn="l" defTabSz="914400" rtl="0" eaLnBrk="1" fontAlgn="auto" latinLnBrk="0" hangingPunct="1">
              <a:lnSpc>
                <a:spcPct val="100000"/>
              </a:lnSpc>
              <a:spcBef>
                <a:spcPts val="0"/>
              </a:spcBef>
              <a:spcAft>
                <a:spcPts val="0"/>
              </a:spcAft>
              <a:buClr>
                <a:srgbClr val="CD1D0C"/>
              </a:buClr>
              <a:buSzTx/>
              <a:buFont typeface="Wingdings" pitchFamily="2" charset="2"/>
              <a:buChar char="§"/>
              <a:tabLst/>
              <a:defRPr/>
            </a:pPr>
            <a:r>
              <a:rPr kumimoji="0" lang="en-US" sz="950" b="0" i="0" u="none" strike="noStrike" kern="1200" cap="none" spc="0" normalizeH="0" baseline="0" noProof="0" dirty="0">
                <a:ln>
                  <a:noFill/>
                </a:ln>
                <a:solidFill>
                  <a:srgbClr val="000000"/>
                </a:solidFill>
                <a:effectLst/>
                <a:uLnTx/>
                <a:uFillTx/>
                <a:latin typeface="Arial"/>
                <a:ea typeface="+mn-ea"/>
                <a:cs typeface="+mn-cs"/>
              </a:rPr>
              <a:t>Aerospace &amp; Defense</a:t>
            </a:r>
          </a:p>
          <a:p>
            <a:pPr marL="173736" marR="0" lvl="0" indent="-173736" algn="l" defTabSz="914400" rtl="0" eaLnBrk="1" fontAlgn="auto" latinLnBrk="0" hangingPunct="1">
              <a:lnSpc>
                <a:spcPct val="100000"/>
              </a:lnSpc>
              <a:spcBef>
                <a:spcPts val="0"/>
              </a:spcBef>
              <a:spcAft>
                <a:spcPts val="0"/>
              </a:spcAft>
              <a:buClr>
                <a:srgbClr val="CD1D0C"/>
              </a:buClr>
              <a:buSzTx/>
              <a:buFont typeface="Wingdings" pitchFamily="2" charset="2"/>
              <a:buChar char="§"/>
              <a:tabLst/>
              <a:defRPr/>
            </a:pPr>
            <a:r>
              <a:rPr kumimoji="0" lang="en-US" sz="950" b="0" i="0" u="none" strike="noStrike" kern="1200" cap="none" spc="0" normalizeH="0" baseline="0" noProof="0" dirty="0">
                <a:ln>
                  <a:noFill/>
                </a:ln>
                <a:solidFill>
                  <a:srgbClr val="000000"/>
                </a:solidFill>
                <a:effectLst/>
                <a:uLnTx/>
                <a:uFillTx/>
                <a:latin typeface="Arial"/>
                <a:ea typeface="+mn-ea"/>
                <a:cs typeface="+mn-cs"/>
              </a:rPr>
              <a:t>Chemicals</a:t>
            </a:r>
          </a:p>
          <a:p>
            <a:pPr marL="173736" marR="0" lvl="0" indent="-173736" algn="l" defTabSz="914400" rtl="0" eaLnBrk="1" fontAlgn="auto" latinLnBrk="0" hangingPunct="1">
              <a:lnSpc>
                <a:spcPct val="100000"/>
              </a:lnSpc>
              <a:spcBef>
                <a:spcPts val="0"/>
              </a:spcBef>
              <a:spcAft>
                <a:spcPts val="0"/>
              </a:spcAft>
              <a:buClr>
                <a:srgbClr val="CD1D0C"/>
              </a:buClr>
              <a:buSzTx/>
              <a:buFont typeface="Wingdings" pitchFamily="2" charset="2"/>
              <a:buChar char="§"/>
              <a:tabLst/>
              <a:defRPr/>
            </a:pPr>
            <a:r>
              <a:rPr kumimoji="0" lang="en-US" sz="950" b="0" i="0" u="none" strike="noStrike" kern="1200" cap="none" spc="0" normalizeH="0" baseline="0" noProof="0" dirty="0">
                <a:ln>
                  <a:noFill/>
                </a:ln>
                <a:solidFill>
                  <a:srgbClr val="000000"/>
                </a:solidFill>
                <a:effectLst/>
                <a:uLnTx/>
                <a:uFillTx/>
                <a:latin typeface="Arial"/>
                <a:ea typeface="+mn-ea"/>
                <a:cs typeface="+mn-cs"/>
              </a:rPr>
              <a:t>Containers &amp; Packaging </a:t>
            </a:r>
          </a:p>
          <a:p>
            <a:pPr marL="173736" marR="0" lvl="0" indent="-173736" algn="l" defTabSz="914400" rtl="0" eaLnBrk="1" fontAlgn="auto" latinLnBrk="0" hangingPunct="1">
              <a:lnSpc>
                <a:spcPct val="100000"/>
              </a:lnSpc>
              <a:spcBef>
                <a:spcPts val="0"/>
              </a:spcBef>
              <a:spcAft>
                <a:spcPts val="0"/>
              </a:spcAft>
              <a:buClr>
                <a:srgbClr val="CD1D0C"/>
              </a:buClr>
              <a:buSzTx/>
              <a:buFont typeface="Wingdings" pitchFamily="2" charset="2"/>
              <a:buChar char="§"/>
              <a:tabLst/>
              <a:defRPr/>
            </a:pPr>
            <a:r>
              <a:rPr kumimoji="0" lang="en-US" sz="950" b="0" i="0" u="none" strike="noStrike" kern="1200" cap="none" spc="0" normalizeH="0" baseline="0" noProof="0" dirty="0">
                <a:ln>
                  <a:noFill/>
                </a:ln>
                <a:solidFill>
                  <a:srgbClr val="000000"/>
                </a:solidFill>
                <a:effectLst/>
                <a:uLnTx/>
                <a:uFillTx/>
                <a:latin typeface="Arial"/>
                <a:ea typeface="+mn-ea"/>
                <a:cs typeface="+mn-cs"/>
              </a:rPr>
              <a:t>Electrical &amp; Electronic Equipment</a:t>
            </a:r>
          </a:p>
          <a:p>
            <a:pPr marL="173736" marR="0" lvl="0" indent="-173736" algn="l" defTabSz="914400" rtl="0" eaLnBrk="1" fontAlgn="auto" latinLnBrk="0" hangingPunct="1">
              <a:lnSpc>
                <a:spcPct val="100000"/>
              </a:lnSpc>
              <a:spcBef>
                <a:spcPts val="0"/>
              </a:spcBef>
              <a:spcAft>
                <a:spcPts val="0"/>
              </a:spcAft>
              <a:buClr>
                <a:srgbClr val="CD1D0C"/>
              </a:buClr>
              <a:buSzTx/>
              <a:buFont typeface="Wingdings" pitchFamily="2" charset="2"/>
              <a:buChar char="§"/>
              <a:tabLst/>
              <a:defRPr/>
            </a:pPr>
            <a:r>
              <a:rPr kumimoji="0" lang="en-US" sz="950" b="0" i="0" u="none" strike="noStrike" kern="1200" cap="none" spc="0" normalizeH="0" baseline="0" noProof="0" dirty="0">
                <a:ln>
                  <a:noFill/>
                </a:ln>
                <a:solidFill>
                  <a:srgbClr val="000000"/>
                </a:solidFill>
                <a:effectLst/>
                <a:uLnTx/>
                <a:uFillTx/>
                <a:latin typeface="Arial"/>
                <a:ea typeface="+mn-ea"/>
                <a:cs typeface="+mn-cs"/>
              </a:rPr>
              <a:t>Industrial Machinery &amp; Goods</a:t>
            </a:r>
          </a:p>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altLang="en-US" sz="95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95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Services</a:t>
            </a:r>
          </a:p>
          <a:p>
            <a:pPr marL="173736" marR="0" lvl="0" indent="-173736" algn="l" defTabSz="914400" rtl="0" eaLnBrk="1" fontAlgn="auto" latinLnBrk="0" hangingPunct="1">
              <a:lnSpc>
                <a:spcPct val="100000"/>
              </a:lnSpc>
              <a:spcBef>
                <a:spcPts val="0"/>
              </a:spcBef>
              <a:spcAft>
                <a:spcPts val="0"/>
              </a:spcAft>
              <a:buClr>
                <a:srgbClr val="CD1D0C"/>
              </a:buClr>
              <a:buSzTx/>
              <a:buFont typeface="Wingdings" pitchFamily="2" charset="2"/>
              <a:buChar char="§"/>
              <a:tabLst/>
              <a:defRPr/>
            </a:pPr>
            <a:r>
              <a:rPr kumimoji="0" lang="en-US" sz="950" b="0" i="0" u="none" strike="noStrike" kern="1200" cap="none" spc="0" normalizeH="0" baseline="0" noProof="0" dirty="0">
                <a:ln>
                  <a:noFill/>
                </a:ln>
                <a:solidFill>
                  <a:srgbClr val="000000"/>
                </a:solidFill>
                <a:effectLst/>
                <a:uLnTx/>
                <a:uFillTx/>
                <a:latin typeface="Arial"/>
                <a:ea typeface="+mn-ea"/>
                <a:cs typeface="+mn-cs"/>
              </a:rPr>
              <a:t>Advertising &amp; Marketing</a:t>
            </a:r>
          </a:p>
          <a:p>
            <a:pPr marL="173736" marR="0" lvl="0" indent="-173736" algn="l" defTabSz="914400" rtl="0" eaLnBrk="1" fontAlgn="auto" latinLnBrk="0" hangingPunct="1">
              <a:lnSpc>
                <a:spcPct val="100000"/>
              </a:lnSpc>
              <a:spcBef>
                <a:spcPts val="0"/>
              </a:spcBef>
              <a:spcAft>
                <a:spcPts val="0"/>
              </a:spcAft>
              <a:buClr>
                <a:srgbClr val="CD1D0C"/>
              </a:buClr>
              <a:buSzTx/>
              <a:buFont typeface="Wingdings" pitchFamily="2" charset="2"/>
              <a:buChar char="§"/>
              <a:tabLst/>
              <a:defRPr/>
            </a:pPr>
            <a:r>
              <a:rPr kumimoji="0" lang="en-US" sz="950" b="0" i="0" u="none" strike="noStrike" kern="1200" cap="none" spc="0" normalizeH="0" baseline="0" noProof="0" dirty="0">
                <a:ln>
                  <a:noFill/>
                </a:ln>
                <a:solidFill>
                  <a:srgbClr val="000000"/>
                </a:solidFill>
                <a:effectLst/>
                <a:uLnTx/>
                <a:uFillTx/>
                <a:latin typeface="Arial"/>
                <a:ea typeface="+mn-ea"/>
                <a:cs typeface="+mn-cs"/>
              </a:rPr>
              <a:t>Casinos &amp; Gaming</a:t>
            </a:r>
          </a:p>
          <a:p>
            <a:pPr marL="173736" marR="0" lvl="0" indent="-173736" algn="l" defTabSz="914400" rtl="0" eaLnBrk="1" fontAlgn="auto" latinLnBrk="0" hangingPunct="1">
              <a:lnSpc>
                <a:spcPct val="100000"/>
              </a:lnSpc>
              <a:spcBef>
                <a:spcPts val="0"/>
              </a:spcBef>
              <a:spcAft>
                <a:spcPts val="0"/>
              </a:spcAft>
              <a:buClr>
                <a:srgbClr val="CD1D0C"/>
              </a:buClr>
              <a:buSzTx/>
              <a:buFont typeface="Wingdings" pitchFamily="2" charset="2"/>
              <a:buChar char="§"/>
              <a:tabLst/>
              <a:defRPr/>
            </a:pPr>
            <a:r>
              <a:rPr kumimoji="0" lang="en-US" sz="950" b="0" i="0" u="none" strike="noStrike" kern="1200" cap="none" spc="0" normalizeH="0" baseline="0" noProof="0" dirty="0">
                <a:ln>
                  <a:noFill/>
                </a:ln>
                <a:solidFill>
                  <a:srgbClr val="000000"/>
                </a:solidFill>
                <a:effectLst/>
                <a:uLnTx/>
                <a:uFillTx/>
                <a:latin typeface="Arial"/>
                <a:ea typeface="+mn-ea"/>
                <a:cs typeface="+mn-cs"/>
              </a:rPr>
              <a:t>Education</a:t>
            </a:r>
          </a:p>
          <a:p>
            <a:pPr marL="173736" marR="0" lvl="0" indent="-173736" algn="l" defTabSz="914400" rtl="0" eaLnBrk="1" fontAlgn="auto" latinLnBrk="0" hangingPunct="1">
              <a:lnSpc>
                <a:spcPct val="100000"/>
              </a:lnSpc>
              <a:spcBef>
                <a:spcPts val="0"/>
              </a:spcBef>
              <a:spcAft>
                <a:spcPts val="0"/>
              </a:spcAft>
              <a:buClr>
                <a:srgbClr val="CD1D0C"/>
              </a:buClr>
              <a:buSzTx/>
              <a:buFont typeface="Wingdings" pitchFamily="2" charset="2"/>
              <a:buChar char="§"/>
              <a:tabLst/>
              <a:defRPr/>
            </a:pPr>
            <a:r>
              <a:rPr kumimoji="0" lang="en-US" sz="950" b="0" i="0" u="none" strike="noStrike" kern="1200" cap="none" spc="0" normalizeH="0" baseline="0" noProof="0" dirty="0">
                <a:ln>
                  <a:noFill/>
                </a:ln>
                <a:solidFill>
                  <a:srgbClr val="000000"/>
                </a:solidFill>
                <a:effectLst/>
                <a:uLnTx/>
                <a:uFillTx/>
                <a:latin typeface="Arial"/>
                <a:ea typeface="+mn-ea"/>
                <a:cs typeface="+mn-cs"/>
              </a:rPr>
              <a:t>Hotels &amp; Lodging</a:t>
            </a:r>
          </a:p>
          <a:p>
            <a:pPr marL="173736" marR="0" lvl="0" indent="-173736" algn="l" defTabSz="914400" rtl="0" eaLnBrk="1" fontAlgn="auto" latinLnBrk="0" hangingPunct="1">
              <a:lnSpc>
                <a:spcPct val="100000"/>
              </a:lnSpc>
              <a:spcBef>
                <a:spcPts val="0"/>
              </a:spcBef>
              <a:spcAft>
                <a:spcPts val="0"/>
              </a:spcAft>
              <a:buClr>
                <a:srgbClr val="CD1D0C"/>
              </a:buClr>
              <a:buSzTx/>
              <a:buFont typeface="Wingdings" pitchFamily="2" charset="2"/>
              <a:buChar char="§"/>
              <a:tabLst/>
              <a:defRPr/>
            </a:pPr>
            <a:r>
              <a:rPr kumimoji="0" lang="en-US" sz="950" b="0" i="0" u="none" strike="noStrike" kern="1200" cap="none" spc="0" normalizeH="0" baseline="0" noProof="0" dirty="0">
                <a:ln>
                  <a:noFill/>
                </a:ln>
                <a:solidFill>
                  <a:srgbClr val="000000"/>
                </a:solidFill>
                <a:effectLst/>
                <a:uLnTx/>
                <a:uFillTx/>
                <a:latin typeface="Arial"/>
                <a:ea typeface="+mn-ea"/>
                <a:cs typeface="+mn-cs"/>
              </a:rPr>
              <a:t>Leisure Facilities</a:t>
            </a:r>
          </a:p>
          <a:p>
            <a:pPr marL="173736" marR="0" lvl="0" indent="-173736" algn="l" defTabSz="914400" rtl="0" eaLnBrk="1" fontAlgn="auto" latinLnBrk="0" hangingPunct="1">
              <a:lnSpc>
                <a:spcPct val="100000"/>
              </a:lnSpc>
              <a:spcBef>
                <a:spcPts val="0"/>
              </a:spcBef>
              <a:spcAft>
                <a:spcPts val="0"/>
              </a:spcAft>
              <a:buClr>
                <a:srgbClr val="CD1D0C"/>
              </a:buClr>
              <a:buSzTx/>
              <a:buFont typeface="Wingdings" pitchFamily="2" charset="2"/>
              <a:buChar char="§"/>
              <a:tabLst/>
              <a:defRPr/>
            </a:pPr>
            <a:r>
              <a:rPr kumimoji="0" lang="en-US" sz="950" b="0" i="0" u="none" strike="noStrike" kern="1200" cap="none" spc="0" normalizeH="0" baseline="0" noProof="0" dirty="0">
                <a:ln>
                  <a:noFill/>
                </a:ln>
                <a:solidFill>
                  <a:srgbClr val="000000"/>
                </a:solidFill>
                <a:effectLst/>
                <a:uLnTx/>
                <a:uFillTx/>
                <a:latin typeface="Arial"/>
                <a:ea typeface="+mn-ea"/>
                <a:cs typeface="+mn-cs"/>
              </a:rPr>
              <a:t>Media &amp; Entertainment</a:t>
            </a:r>
          </a:p>
          <a:p>
            <a:pPr marL="173736" marR="0" lvl="0" indent="-173736" algn="l" defTabSz="914400" rtl="0" eaLnBrk="1" fontAlgn="auto" latinLnBrk="0" hangingPunct="1">
              <a:lnSpc>
                <a:spcPct val="100000"/>
              </a:lnSpc>
              <a:spcBef>
                <a:spcPts val="0"/>
              </a:spcBef>
              <a:spcAft>
                <a:spcPts val="0"/>
              </a:spcAft>
              <a:buClr>
                <a:srgbClr val="CD1D0C"/>
              </a:buClr>
              <a:buSzTx/>
              <a:buFont typeface="Wingdings" pitchFamily="2" charset="2"/>
              <a:buChar char="§"/>
              <a:tabLst/>
              <a:defRPr/>
            </a:pPr>
            <a:r>
              <a:rPr kumimoji="0" lang="en-US" sz="950" b="0" i="0" u="none" strike="noStrike" kern="1200" cap="none" spc="0" normalizeH="0" baseline="0" noProof="0" dirty="0">
                <a:ln>
                  <a:noFill/>
                </a:ln>
                <a:solidFill>
                  <a:srgbClr val="000000"/>
                </a:solidFill>
                <a:effectLst/>
                <a:uLnTx/>
                <a:uFillTx/>
                <a:latin typeface="Arial"/>
                <a:ea typeface="+mn-ea"/>
                <a:cs typeface="+mn-cs"/>
              </a:rPr>
              <a:t>Professional &amp; Commercial Services</a:t>
            </a:r>
          </a:p>
          <a:p>
            <a:pPr marL="171450" marR="0" lvl="0" indent="-171450" algn="l" defTabSz="914400" rtl="0" eaLnBrk="0" fontAlgn="auto" latinLnBrk="0" hangingPunct="0">
              <a:lnSpc>
                <a:spcPct val="100000"/>
              </a:lnSpc>
              <a:spcBef>
                <a:spcPts val="0"/>
              </a:spcBef>
              <a:spcAft>
                <a:spcPts val="0"/>
              </a:spcAft>
              <a:buClr>
                <a:srgbClr val="CD1D0C"/>
              </a:buClr>
              <a:buSzTx/>
              <a:buFont typeface="Wingdings" panose="05000000000000000000" pitchFamily="2" charset="2"/>
              <a:buChar char="§"/>
              <a:tabLst/>
              <a:defRPr/>
            </a:pPr>
            <a:endParaRPr kumimoji="0" lang="en-US" altLang="en-US" sz="9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95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Technology &amp; Communications</a:t>
            </a:r>
          </a:p>
          <a:p>
            <a:pPr marL="173736" marR="0" lvl="0" indent="-173736" algn="l" defTabSz="914400" rtl="0" eaLnBrk="1" fontAlgn="auto" latinLnBrk="0" hangingPunct="1">
              <a:lnSpc>
                <a:spcPct val="100000"/>
              </a:lnSpc>
              <a:spcBef>
                <a:spcPts val="0"/>
              </a:spcBef>
              <a:spcAft>
                <a:spcPts val="0"/>
              </a:spcAft>
              <a:buClr>
                <a:srgbClr val="CD1D0C"/>
              </a:buClr>
              <a:buSzTx/>
              <a:buFont typeface="Wingdings" pitchFamily="2" charset="2"/>
              <a:buChar char="§"/>
              <a:tabLst/>
              <a:defRPr/>
            </a:pPr>
            <a:r>
              <a:rPr kumimoji="0" lang="en-US" sz="950" b="0" i="0" u="none" strike="noStrike" kern="1200" cap="none" spc="0" normalizeH="0" baseline="0" noProof="0" dirty="0">
                <a:ln>
                  <a:noFill/>
                </a:ln>
                <a:solidFill>
                  <a:srgbClr val="000000"/>
                </a:solidFill>
                <a:effectLst/>
                <a:uLnTx/>
                <a:uFillTx/>
                <a:latin typeface="Arial"/>
                <a:ea typeface="+mn-ea"/>
                <a:cs typeface="+mn-cs"/>
              </a:rPr>
              <a:t>Electronic Manufacturing Services &amp; Original Design Manufacturing</a:t>
            </a:r>
          </a:p>
          <a:p>
            <a:pPr marL="173736" marR="0" lvl="0" indent="-173736" algn="l" defTabSz="914400" rtl="0" eaLnBrk="1" fontAlgn="auto" latinLnBrk="0" hangingPunct="1">
              <a:lnSpc>
                <a:spcPct val="100000"/>
              </a:lnSpc>
              <a:spcBef>
                <a:spcPts val="0"/>
              </a:spcBef>
              <a:spcAft>
                <a:spcPts val="0"/>
              </a:spcAft>
              <a:buClr>
                <a:srgbClr val="CD1D0C"/>
              </a:buClr>
              <a:buSzTx/>
              <a:buFont typeface="Wingdings" pitchFamily="2" charset="2"/>
              <a:buChar char="§"/>
              <a:tabLst/>
              <a:defRPr/>
            </a:pPr>
            <a:r>
              <a:rPr kumimoji="0" lang="en-US" sz="950" b="0" i="0" u="none" strike="noStrike" kern="1200" cap="none" spc="0" normalizeH="0" baseline="0" noProof="0" dirty="0">
                <a:ln>
                  <a:noFill/>
                </a:ln>
                <a:solidFill>
                  <a:srgbClr val="000000"/>
                </a:solidFill>
                <a:effectLst/>
                <a:uLnTx/>
                <a:uFillTx/>
                <a:latin typeface="Arial"/>
                <a:ea typeface="+mn-ea"/>
                <a:cs typeface="+mn-cs"/>
              </a:rPr>
              <a:t>Hardware</a:t>
            </a:r>
          </a:p>
          <a:p>
            <a:pPr marL="173736" marR="0" lvl="0" indent="-173736" algn="l" defTabSz="914400" rtl="0" eaLnBrk="1" fontAlgn="auto" latinLnBrk="0" hangingPunct="1">
              <a:lnSpc>
                <a:spcPct val="100000"/>
              </a:lnSpc>
              <a:spcBef>
                <a:spcPts val="0"/>
              </a:spcBef>
              <a:spcAft>
                <a:spcPts val="0"/>
              </a:spcAft>
              <a:buClr>
                <a:srgbClr val="CD1D0C"/>
              </a:buClr>
              <a:buSzTx/>
              <a:buFont typeface="Wingdings" pitchFamily="2" charset="2"/>
              <a:buChar char="§"/>
              <a:tabLst/>
              <a:defRPr/>
            </a:pPr>
            <a:r>
              <a:rPr kumimoji="0" lang="en-US" sz="950" b="0" i="0" u="none" strike="noStrike" kern="1200" cap="none" spc="0" normalizeH="0" baseline="0" noProof="0" dirty="0">
                <a:ln>
                  <a:noFill/>
                </a:ln>
                <a:solidFill>
                  <a:srgbClr val="000000"/>
                </a:solidFill>
                <a:effectLst/>
                <a:uLnTx/>
                <a:uFillTx/>
                <a:latin typeface="Arial"/>
                <a:ea typeface="+mn-ea"/>
                <a:cs typeface="+mn-cs"/>
              </a:rPr>
              <a:t>Internet Media &amp; Services</a:t>
            </a:r>
          </a:p>
          <a:p>
            <a:pPr marL="173736" marR="0" lvl="0" indent="-173736" algn="l" defTabSz="914400" rtl="0" eaLnBrk="1" fontAlgn="auto" latinLnBrk="0" hangingPunct="1">
              <a:lnSpc>
                <a:spcPct val="100000"/>
              </a:lnSpc>
              <a:spcBef>
                <a:spcPts val="0"/>
              </a:spcBef>
              <a:spcAft>
                <a:spcPts val="0"/>
              </a:spcAft>
              <a:buClr>
                <a:srgbClr val="CD1D0C"/>
              </a:buClr>
              <a:buSzTx/>
              <a:buFont typeface="Wingdings" pitchFamily="2" charset="2"/>
              <a:buChar char="§"/>
              <a:tabLst/>
              <a:defRPr/>
            </a:pPr>
            <a:r>
              <a:rPr kumimoji="0" lang="en-US" sz="950" b="0" i="0" u="none" strike="noStrike" kern="1200" cap="none" spc="0" normalizeH="0" baseline="0" noProof="0" dirty="0">
                <a:ln>
                  <a:noFill/>
                </a:ln>
                <a:solidFill>
                  <a:srgbClr val="000000"/>
                </a:solidFill>
                <a:effectLst/>
                <a:uLnTx/>
                <a:uFillTx/>
                <a:latin typeface="Arial"/>
                <a:ea typeface="+mn-ea"/>
                <a:cs typeface="+mn-cs"/>
              </a:rPr>
              <a:t>Semiconductors</a:t>
            </a:r>
          </a:p>
          <a:p>
            <a:pPr marL="173736" marR="0" lvl="0" indent="-173736" algn="l" defTabSz="914400" rtl="0" eaLnBrk="1" fontAlgn="auto" latinLnBrk="0" hangingPunct="1">
              <a:lnSpc>
                <a:spcPct val="100000"/>
              </a:lnSpc>
              <a:spcBef>
                <a:spcPts val="0"/>
              </a:spcBef>
              <a:spcAft>
                <a:spcPts val="0"/>
              </a:spcAft>
              <a:buClr>
                <a:srgbClr val="CD1D0C"/>
              </a:buClr>
              <a:buSzTx/>
              <a:buFont typeface="Wingdings" pitchFamily="2" charset="2"/>
              <a:buChar char="§"/>
              <a:tabLst/>
              <a:defRPr/>
            </a:pPr>
            <a:r>
              <a:rPr kumimoji="0" lang="en-US" sz="950" b="0" i="0" u="none" strike="noStrike" kern="1200" cap="none" spc="0" normalizeH="0" baseline="0" noProof="0" dirty="0">
                <a:ln>
                  <a:noFill/>
                </a:ln>
                <a:solidFill>
                  <a:srgbClr val="000000"/>
                </a:solidFill>
                <a:effectLst/>
                <a:uLnTx/>
                <a:uFillTx/>
                <a:latin typeface="Arial"/>
                <a:ea typeface="+mn-ea"/>
                <a:cs typeface="+mn-cs"/>
              </a:rPr>
              <a:t>Software &amp; IT Services</a:t>
            </a:r>
          </a:p>
          <a:p>
            <a:pPr marL="173736" marR="0" lvl="0" indent="-173736" algn="l" defTabSz="914400" rtl="0" eaLnBrk="1" fontAlgn="auto" latinLnBrk="0" hangingPunct="1">
              <a:lnSpc>
                <a:spcPct val="100000"/>
              </a:lnSpc>
              <a:spcBef>
                <a:spcPts val="0"/>
              </a:spcBef>
              <a:spcAft>
                <a:spcPts val="0"/>
              </a:spcAft>
              <a:buClr>
                <a:srgbClr val="CD1D0C"/>
              </a:buClr>
              <a:buSzTx/>
              <a:buFont typeface="Wingdings" pitchFamily="2" charset="2"/>
              <a:buChar char="§"/>
              <a:tabLst/>
              <a:defRPr/>
            </a:pPr>
            <a:r>
              <a:rPr kumimoji="0" lang="en-US" sz="950" b="0" i="0" u="none" strike="noStrike" kern="1200" cap="none" spc="0" normalizeH="0" baseline="0" noProof="0" dirty="0">
                <a:ln>
                  <a:noFill/>
                </a:ln>
                <a:solidFill>
                  <a:srgbClr val="000000"/>
                </a:solidFill>
                <a:effectLst/>
                <a:uLnTx/>
                <a:uFillTx/>
                <a:latin typeface="Arial"/>
                <a:ea typeface="+mn-ea"/>
                <a:cs typeface="+mn-cs"/>
              </a:rPr>
              <a:t>Telecommunication Services</a:t>
            </a:r>
          </a:p>
          <a:p>
            <a:pPr marL="171450" marR="0" lvl="0" indent="-171450" algn="l" defTabSz="914400" rtl="0" eaLnBrk="0" fontAlgn="auto" latinLnBrk="0" hangingPunct="0">
              <a:lnSpc>
                <a:spcPct val="100000"/>
              </a:lnSpc>
              <a:spcBef>
                <a:spcPts val="0"/>
              </a:spcBef>
              <a:spcAft>
                <a:spcPts val="0"/>
              </a:spcAft>
              <a:buClr>
                <a:srgbClr val="CD1D0C"/>
              </a:buClr>
              <a:buSzTx/>
              <a:buFont typeface="Wingdings" panose="05000000000000000000" pitchFamily="2" charset="2"/>
              <a:buChar char="§"/>
              <a:tabLst/>
              <a:defRPr/>
            </a:pPr>
            <a:endParaRPr kumimoji="0" lang="en-US" altLang="en-US" sz="9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95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Transportation</a:t>
            </a:r>
          </a:p>
          <a:p>
            <a:pPr marL="173736" marR="0" lvl="0" indent="-173736" algn="l" defTabSz="914400" rtl="0" eaLnBrk="1" fontAlgn="auto" latinLnBrk="0" hangingPunct="1">
              <a:lnSpc>
                <a:spcPct val="100000"/>
              </a:lnSpc>
              <a:spcBef>
                <a:spcPts val="0"/>
              </a:spcBef>
              <a:spcAft>
                <a:spcPts val="0"/>
              </a:spcAft>
              <a:buClr>
                <a:srgbClr val="CD1D0C"/>
              </a:buClr>
              <a:buSzTx/>
              <a:buFont typeface="Wingdings" pitchFamily="2" charset="2"/>
              <a:buChar char="§"/>
              <a:tabLst/>
              <a:defRPr/>
            </a:pPr>
            <a:r>
              <a:rPr kumimoji="0" lang="en-US" sz="950" b="0" i="0" u="none" strike="noStrike" kern="1200" cap="none" spc="0" normalizeH="0" baseline="0" noProof="0" dirty="0">
                <a:ln>
                  <a:noFill/>
                </a:ln>
                <a:solidFill>
                  <a:srgbClr val="000000"/>
                </a:solidFill>
                <a:effectLst/>
                <a:uLnTx/>
                <a:uFillTx/>
                <a:latin typeface="Arial"/>
                <a:ea typeface="+mn-ea"/>
                <a:cs typeface="+mn-cs"/>
              </a:rPr>
              <a:t>Air Freight &amp; Logistics</a:t>
            </a:r>
          </a:p>
          <a:p>
            <a:pPr marL="173736" marR="0" lvl="0" indent="-173736" algn="l" defTabSz="914400" rtl="0" eaLnBrk="1" fontAlgn="auto" latinLnBrk="0" hangingPunct="1">
              <a:lnSpc>
                <a:spcPct val="100000"/>
              </a:lnSpc>
              <a:spcBef>
                <a:spcPts val="0"/>
              </a:spcBef>
              <a:spcAft>
                <a:spcPts val="0"/>
              </a:spcAft>
              <a:buClr>
                <a:srgbClr val="CD1D0C"/>
              </a:buClr>
              <a:buSzTx/>
              <a:buFont typeface="Wingdings" pitchFamily="2" charset="2"/>
              <a:buChar char="§"/>
              <a:tabLst/>
              <a:defRPr/>
            </a:pPr>
            <a:r>
              <a:rPr kumimoji="0" lang="en-US" sz="950" b="0" i="0" u="none" strike="noStrike" kern="1200" cap="none" spc="0" normalizeH="0" baseline="0" noProof="0" dirty="0">
                <a:ln>
                  <a:noFill/>
                </a:ln>
                <a:solidFill>
                  <a:srgbClr val="000000"/>
                </a:solidFill>
                <a:effectLst/>
                <a:uLnTx/>
                <a:uFillTx/>
                <a:latin typeface="Arial"/>
                <a:ea typeface="+mn-ea"/>
                <a:cs typeface="+mn-cs"/>
              </a:rPr>
              <a:t>Airlines</a:t>
            </a:r>
          </a:p>
          <a:p>
            <a:pPr marL="173736" marR="0" lvl="0" indent="-173736" algn="l" defTabSz="914400" rtl="0" eaLnBrk="1" fontAlgn="auto" latinLnBrk="0" hangingPunct="1">
              <a:lnSpc>
                <a:spcPct val="100000"/>
              </a:lnSpc>
              <a:spcBef>
                <a:spcPts val="0"/>
              </a:spcBef>
              <a:spcAft>
                <a:spcPts val="0"/>
              </a:spcAft>
              <a:buClr>
                <a:srgbClr val="CD1D0C"/>
              </a:buClr>
              <a:buSzTx/>
              <a:buFont typeface="Wingdings" pitchFamily="2" charset="2"/>
              <a:buChar char="§"/>
              <a:tabLst/>
              <a:defRPr/>
            </a:pPr>
            <a:r>
              <a:rPr kumimoji="0" lang="en-US" sz="950" b="0" i="0" u="none" strike="noStrike" kern="1200" cap="none" spc="0" normalizeH="0" baseline="0" noProof="0" dirty="0">
                <a:ln>
                  <a:noFill/>
                </a:ln>
                <a:solidFill>
                  <a:srgbClr val="000000"/>
                </a:solidFill>
                <a:effectLst/>
                <a:uLnTx/>
                <a:uFillTx/>
                <a:latin typeface="Arial"/>
                <a:ea typeface="+mn-ea"/>
                <a:cs typeface="+mn-cs"/>
              </a:rPr>
              <a:t>Auto Parts</a:t>
            </a:r>
          </a:p>
          <a:p>
            <a:pPr marL="173736" marR="0" lvl="0" indent="-173736" algn="l" defTabSz="914400" rtl="0" eaLnBrk="1" fontAlgn="auto" latinLnBrk="0" hangingPunct="1">
              <a:lnSpc>
                <a:spcPct val="100000"/>
              </a:lnSpc>
              <a:spcBef>
                <a:spcPts val="0"/>
              </a:spcBef>
              <a:spcAft>
                <a:spcPts val="0"/>
              </a:spcAft>
              <a:buClr>
                <a:srgbClr val="CD1D0C"/>
              </a:buClr>
              <a:buSzTx/>
              <a:buFont typeface="Wingdings" pitchFamily="2" charset="2"/>
              <a:buChar char="§"/>
              <a:tabLst/>
              <a:defRPr/>
            </a:pPr>
            <a:r>
              <a:rPr kumimoji="0" lang="en-US" sz="950" b="0" i="0" u="none" strike="noStrike" kern="1200" cap="none" spc="0" normalizeH="0" baseline="0" noProof="0" dirty="0">
                <a:ln>
                  <a:noFill/>
                </a:ln>
                <a:solidFill>
                  <a:srgbClr val="000000"/>
                </a:solidFill>
                <a:effectLst/>
                <a:uLnTx/>
                <a:uFillTx/>
                <a:latin typeface="Arial"/>
                <a:ea typeface="+mn-ea"/>
                <a:cs typeface="+mn-cs"/>
              </a:rPr>
              <a:t>Automobiles</a:t>
            </a:r>
          </a:p>
          <a:p>
            <a:pPr marL="173736" marR="0" lvl="0" indent="-173736" algn="l" defTabSz="914400" rtl="0" eaLnBrk="1" fontAlgn="auto" latinLnBrk="0" hangingPunct="1">
              <a:lnSpc>
                <a:spcPct val="100000"/>
              </a:lnSpc>
              <a:spcBef>
                <a:spcPts val="0"/>
              </a:spcBef>
              <a:spcAft>
                <a:spcPts val="0"/>
              </a:spcAft>
              <a:buClr>
                <a:srgbClr val="CD1D0C"/>
              </a:buClr>
              <a:buSzTx/>
              <a:buFont typeface="Wingdings" pitchFamily="2" charset="2"/>
              <a:buChar char="§"/>
              <a:tabLst/>
              <a:defRPr/>
            </a:pPr>
            <a:r>
              <a:rPr kumimoji="0" lang="en-US" sz="950" b="0" i="0" u="none" strike="noStrike" kern="1200" cap="none" spc="0" normalizeH="0" baseline="0" noProof="0" dirty="0">
                <a:ln>
                  <a:noFill/>
                </a:ln>
                <a:solidFill>
                  <a:srgbClr val="000000"/>
                </a:solidFill>
                <a:effectLst/>
                <a:uLnTx/>
                <a:uFillTx/>
                <a:latin typeface="Arial"/>
                <a:ea typeface="+mn-ea"/>
                <a:cs typeface="+mn-cs"/>
              </a:rPr>
              <a:t>Car Rental &amp; Leasing</a:t>
            </a:r>
          </a:p>
          <a:p>
            <a:pPr marL="173736" marR="0" lvl="0" indent="-173736" algn="l" defTabSz="914400" rtl="0" eaLnBrk="1" fontAlgn="auto" latinLnBrk="0" hangingPunct="1">
              <a:lnSpc>
                <a:spcPct val="100000"/>
              </a:lnSpc>
              <a:spcBef>
                <a:spcPts val="0"/>
              </a:spcBef>
              <a:spcAft>
                <a:spcPts val="0"/>
              </a:spcAft>
              <a:buClr>
                <a:srgbClr val="CD1D0C"/>
              </a:buClr>
              <a:buSzTx/>
              <a:buFont typeface="Wingdings" pitchFamily="2" charset="2"/>
              <a:buChar char="§"/>
              <a:tabLst/>
              <a:defRPr/>
            </a:pPr>
            <a:r>
              <a:rPr kumimoji="0" lang="en-US" sz="950" b="0" i="0" u="none" strike="noStrike" kern="1200" cap="none" spc="0" normalizeH="0" baseline="0" noProof="0" dirty="0">
                <a:ln>
                  <a:noFill/>
                </a:ln>
                <a:solidFill>
                  <a:srgbClr val="000000"/>
                </a:solidFill>
                <a:effectLst/>
                <a:uLnTx/>
                <a:uFillTx/>
                <a:latin typeface="Arial"/>
                <a:ea typeface="+mn-ea"/>
                <a:cs typeface="+mn-cs"/>
              </a:rPr>
              <a:t>Cruise Lines</a:t>
            </a:r>
          </a:p>
          <a:p>
            <a:pPr marL="173736" marR="0" lvl="0" indent="-173736" algn="l" defTabSz="914400" rtl="0" eaLnBrk="1" fontAlgn="auto" latinLnBrk="0" hangingPunct="1">
              <a:lnSpc>
                <a:spcPct val="100000"/>
              </a:lnSpc>
              <a:spcBef>
                <a:spcPts val="0"/>
              </a:spcBef>
              <a:spcAft>
                <a:spcPts val="0"/>
              </a:spcAft>
              <a:buClr>
                <a:srgbClr val="CD1D0C"/>
              </a:buClr>
              <a:buSzTx/>
              <a:buFont typeface="Wingdings" pitchFamily="2" charset="2"/>
              <a:buChar char="§"/>
              <a:tabLst/>
              <a:defRPr/>
            </a:pPr>
            <a:r>
              <a:rPr kumimoji="0" lang="en-US" sz="950" b="0" i="0" u="none" strike="noStrike" kern="1200" cap="none" spc="0" normalizeH="0" baseline="0" noProof="0" dirty="0">
                <a:ln>
                  <a:noFill/>
                </a:ln>
                <a:solidFill>
                  <a:srgbClr val="000000"/>
                </a:solidFill>
                <a:effectLst/>
                <a:uLnTx/>
                <a:uFillTx/>
                <a:latin typeface="Arial"/>
                <a:ea typeface="+mn-ea"/>
                <a:cs typeface="+mn-cs"/>
              </a:rPr>
              <a:t>Marine Transportation</a:t>
            </a:r>
          </a:p>
          <a:p>
            <a:pPr marL="173736" marR="0" lvl="0" indent="-173736" algn="l" defTabSz="914400" rtl="0" eaLnBrk="1" fontAlgn="auto" latinLnBrk="0" hangingPunct="1">
              <a:lnSpc>
                <a:spcPct val="100000"/>
              </a:lnSpc>
              <a:spcBef>
                <a:spcPts val="0"/>
              </a:spcBef>
              <a:spcAft>
                <a:spcPts val="0"/>
              </a:spcAft>
              <a:buClr>
                <a:srgbClr val="CD1D0C"/>
              </a:buClr>
              <a:buSzTx/>
              <a:buFont typeface="Wingdings" pitchFamily="2" charset="2"/>
              <a:buChar char="§"/>
              <a:tabLst/>
              <a:defRPr/>
            </a:pPr>
            <a:r>
              <a:rPr kumimoji="0" lang="en-US" sz="950" b="0" i="0" u="none" strike="noStrike" kern="1200" cap="none" spc="0" normalizeH="0" baseline="0" noProof="0" dirty="0">
                <a:ln>
                  <a:noFill/>
                </a:ln>
                <a:solidFill>
                  <a:srgbClr val="000000"/>
                </a:solidFill>
                <a:effectLst/>
                <a:uLnTx/>
                <a:uFillTx/>
                <a:latin typeface="Arial"/>
                <a:ea typeface="+mn-ea"/>
                <a:cs typeface="+mn-cs"/>
              </a:rPr>
              <a:t>Rail Transportation</a:t>
            </a:r>
          </a:p>
          <a:p>
            <a:pPr marL="173736" marR="0" lvl="0" indent="-173736" algn="l" defTabSz="914400" rtl="0" eaLnBrk="1" fontAlgn="auto" latinLnBrk="0" hangingPunct="1">
              <a:lnSpc>
                <a:spcPct val="100000"/>
              </a:lnSpc>
              <a:spcBef>
                <a:spcPts val="0"/>
              </a:spcBef>
              <a:spcAft>
                <a:spcPts val="0"/>
              </a:spcAft>
              <a:buClr>
                <a:srgbClr val="CD1D0C"/>
              </a:buClr>
              <a:buSzTx/>
              <a:buFont typeface="Wingdings" pitchFamily="2" charset="2"/>
              <a:buChar char="§"/>
              <a:tabLst/>
              <a:defRPr/>
            </a:pPr>
            <a:r>
              <a:rPr kumimoji="0" lang="en-US" sz="950" b="0" i="0" u="none" strike="noStrike" kern="1200" cap="none" spc="0" normalizeH="0" baseline="0" noProof="0" dirty="0">
                <a:ln>
                  <a:noFill/>
                </a:ln>
                <a:solidFill>
                  <a:srgbClr val="000000"/>
                </a:solidFill>
                <a:effectLst/>
                <a:uLnTx/>
                <a:uFillTx/>
                <a:latin typeface="Arial"/>
                <a:ea typeface="+mn-ea"/>
                <a:cs typeface="+mn-cs"/>
              </a:rPr>
              <a:t>Road Transportation</a:t>
            </a:r>
          </a:p>
        </p:txBody>
      </p:sp>
      <p:pic>
        <p:nvPicPr>
          <p:cNvPr id="48" name="Picture 4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9897" y="2367864"/>
            <a:ext cx="475729" cy="475729"/>
          </a:xfrm>
          <a:prstGeom prst="rect">
            <a:avLst/>
          </a:prstGeom>
        </p:spPr>
      </p:pic>
      <p:pic>
        <p:nvPicPr>
          <p:cNvPr id="49" name="Picture 4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05398" y="3772642"/>
            <a:ext cx="486833" cy="486833"/>
          </a:xfrm>
          <a:prstGeom prst="rect">
            <a:avLst/>
          </a:prstGeom>
        </p:spPr>
      </p:pic>
      <p:pic>
        <p:nvPicPr>
          <p:cNvPr id="50" name="Picture 4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9941" y="3228995"/>
            <a:ext cx="486833" cy="486833"/>
          </a:xfrm>
          <a:prstGeom prst="rect">
            <a:avLst/>
          </a:prstGeom>
        </p:spPr>
      </p:pic>
      <p:pic>
        <p:nvPicPr>
          <p:cNvPr id="51" name="Picture 5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81200" y="2367864"/>
            <a:ext cx="486833" cy="486833"/>
          </a:xfrm>
          <a:prstGeom prst="rect">
            <a:avLst/>
          </a:prstGeom>
        </p:spPr>
      </p:pic>
      <p:pic>
        <p:nvPicPr>
          <p:cNvPr id="52" name="Picture 51" descr="SASB_Icon_Sector_Trans_redGry_rgb.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39130" y="4547481"/>
            <a:ext cx="475588" cy="486833"/>
          </a:xfrm>
          <a:prstGeom prst="rect">
            <a:avLst/>
          </a:prstGeom>
        </p:spPr>
      </p:pic>
      <p:pic>
        <p:nvPicPr>
          <p:cNvPr id="54" name="Picture 5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64542" y="939706"/>
            <a:ext cx="475588" cy="475588"/>
          </a:xfrm>
          <a:prstGeom prst="rect">
            <a:avLst/>
          </a:prstGeom>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51543" y="3536623"/>
            <a:ext cx="472037" cy="472037"/>
          </a:xfrm>
          <a:prstGeom prst="rect">
            <a:avLst/>
          </a:prstGeom>
        </p:spPr>
      </p:pic>
      <p:pic>
        <p:nvPicPr>
          <p:cNvPr id="55" name="Picture 5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49897" y="4964004"/>
            <a:ext cx="473683" cy="473683"/>
          </a:xfrm>
          <a:prstGeom prst="rect">
            <a:avLst/>
          </a:prstGeom>
        </p:spPr>
      </p:pic>
      <p:sp>
        <p:nvSpPr>
          <p:cNvPr id="18" name="Footer Placeholder 5"/>
          <p:cNvSpPr>
            <a:spLocks noGrp="1"/>
          </p:cNvSpPr>
          <p:nvPr/>
        </p:nvSpPr>
        <p:spPr>
          <a:xfrm>
            <a:off x="8884558" y="6463837"/>
            <a:ext cx="517913" cy="228600"/>
          </a:xfrm>
          <a:prstGeom prst="rect">
            <a:avLst/>
          </a:prstGeom>
        </p:spPr>
        <p:txBody>
          <a:bodyPr vert="horz" lIns="0" tIns="0" rIns="0" bIns="0" rtlCol="0" anchor="t" anchorCtr="0"/>
          <a:lstStyle>
            <a:defPPr>
              <a:defRPr lang="en-US"/>
            </a:defPPr>
            <a:lvl1pPr algn="l" defTabSz="457200" rtl="0" fontAlgn="auto">
              <a:spcBef>
                <a:spcPts val="0"/>
              </a:spcBef>
              <a:spcAft>
                <a:spcPts val="0"/>
              </a:spcAft>
              <a:defRPr sz="800" kern="1200" cap="all" dirty="0">
                <a:solidFill>
                  <a:schemeClr val="tx1"/>
                </a:solidFill>
                <a:latin typeface="Arial"/>
                <a:ea typeface="+mn-ea"/>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06"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06"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06"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06" charset="-128"/>
                <a:cs typeface="+mn-cs"/>
              </a:defRPr>
            </a:lvl5pPr>
            <a:lvl6pPr marL="2286000" algn="l" defTabSz="914400" rtl="0" eaLnBrk="1" latinLnBrk="0" hangingPunct="1">
              <a:defRPr kern="1200">
                <a:solidFill>
                  <a:schemeClr val="tx1"/>
                </a:solidFill>
                <a:latin typeface="Arial" charset="0"/>
                <a:ea typeface="ＭＳ Ｐゴシック" pitchFamily="-106" charset="-128"/>
                <a:cs typeface="+mn-cs"/>
              </a:defRPr>
            </a:lvl6pPr>
            <a:lvl7pPr marL="2743200" algn="l" defTabSz="914400" rtl="0" eaLnBrk="1" latinLnBrk="0" hangingPunct="1">
              <a:defRPr kern="1200">
                <a:solidFill>
                  <a:schemeClr val="tx1"/>
                </a:solidFill>
                <a:latin typeface="Arial" charset="0"/>
                <a:ea typeface="ＭＳ Ｐゴシック" pitchFamily="-106" charset="-128"/>
                <a:cs typeface="+mn-cs"/>
              </a:defRPr>
            </a:lvl7pPr>
            <a:lvl8pPr marL="3200400" algn="l" defTabSz="914400" rtl="0" eaLnBrk="1" latinLnBrk="0" hangingPunct="1">
              <a:defRPr kern="1200">
                <a:solidFill>
                  <a:schemeClr val="tx1"/>
                </a:solidFill>
                <a:latin typeface="Arial" charset="0"/>
                <a:ea typeface="ＭＳ Ｐゴシック" pitchFamily="-106" charset="-128"/>
                <a:cs typeface="+mn-cs"/>
              </a:defRPr>
            </a:lvl8pPr>
            <a:lvl9pPr marL="3657600" algn="l" defTabSz="914400" rtl="0" eaLnBrk="1" latinLnBrk="0" hangingPunct="1">
              <a:defRPr kern="1200">
                <a:solidFill>
                  <a:schemeClr val="tx1"/>
                </a:solidFill>
                <a:latin typeface="Arial" charset="0"/>
                <a:ea typeface="ＭＳ Ｐゴシック" pitchFamily="-106" charset="-128"/>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all" spc="0" normalizeH="0" baseline="0" noProof="0" dirty="0">
              <a:ln>
                <a:noFill/>
              </a:ln>
              <a:solidFill>
                <a:srgbClr val="000000"/>
              </a:solidFill>
              <a:effectLst/>
              <a:uLnTx/>
              <a:uFillTx/>
              <a:latin typeface="Arial"/>
              <a:ea typeface="+mn-ea"/>
              <a:cs typeface="+mn-cs"/>
            </a:endParaRPr>
          </a:p>
        </p:txBody>
      </p:sp>
      <p:sp>
        <p:nvSpPr>
          <p:cNvPr id="13" name="Date Placeholder 12"/>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4B4E53D-32BA-4101-8300-D23E86A07D66}" type="datetime1">
              <a:rPr kumimoji="0" lang="en-US" sz="800" b="0" i="0" u="none" strike="noStrike" kern="1200" cap="all" spc="0" normalizeH="0" baseline="0" noProof="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10/3/2019</a:t>
            </a:fld>
            <a:endParaRPr kumimoji="0" lang="en-US" sz="800" b="0" i="0" u="none" strike="noStrike" kern="1200" cap="all" spc="0" normalizeH="0" baseline="0" noProof="0" dirty="0">
              <a:ln>
                <a:noFill/>
              </a:ln>
              <a:solidFill>
                <a:srgbClr val="000000"/>
              </a:solidFill>
              <a:effectLst/>
              <a:uLnTx/>
              <a:uFillTx/>
              <a:latin typeface="Arial"/>
              <a:ea typeface="+mn-ea"/>
              <a:cs typeface="+mn-cs"/>
            </a:endParaRPr>
          </a:p>
        </p:txBody>
      </p:sp>
      <p:sp>
        <p:nvSpPr>
          <p:cNvPr id="15" name="Slide Number Placeholder 14"/>
          <p:cNvSpPr>
            <a:spLocks noGrp="1"/>
          </p:cNvSpPr>
          <p:nvPr>
            <p:ph type="sldNum" sz="quarter" idx="4"/>
          </p:nvPr>
        </p:nvSpPr>
        <p:spPr>
          <a:xfrm>
            <a:off x="2022951" y="6463837"/>
            <a:ext cx="301625" cy="2286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1A2200-0D14-442A-9019-362A45E8CD53}" type="slidenum">
              <a:rPr kumimoji="0" lang="en-US" sz="800" b="0" i="0" u="none" strike="noStrike" kern="1200" cap="none" spc="0" normalizeH="0" baseline="0" noProof="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US" sz="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20" name="Picture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09041" y="1859166"/>
            <a:ext cx="586590" cy="586590"/>
          </a:xfrm>
          <a:prstGeom prst="rect">
            <a:avLst/>
          </a:prstGeom>
        </p:spPr>
      </p:pic>
      <p:sp>
        <p:nvSpPr>
          <p:cNvPr id="23" name="Footer Placeholder 4">
            <a:extLst>
              <a:ext uri="{FF2B5EF4-FFF2-40B4-BE49-F238E27FC236}">
                <a16:creationId xmlns:a16="http://schemas.microsoft.com/office/drawing/2014/main" xmlns="" id="{52231294-54F5-4471-BE6E-A8BD53A43A16}"/>
              </a:ext>
            </a:extLst>
          </p:cNvPr>
          <p:cNvSpPr>
            <a:spLocks noGrp="1"/>
          </p:cNvSpPr>
          <p:nvPr>
            <p:ph type="ftr" sz="quarter" idx="3"/>
          </p:nvPr>
        </p:nvSpPr>
        <p:spPr>
          <a:xfrm>
            <a:off x="8289074" y="6464301"/>
            <a:ext cx="1070827" cy="140203"/>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all" spc="0" normalizeH="0" baseline="0" noProof="0" dirty="0">
                <a:ln>
                  <a:noFill/>
                </a:ln>
                <a:solidFill>
                  <a:srgbClr val="000000"/>
                </a:solidFill>
                <a:effectLst/>
                <a:uLnTx/>
                <a:uFillTx/>
                <a:latin typeface="Arial"/>
                <a:ea typeface="+mn-ea"/>
                <a:cs typeface="+mn-cs"/>
              </a:rPr>
              <a:t>© SASB</a:t>
            </a:r>
          </a:p>
        </p:txBody>
      </p:sp>
      <p:pic>
        <p:nvPicPr>
          <p:cNvPr id="7" name="Picture 6">
            <a:extLst>
              <a:ext uri="{FF2B5EF4-FFF2-40B4-BE49-F238E27FC236}">
                <a16:creationId xmlns:a16="http://schemas.microsoft.com/office/drawing/2014/main" xmlns="" id="{29AC8C66-9ED6-46A6-A64C-8CE97D98905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793399" y="866741"/>
            <a:ext cx="586590" cy="586590"/>
          </a:xfrm>
          <a:prstGeom prst="rect">
            <a:avLst/>
          </a:prstGeom>
        </p:spPr>
      </p:pic>
      <p:pic>
        <p:nvPicPr>
          <p:cNvPr id="9" name="Picture 8">
            <a:extLst>
              <a:ext uri="{FF2B5EF4-FFF2-40B4-BE49-F238E27FC236}">
                <a16:creationId xmlns:a16="http://schemas.microsoft.com/office/drawing/2014/main" xmlns="" id="{1FBFD4D2-961D-4F27-B6B2-5AB8438E0CC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913704" y="868890"/>
            <a:ext cx="617220" cy="617220"/>
          </a:xfrm>
          <a:prstGeom prst="rect">
            <a:avLst/>
          </a:prstGeom>
        </p:spPr>
      </p:pic>
      <p:sp>
        <p:nvSpPr>
          <p:cNvPr id="25" name="Title 1"/>
          <p:cNvSpPr txBox="1">
            <a:spLocks/>
          </p:cNvSpPr>
          <p:nvPr/>
        </p:nvSpPr>
        <p:spPr bwMode="auto">
          <a:xfrm>
            <a:off x="1981200" y="228600"/>
            <a:ext cx="8229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457200" rtl="0" eaLnBrk="1" fontAlgn="base" hangingPunct="1">
              <a:lnSpc>
                <a:spcPts val="2600"/>
              </a:lnSpc>
              <a:spcBef>
                <a:spcPct val="0"/>
              </a:spcBef>
              <a:spcAft>
                <a:spcPct val="0"/>
              </a:spcAft>
              <a:defRPr sz="2000" b="1" kern="1200">
                <a:solidFill>
                  <a:schemeClr val="bg2"/>
                </a:solidFill>
                <a:latin typeface="Arial"/>
                <a:ea typeface="ＭＳ Ｐゴシック" pitchFamily="-106" charset="-128"/>
                <a:cs typeface="+mj-cs"/>
              </a:defRPr>
            </a:lvl1pPr>
            <a:lvl2pPr algn="l" defTabSz="457200" rtl="0" eaLnBrk="1" fontAlgn="base" hangingPunct="1">
              <a:lnSpc>
                <a:spcPts val="2600"/>
              </a:lnSpc>
              <a:spcBef>
                <a:spcPct val="0"/>
              </a:spcBef>
              <a:spcAft>
                <a:spcPct val="0"/>
              </a:spcAft>
              <a:defRPr sz="2400" b="1">
                <a:solidFill>
                  <a:schemeClr val="bg2"/>
                </a:solidFill>
                <a:latin typeface="Arial" charset="0"/>
                <a:ea typeface="ＭＳ Ｐゴシック" pitchFamily="-106" charset="-128"/>
              </a:defRPr>
            </a:lvl2pPr>
            <a:lvl3pPr algn="l" defTabSz="457200" rtl="0" eaLnBrk="1" fontAlgn="base" hangingPunct="1">
              <a:lnSpc>
                <a:spcPts val="2600"/>
              </a:lnSpc>
              <a:spcBef>
                <a:spcPct val="0"/>
              </a:spcBef>
              <a:spcAft>
                <a:spcPct val="0"/>
              </a:spcAft>
              <a:defRPr sz="2400" b="1">
                <a:solidFill>
                  <a:schemeClr val="bg2"/>
                </a:solidFill>
                <a:latin typeface="Arial" charset="0"/>
                <a:ea typeface="ＭＳ Ｐゴシック" pitchFamily="-106" charset="-128"/>
              </a:defRPr>
            </a:lvl3pPr>
            <a:lvl4pPr algn="l" defTabSz="457200" rtl="0" eaLnBrk="1" fontAlgn="base" hangingPunct="1">
              <a:lnSpc>
                <a:spcPts val="2600"/>
              </a:lnSpc>
              <a:spcBef>
                <a:spcPct val="0"/>
              </a:spcBef>
              <a:spcAft>
                <a:spcPct val="0"/>
              </a:spcAft>
              <a:defRPr sz="2400" b="1">
                <a:solidFill>
                  <a:schemeClr val="bg2"/>
                </a:solidFill>
                <a:latin typeface="Arial" charset="0"/>
                <a:ea typeface="ＭＳ Ｐゴシック" pitchFamily="-106" charset="-128"/>
              </a:defRPr>
            </a:lvl4pPr>
            <a:lvl5pPr algn="l" defTabSz="457200" rtl="0" eaLnBrk="1" fontAlgn="base" hangingPunct="1">
              <a:lnSpc>
                <a:spcPts val="2600"/>
              </a:lnSpc>
              <a:spcBef>
                <a:spcPct val="0"/>
              </a:spcBef>
              <a:spcAft>
                <a:spcPct val="0"/>
              </a:spcAft>
              <a:defRPr sz="2400" b="1">
                <a:solidFill>
                  <a:schemeClr val="bg2"/>
                </a:solidFill>
                <a:latin typeface="Arial" charset="0"/>
                <a:ea typeface="ＭＳ Ｐゴシック" pitchFamily="-106" charset="-128"/>
              </a:defRPr>
            </a:lvl5pPr>
            <a:lvl6pPr marL="457200" algn="l" defTabSz="457200" rtl="0" eaLnBrk="1" fontAlgn="base" hangingPunct="1">
              <a:lnSpc>
                <a:spcPts val="2600"/>
              </a:lnSpc>
              <a:spcBef>
                <a:spcPct val="0"/>
              </a:spcBef>
              <a:spcAft>
                <a:spcPct val="0"/>
              </a:spcAft>
              <a:defRPr sz="2400" b="1">
                <a:solidFill>
                  <a:schemeClr val="bg2"/>
                </a:solidFill>
                <a:latin typeface="Arial" charset="0"/>
                <a:ea typeface="ＭＳ Ｐゴシック" pitchFamily="-106" charset="-128"/>
              </a:defRPr>
            </a:lvl6pPr>
            <a:lvl7pPr marL="914400" algn="l" defTabSz="457200" rtl="0" eaLnBrk="1" fontAlgn="base" hangingPunct="1">
              <a:lnSpc>
                <a:spcPts val="2600"/>
              </a:lnSpc>
              <a:spcBef>
                <a:spcPct val="0"/>
              </a:spcBef>
              <a:spcAft>
                <a:spcPct val="0"/>
              </a:spcAft>
              <a:defRPr sz="2400" b="1">
                <a:solidFill>
                  <a:schemeClr val="bg2"/>
                </a:solidFill>
                <a:latin typeface="Arial" charset="0"/>
                <a:ea typeface="ＭＳ Ｐゴシック" pitchFamily="-106" charset="-128"/>
              </a:defRPr>
            </a:lvl7pPr>
            <a:lvl8pPr marL="1371600" algn="l" defTabSz="457200" rtl="0" eaLnBrk="1" fontAlgn="base" hangingPunct="1">
              <a:lnSpc>
                <a:spcPts val="2600"/>
              </a:lnSpc>
              <a:spcBef>
                <a:spcPct val="0"/>
              </a:spcBef>
              <a:spcAft>
                <a:spcPct val="0"/>
              </a:spcAft>
              <a:defRPr sz="2400" b="1">
                <a:solidFill>
                  <a:schemeClr val="bg2"/>
                </a:solidFill>
                <a:latin typeface="Arial" charset="0"/>
                <a:ea typeface="ＭＳ Ｐゴシック" pitchFamily="-106" charset="-128"/>
              </a:defRPr>
            </a:lvl8pPr>
            <a:lvl9pPr marL="1828800" algn="l" defTabSz="457200" rtl="0" eaLnBrk="1" fontAlgn="base" hangingPunct="1">
              <a:lnSpc>
                <a:spcPts val="2600"/>
              </a:lnSpc>
              <a:spcBef>
                <a:spcPct val="0"/>
              </a:spcBef>
              <a:spcAft>
                <a:spcPct val="0"/>
              </a:spcAft>
              <a:defRPr sz="2400" b="1">
                <a:solidFill>
                  <a:schemeClr val="bg2"/>
                </a:solidFill>
                <a:latin typeface="Arial" charset="0"/>
                <a:ea typeface="ＭＳ Ｐゴシック" pitchFamily="-106"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CD1D0C"/>
                </a:solidFill>
                <a:effectLst/>
                <a:uLnTx/>
                <a:uFillTx/>
                <a:latin typeface="Arial"/>
                <a:ea typeface="ＭＳ Ｐゴシック" pitchFamily="-106" charset="-128"/>
                <a:cs typeface="+mj-cs"/>
              </a:rPr>
              <a:t>Industries Grouped by Resource Intensity &amp; Sustainability Impacts</a:t>
            </a:r>
            <a:r>
              <a:rPr kumimoji="0" lang="en-US" sz="1600" b="1" i="0" u="none" strike="noStrike" kern="1200" cap="none" spc="0" normalizeH="0" baseline="0" noProof="0" dirty="0">
                <a:ln>
                  <a:noFill/>
                </a:ln>
                <a:solidFill>
                  <a:srgbClr val="CD1D0C"/>
                </a:solidFill>
                <a:effectLst/>
                <a:uLnTx/>
                <a:uFillTx/>
                <a:latin typeface="Arial"/>
                <a:ea typeface="ＭＳ Ｐゴシック" pitchFamily="-106" charset="-128"/>
                <a:cs typeface="+mj-cs"/>
              </a:rPr>
              <a:t/>
            </a:r>
            <a:br>
              <a:rPr kumimoji="0" lang="en-US" sz="1600" b="1" i="0" u="none" strike="noStrike" kern="1200" cap="none" spc="0" normalizeH="0" baseline="0" noProof="0" dirty="0">
                <a:ln>
                  <a:noFill/>
                </a:ln>
                <a:solidFill>
                  <a:srgbClr val="CD1D0C"/>
                </a:solidFill>
                <a:effectLst/>
                <a:uLnTx/>
                <a:uFillTx/>
                <a:latin typeface="Arial"/>
                <a:ea typeface="ＭＳ Ｐゴシック" pitchFamily="-106" charset="-128"/>
                <a:cs typeface="+mj-cs"/>
              </a:rPr>
            </a:br>
            <a:r>
              <a:rPr kumimoji="0" lang="en-US" sz="1600" b="1" i="0" u="none" strike="noStrike" kern="1200" cap="none" spc="0" normalizeH="0" baseline="0" noProof="0" dirty="0">
                <a:ln>
                  <a:noFill/>
                </a:ln>
                <a:solidFill>
                  <a:srgbClr val="FFFFFF">
                    <a:lumMod val="50000"/>
                  </a:srgbClr>
                </a:solidFill>
                <a:effectLst/>
                <a:uLnTx/>
                <a:uFillTx/>
                <a:latin typeface="Arial"/>
                <a:ea typeface="ＭＳ Ｐゴシック" pitchFamily="-106" charset="-128"/>
                <a:cs typeface="+mj-cs"/>
              </a:rPr>
              <a:t>Sustainable Industry Classification System (</a:t>
            </a:r>
            <a:r>
              <a:rPr kumimoji="0" lang="en-US" sz="1600" b="1" i="0" u="none" strike="noStrike" kern="1200" cap="none" spc="0" normalizeH="0" baseline="0" noProof="0" dirty="0">
                <a:ln>
                  <a:noFill/>
                </a:ln>
                <a:solidFill>
                  <a:srgbClr val="84858C"/>
                </a:solidFill>
                <a:effectLst/>
                <a:uLnTx/>
                <a:uFillTx/>
                <a:latin typeface="Arial"/>
                <a:ea typeface="ＭＳ Ｐゴシック" pitchFamily="-106" charset="-128"/>
                <a:cs typeface="+mj-cs"/>
              </a:rPr>
              <a:t>SICS</a:t>
            </a:r>
            <a:r>
              <a:rPr kumimoji="0" lang="en-US" sz="1600" b="1" i="0" u="none" strike="noStrike" kern="1200" cap="none" spc="0" normalizeH="0" baseline="30000" noProof="0" dirty="0">
                <a:ln>
                  <a:noFill/>
                </a:ln>
                <a:solidFill>
                  <a:srgbClr val="84858C"/>
                </a:solidFill>
                <a:effectLst/>
                <a:uLnTx/>
                <a:uFillTx/>
                <a:latin typeface="Arial"/>
                <a:ea typeface="ＭＳ Ｐゴシック" pitchFamily="-106" charset="-128"/>
                <a:cs typeface="+mj-cs"/>
              </a:rPr>
              <a:t>®</a:t>
            </a:r>
            <a:r>
              <a:rPr kumimoji="0" lang="en-US" sz="1600" b="1" i="0" u="none" strike="noStrike" kern="1200" cap="none" spc="0" normalizeH="0" baseline="0" noProof="0" dirty="0">
                <a:ln>
                  <a:noFill/>
                </a:ln>
                <a:solidFill>
                  <a:srgbClr val="84858C"/>
                </a:solidFill>
                <a:effectLst/>
                <a:uLnTx/>
                <a:uFillTx/>
                <a:latin typeface="Arial"/>
                <a:ea typeface="ＭＳ Ｐゴシック" pitchFamily="-106" charset="-128"/>
                <a:cs typeface="+mj-cs"/>
              </a:rPr>
              <a:t>): 77 industries within 11 sectors</a:t>
            </a:r>
          </a:p>
        </p:txBody>
      </p:sp>
    </p:spTree>
    <p:custDataLst>
      <p:tags r:id="rId1"/>
    </p:custDataLst>
    <p:extLst>
      <p:ext uri="{BB962C8B-B14F-4D97-AF65-F5344CB8AC3E}">
        <p14:creationId xmlns:p14="http://schemas.microsoft.com/office/powerpoint/2010/main" val="19436226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rot="5067772">
            <a:off x="8070902" y="3776214"/>
            <a:ext cx="524638" cy="3927597"/>
          </a:xfrm>
          <a:prstGeom prst="rect">
            <a:avLst/>
          </a:prstGeom>
          <a:gradFill flip="none" rotWithShape="1">
            <a:gsLst>
              <a:gs pos="37000">
                <a:schemeClr val="bg1"/>
              </a:gs>
              <a:gs pos="100000">
                <a:schemeClr val="bg1">
                  <a:alpha val="0"/>
                </a:schemeClr>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3" name="Title 1"/>
          <p:cNvSpPr txBox="1">
            <a:spLocks/>
          </p:cNvSpPr>
          <p:nvPr/>
        </p:nvSpPr>
        <p:spPr bwMode="auto">
          <a:xfrm>
            <a:off x="1981200" y="219364"/>
            <a:ext cx="8229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457200" rtl="0" eaLnBrk="1" fontAlgn="base" hangingPunct="1">
              <a:lnSpc>
                <a:spcPts val="2600"/>
              </a:lnSpc>
              <a:spcBef>
                <a:spcPct val="0"/>
              </a:spcBef>
              <a:spcAft>
                <a:spcPct val="0"/>
              </a:spcAft>
              <a:defRPr sz="2000" b="1" kern="1200">
                <a:solidFill>
                  <a:schemeClr val="bg2"/>
                </a:solidFill>
                <a:latin typeface="Arial"/>
                <a:ea typeface="ＭＳ Ｐゴシック" pitchFamily="-106" charset="-128"/>
                <a:cs typeface="+mj-cs"/>
              </a:defRPr>
            </a:lvl1pPr>
            <a:lvl2pPr algn="l" defTabSz="457200" rtl="0" eaLnBrk="1" fontAlgn="base" hangingPunct="1">
              <a:lnSpc>
                <a:spcPts val="2600"/>
              </a:lnSpc>
              <a:spcBef>
                <a:spcPct val="0"/>
              </a:spcBef>
              <a:spcAft>
                <a:spcPct val="0"/>
              </a:spcAft>
              <a:defRPr sz="2400" b="1">
                <a:solidFill>
                  <a:schemeClr val="bg2"/>
                </a:solidFill>
                <a:latin typeface="Arial" charset="0"/>
                <a:ea typeface="ＭＳ Ｐゴシック" pitchFamily="-106" charset="-128"/>
              </a:defRPr>
            </a:lvl2pPr>
            <a:lvl3pPr algn="l" defTabSz="457200" rtl="0" eaLnBrk="1" fontAlgn="base" hangingPunct="1">
              <a:lnSpc>
                <a:spcPts val="2600"/>
              </a:lnSpc>
              <a:spcBef>
                <a:spcPct val="0"/>
              </a:spcBef>
              <a:spcAft>
                <a:spcPct val="0"/>
              </a:spcAft>
              <a:defRPr sz="2400" b="1">
                <a:solidFill>
                  <a:schemeClr val="bg2"/>
                </a:solidFill>
                <a:latin typeface="Arial" charset="0"/>
                <a:ea typeface="ＭＳ Ｐゴシック" pitchFamily="-106" charset="-128"/>
              </a:defRPr>
            </a:lvl3pPr>
            <a:lvl4pPr algn="l" defTabSz="457200" rtl="0" eaLnBrk="1" fontAlgn="base" hangingPunct="1">
              <a:lnSpc>
                <a:spcPts val="2600"/>
              </a:lnSpc>
              <a:spcBef>
                <a:spcPct val="0"/>
              </a:spcBef>
              <a:spcAft>
                <a:spcPct val="0"/>
              </a:spcAft>
              <a:defRPr sz="2400" b="1">
                <a:solidFill>
                  <a:schemeClr val="bg2"/>
                </a:solidFill>
                <a:latin typeface="Arial" charset="0"/>
                <a:ea typeface="ＭＳ Ｐゴシック" pitchFamily="-106" charset="-128"/>
              </a:defRPr>
            </a:lvl4pPr>
            <a:lvl5pPr algn="l" defTabSz="457200" rtl="0" eaLnBrk="1" fontAlgn="base" hangingPunct="1">
              <a:lnSpc>
                <a:spcPts val="2600"/>
              </a:lnSpc>
              <a:spcBef>
                <a:spcPct val="0"/>
              </a:spcBef>
              <a:spcAft>
                <a:spcPct val="0"/>
              </a:spcAft>
              <a:defRPr sz="2400" b="1">
                <a:solidFill>
                  <a:schemeClr val="bg2"/>
                </a:solidFill>
                <a:latin typeface="Arial" charset="0"/>
                <a:ea typeface="ＭＳ Ｐゴシック" pitchFamily="-106" charset="-128"/>
              </a:defRPr>
            </a:lvl5pPr>
            <a:lvl6pPr marL="457200" algn="l" defTabSz="457200" rtl="0" eaLnBrk="1" fontAlgn="base" hangingPunct="1">
              <a:lnSpc>
                <a:spcPts val="2600"/>
              </a:lnSpc>
              <a:spcBef>
                <a:spcPct val="0"/>
              </a:spcBef>
              <a:spcAft>
                <a:spcPct val="0"/>
              </a:spcAft>
              <a:defRPr sz="2400" b="1">
                <a:solidFill>
                  <a:schemeClr val="bg2"/>
                </a:solidFill>
                <a:latin typeface="Arial" charset="0"/>
                <a:ea typeface="ＭＳ Ｐゴシック" pitchFamily="-106" charset="-128"/>
              </a:defRPr>
            </a:lvl6pPr>
            <a:lvl7pPr marL="914400" algn="l" defTabSz="457200" rtl="0" eaLnBrk="1" fontAlgn="base" hangingPunct="1">
              <a:lnSpc>
                <a:spcPts val="2600"/>
              </a:lnSpc>
              <a:spcBef>
                <a:spcPct val="0"/>
              </a:spcBef>
              <a:spcAft>
                <a:spcPct val="0"/>
              </a:spcAft>
              <a:defRPr sz="2400" b="1">
                <a:solidFill>
                  <a:schemeClr val="bg2"/>
                </a:solidFill>
                <a:latin typeface="Arial" charset="0"/>
                <a:ea typeface="ＭＳ Ｐゴシック" pitchFamily="-106" charset="-128"/>
              </a:defRPr>
            </a:lvl7pPr>
            <a:lvl8pPr marL="1371600" algn="l" defTabSz="457200" rtl="0" eaLnBrk="1" fontAlgn="base" hangingPunct="1">
              <a:lnSpc>
                <a:spcPts val="2600"/>
              </a:lnSpc>
              <a:spcBef>
                <a:spcPct val="0"/>
              </a:spcBef>
              <a:spcAft>
                <a:spcPct val="0"/>
              </a:spcAft>
              <a:defRPr sz="2400" b="1">
                <a:solidFill>
                  <a:schemeClr val="bg2"/>
                </a:solidFill>
                <a:latin typeface="Arial" charset="0"/>
                <a:ea typeface="ＭＳ Ｐゴシック" pitchFamily="-106" charset="-128"/>
              </a:defRPr>
            </a:lvl8pPr>
            <a:lvl9pPr marL="1828800" algn="l" defTabSz="457200" rtl="0" eaLnBrk="1" fontAlgn="base" hangingPunct="1">
              <a:lnSpc>
                <a:spcPts val="2600"/>
              </a:lnSpc>
              <a:spcBef>
                <a:spcPct val="0"/>
              </a:spcBef>
              <a:spcAft>
                <a:spcPct val="0"/>
              </a:spcAft>
              <a:defRPr sz="2400" b="1">
                <a:solidFill>
                  <a:schemeClr val="bg2"/>
                </a:solidFill>
                <a:latin typeface="Arial" charset="0"/>
                <a:ea typeface="ＭＳ Ｐゴシック" pitchFamily="-106"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CD1D0C"/>
                </a:solidFill>
                <a:effectLst/>
                <a:uLnTx/>
                <a:uFillTx/>
                <a:latin typeface="Arial"/>
                <a:ea typeface="ＭＳ Ｐゴシック" pitchFamily="-106" charset="-128"/>
                <a:cs typeface="+mj-cs"/>
              </a:rPr>
              <a:t>Robust Standards Designed to Provide Decision-Useful Information</a:t>
            </a:r>
            <a:br>
              <a:rPr kumimoji="0" lang="en-US" sz="2000" b="1" i="0" u="none" strike="noStrike" kern="1200" cap="none" spc="0" normalizeH="0" baseline="0" noProof="0" dirty="0">
                <a:ln>
                  <a:noFill/>
                </a:ln>
                <a:solidFill>
                  <a:srgbClr val="CD1D0C"/>
                </a:solidFill>
                <a:effectLst/>
                <a:uLnTx/>
                <a:uFillTx/>
                <a:latin typeface="Arial"/>
                <a:ea typeface="ＭＳ Ｐゴシック" pitchFamily="-106" charset="-128"/>
                <a:cs typeface="+mj-cs"/>
              </a:rPr>
            </a:br>
            <a:r>
              <a:rPr kumimoji="0" lang="en-US" sz="1600" b="1" i="0" u="none" strike="noStrike" kern="1200" cap="none" spc="0" normalizeH="0" baseline="0" noProof="0" dirty="0">
                <a:ln>
                  <a:noFill/>
                </a:ln>
                <a:solidFill>
                  <a:srgbClr val="84858C"/>
                </a:solidFill>
                <a:effectLst/>
                <a:uLnTx/>
                <a:uFillTx/>
                <a:latin typeface="Arial"/>
                <a:ea typeface="ＭＳ Ｐゴシック" pitchFamily="-106" charset="-128"/>
                <a:cs typeface="+mj-cs"/>
              </a:rPr>
              <a:t>SASB standards contain industry-specific disclosure topics, metrics, and guidance</a:t>
            </a:r>
          </a:p>
        </p:txBody>
      </p:sp>
      <p:sp>
        <p:nvSpPr>
          <p:cNvPr id="21" name="Footer Placeholder 5"/>
          <p:cNvSpPr>
            <a:spLocks noGrp="1"/>
          </p:cNvSpPr>
          <p:nvPr/>
        </p:nvSpPr>
        <p:spPr>
          <a:xfrm>
            <a:off x="8884558" y="6463837"/>
            <a:ext cx="517913" cy="228600"/>
          </a:xfrm>
          <a:prstGeom prst="rect">
            <a:avLst/>
          </a:prstGeom>
        </p:spPr>
        <p:txBody>
          <a:bodyPr vert="horz" lIns="0" tIns="0" rIns="0" bIns="0" rtlCol="0" anchor="t" anchorCtr="0"/>
          <a:lstStyle>
            <a:defPPr>
              <a:defRPr lang="en-US"/>
            </a:defPPr>
            <a:lvl1pPr algn="l" defTabSz="457200" rtl="0" fontAlgn="auto">
              <a:spcBef>
                <a:spcPts val="0"/>
              </a:spcBef>
              <a:spcAft>
                <a:spcPts val="0"/>
              </a:spcAft>
              <a:defRPr sz="800" kern="1200" cap="all" dirty="0">
                <a:solidFill>
                  <a:schemeClr val="tx1"/>
                </a:solidFill>
                <a:latin typeface="Arial"/>
                <a:ea typeface="+mn-ea"/>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06"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06"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06"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06" charset="-128"/>
                <a:cs typeface="+mn-cs"/>
              </a:defRPr>
            </a:lvl5pPr>
            <a:lvl6pPr marL="2286000" algn="l" defTabSz="914400" rtl="0" eaLnBrk="1" latinLnBrk="0" hangingPunct="1">
              <a:defRPr kern="1200">
                <a:solidFill>
                  <a:schemeClr val="tx1"/>
                </a:solidFill>
                <a:latin typeface="Arial" charset="0"/>
                <a:ea typeface="ＭＳ Ｐゴシック" pitchFamily="-106" charset="-128"/>
                <a:cs typeface="+mn-cs"/>
              </a:defRPr>
            </a:lvl6pPr>
            <a:lvl7pPr marL="2743200" algn="l" defTabSz="914400" rtl="0" eaLnBrk="1" latinLnBrk="0" hangingPunct="1">
              <a:defRPr kern="1200">
                <a:solidFill>
                  <a:schemeClr val="tx1"/>
                </a:solidFill>
                <a:latin typeface="Arial" charset="0"/>
                <a:ea typeface="ＭＳ Ｐゴシック" pitchFamily="-106" charset="-128"/>
                <a:cs typeface="+mn-cs"/>
              </a:defRPr>
            </a:lvl7pPr>
            <a:lvl8pPr marL="3200400" algn="l" defTabSz="914400" rtl="0" eaLnBrk="1" latinLnBrk="0" hangingPunct="1">
              <a:defRPr kern="1200">
                <a:solidFill>
                  <a:schemeClr val="tx1"/>
                </a:solidFill>
                <a:latin typeface="Arial" charset="0"/>
                <a:ea typeface="ＭＳ Ｐゴシック" pitchFamily="-106" charset="-128"/>
                <a:cs typeface="+mn-cs"/>
              </a:defRPr>
            </a:lvl8pPr>
            <a:lvl9pPr marL="3657600" algn="l" defTabSz="914400" rtl="0" eaLnBrk="1" latinLnBrk="0" hangingPunct="1">
              <a:defRPr kern="1200">
                <a:solidFill>
                  <a:schemeClr val="tx1"/>
                </a:solidFill>
                <a:latin typeface="Arial" charset="0"/>
                <a:ea typeface="ＭＳ Ｐゴシック" pitchFamily="-106" charset="-128"/>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all" spc="0" normalizeH="0" baseline="0" noProof="0" dirty="0">
              <a:ln>
                <a:noFill/>
              </a:ln>
              <a:solidFill>
                <a:srgbClr val="000000"/>
              </a:solidFill>
              <a:effectLst/>
              <a:uLnTx/>
              <a:uFillTx/>
              <a:latin typeface="Arial"/>
              <a:ea typeface="+mn-ea"/>
              <a:cs typeface="+mn-cs"/>
            </a:endParaRPr>
          </a:p>
        </p:txBody>
      </p:sp>
      <p:sp>
        <p:nvSpPr>
          <p:cNvPr id="8" name="Date Placeholder 7"/>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BBDCED-7F83-402B-B0A8-4A9EE6572429}" type="datetime1">
              <a:rPr kumimoji="0" lang="en-US" sz="800" b="0" i="0" u="none" strike="noStrike" kern="1200" cap="all" spc="0" normalizeH="0" baseline="0" noProof="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10/3/2019</a:t>
            </a:fld>
            <a:endParaRPr kumimoji="0" lang="en-US" sz="800" b="0" i="0" u="none" strike="noStrike" kern="1200" cap="all" spc="0" normalizeH="0" baseline="0" noProof="0" dirty="0">
              <a:ln>
                <a:noFill/>
              </a:ln>
              <a:solidFill>
                <a:srgbClr val="000000"/>
              </a:solidFill>
              <a:effectLst/>
              <a:uLnTx/>
              <a:uFillTx/>
              <a:latin typeface="Arial"/>
              <a:ea typeface="+mn-ea"/>
              <a:cs typeface="+mn-cs"/>
            </a:endParaRPr>
          </a:p>
        </p:txBody>
      </p:sp>
      <p:sp>
        <p:nvSpPr>
          <p:cNvPr id="9" name="Footer Placeholder 8"/>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all" spc="0" normalizeH="0" baseline="0" noProof="0" dirty="0">
                <a:ln>
                  <a:noFill/>
                </a:ln>
                <a:solidFill>
                  <a:srgbClr val="000000"/>
                </a:solidFill>
                <a:effectLst/>
                <a:uLnTx/>
                <a:uFillTx/>
                <a:latin typeface="Arial"/>
                <a:ea typeface="+mn-ea"/>
                <a:cs typeface="+mn-cs"/>
              </a:rPr>
              <a:t>© SASB</a:t>
            </a:r>
          </a:p>
        </p:txBody>
      </p:sp>
      <p:sp>
        <p:nvSpPr>
          <p:cNvPr id="10" name="Slide Number Placeholder 9"/>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1A2200-0D14-442A-9019-362A45E8CD53}" type="slidenum">
              <a:rPr kumimoji="0" lang="en-US" sz="800" b="0" i="0" u="none" strike="noStrike" kern="1200" cap="none" spc="0" normalizeH="0" baseline="0" noProof="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US" sz="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5" name="Picture 4">
            <a:extLst>
              <a:ext uri="{FF2B5EF4-FFF2-40B4-BE49-F238E27FC236}">
                <a16:creationId xmlns:a16="http://schemas.microsoft.com/office/drawing/2014/main" xmlns="" id="{34927354-A337-1C43-94B8-97EAFCBC4121}"/>
              </a:ext>
            </a:extLst>
          </p:cNvPr>
          <p:cNvPicPr>
            <a:picLocks noChangeAspect="1"/>
          </p:cNvPicPr>
          <p:nvPr/>
        </p:nvPicPr>
        <p:blipFill rotWithShape="1">
          <a:blip r:embed="rId4">
            <a:extLst>
              <a:ext uri="{28A0092B-C50C-407E-A947-70E740481C1C}">
                <a14:useLocalDpi xmlns:a14="http://schemas.microsoft.com/office/drawing/2010/main" val="0"/>
              </a:ext>
            </a:extLst>
          </a:blip>
          <a:srcRect l="1503" t="2945"/>
          <a:stretch/>
        </p:blipFill>
        <p:spPr>
          <a:xfrm>
            <a:off x="1878833" y="972843"/>
            <a:ext cx="6566829" cy="4949690"/>
          </a:xfrm>
          <a:prstGeom prst="rect">
            <a:avLst/>
          </a:prstGeom>
        </p:spPr>
      </p:pic>
      <p:sp>
        <p:nvSpPr>
          <p:cNvPr id="6" name="TextBox 5">
            <a:extLst>
              <a:ext uri="{FF2B5EF4-FFF2-40B4-BE49-F238E27FC236}">
                <a16:creationId xmlns:a16="http://schemas.microsoft.com/office/drawing/2014/main" xmlns="" id="{46878593-C770-AB44-A6B7-7FC892623586}"/>
              </a:ext>
            </a:extLst>
          </p:cNvPr>
          <p:cNvSpPr txBox="1"/>
          <p:nvPr/>
        </p:nvSpPr>
        <p:spPr>
          <a:xfrm>
            <a:off x="7531200" y="1313117"/>
            <a:ext cx="304520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D1D0C"/>
                </a:solidFill>
                <a:effectLst/>
                <a:uLnTx/>
                <a:uFillTx/>
                <a:latin typeface="Arial"/>
                <a:ea typeface="+mn-ea"/>
                <a:cs typeface="+mn-cs"/>
              </a:rPr>
              <a:t>Accounting metrics for each industry-specific disclosure topic</a:t>
            </a:r>
          </a:p>
        </p:txBody>
      </p:sp>
      <p:sp>
        <p:nvSpPr>
          <p:cNvPr id="24" name="TextBox 23">
            <a:extLst>
              <a:ext uri="{FF2B5EF4-FFF2-40B4-BE49-F238E27FC236}">
                <a16:creationId xmlns:a16="http://schemas.microsoft.com/office/drawing/2014/main" xmlns="" id="{8449D09A-7598-1140-BABB-F76805ECD1EF}"/>
              </a:ext>
            </a:extLst>
          </p:cNvPr>
          <p:cNvSpPr txBox="1"/>
          <p:nvPr/>
        </p:nvSpPr>
        <p:spPr>
          <a:xfrm>
            <a:off x="8168797" y="3032794"/>
            <a:ext cx="24212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D1D0C"/>
                </a:solidFill>
                <a:effectLst/>
                <a:uLnTx/>
                <a:uFillTx/>
                <a:latin typeface="Arial"/>
                <a:ea typeface="+mn-ea"/>
                <a:cs typeface="+mn-cs"/>
              </a:rPr>
              <a:t>Technical protocol for compiling data</a:t>
            </a:r>
          </a:p>
        </p:txBody>
      </p:sp>
      <p:sp>
        <p:nvSpPr>
          <p:cNvPr id="25" name="TextBox 24">
            <a:extLst>
              <a:ext uri="{FF2B5EF4-FFF2-40B4-BE49-F238E27FC236}">
                <a16:creationId xmlns:a16="http://schemas.microsoft.com/office/drawing/2014/main" xmlns="" id="{00193C05-8695-2543-849A-5E75537BE448}"/>
              </a:ext>
            </a:extLst>
          </p:cNvPr>
          <p:cNvSpPr txBox="1"/>
          <p:nvPr/>
        </p:nvSpPr>
        <p:spPr>
          <a:xfrm>
            <a:off x="8168797" y="4575418"/>
            <a:ext cx="222941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D1D0C"/>
                </a:solidFill>
                <a:effectLst/>
                <a:uLnTx/>
                <a:uFillTx/>
                <a:latin typeface="Arial"/>
                <a:ea typeface="+mn-ea"/>
                <a:cs typeface="+mn-cs"/>
              </a:rPr>
              <a:t>Activity metrics for normalization</a:t>
            </a:r>
          </a:p>
        </p:txBody>
      </p:sp>
    </p:spTree>
    <p:custDataLst>
      <p:tags r:id="rId1"/>
    </p:custDataLst>
    <p:extLst>
      <p:ext uri="{BB962C8B-B14F-4D97-AF65-F5344CB8AC3E}">
        <p14:creationId xmlns:p14="http://schemas.microsoft.com/office/powerpoint/2010/main" val="139210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xmlns="" id="{6232E6D8-7CEE-3842-9208-A40D3AE5C2D9}"/>
              </a:ext>
            </a:extLst>
          </p:cNvPr>
          <p:cNvPicPr>
            <a:picLocks noChangeAspect="1"/>
          </p:cNvPicPr>
          <p:nvPr/>
        </p:nvPicPr>
        <p:blipFill>
          <a:blip r:embed="rId4" cstate="screen">
            <a:alphaModFix amt="50000"/>
            <a:extLst>
              <a:ext uri="{28A0092B-C50C-407E-A947-70E740481C1C}">
                <a14:useLocalDpi xmlns:a14="http://schemas.microsoft.com/office/drawing/2010/main"/>
              </a:ext>
            </a:extLst>
          </a:blip>
          <a:stretch>
            <a:fillRect/>
          </a:stretch>
        </p:blipFill>
        <p:spPr>
          <a:xfrm>
            <a:off x="2411990" y="2650230"/>
            <a:ext cx="1808988" cy="1808988"/>
          </a:xfrm>
          <a:prstGeom prst="rect">
            <a:avLst/>
          </a:prstGeom>
        </p:spPr>
      </p:pic>
      <p:graphicFrame>
        <p:nvGraphicFramePr>
          <p:cNvPr id="18" name="Chart 17"/>
          <p:cNvGraphicFramePr>
            <a:graphicFrameLocks/>
          </p:cNvGraphicFramePr>
          <p:nvPr/>
        </p:nvGraphicFramePr>
        <p:xfrm>
          <a:off x="2002256" y="2487245"/>
          <a:ext cx="2589007" cy="2123750"/>
        </p:xfrm>
        <a:graphic>
          <a:graphicData uri="http://schemas.openxmlformats.org/drawingml/2006/chart">
            <c:chart xmlns:c="http://schemas.openxmlformats.org/drawingml/2006/chart" xmlns:r="http://schemas.openxmlformats.org/officeDocument/2006/relationships" r:id="rId5"/>
          </a:graphicData>
        </a:graphic>
      </p:graphicFrame>
      <p:pic>
        <p:nvPicPr>
          <p:cNvPr id="3" name="Picture 2">
            <a:extLst>
              <a:ext uri="{FF2B5EF4-FFF2-40B4-BE49-F238E27FC236}">
                <a16:creationId xmlns:a16="http://schemas.microsoft.com/office/drawing/2014/main" xmlns="" id="{8CC3B0DD-EF58-9B49-BA67-C5506A20DD7E}"/>
              </a:ext>
            </a:extLst>
          </p:cNvPr>
          <p:cNvPicPr>
            <a:picLocks noChangeAspect="1"/>
          </p:cNvPicPr>
          <p:nvPr/>
        </p:nvPicPr>
        <p:blipFill>
          <a:blip r:embed="rId6"/>
          <a:stretch>
            <a:fillRect/>
          </a:stretch>
        </p:blipFill>
        <p:spPr>
          <a:xfrm>
            <a:off x="4714900" y="1998153"/>
            <a:ext cx="772930" cy="618344"/>
          </a:xfrm>
          <a:prstGeom prst="rect">
            <a:avLst/>
          </a:prstGeom>
        </p:spPr>
      </p:pic>
      <p:pic>
        <p:nvPicPr>
          <p:cNvPr id="43" name="Picture 42">
            <a:extLst>
              <a:ext uri="{FF2B5EF4-FFF2-40B4-BE49-F238E27FC236}">
                <a16:creationId xmlns:a16="http://schemas.microsoft.com/office/drawing/2014/main" xmlns="" id="{6B36743B-3F2D-6F43-B0AC-E25C2F4D38D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231617" y="4432309"/>
            <a:ext cx="1121135" cy="807651"/>
          </a:xfrm>
          <a:prstGeom prst="rect">
            <a:avLst/>
          </a:prstGeom>
          <a:solidFill>
            <a:schemeClr val="bg1"/>
          </a:solidFill>
          <a:effectLst/>
        </p:spPr>
      </p:pic>
      <p:sp>
        <p:nvSpPr>
          <p:cNvPr id="2" name="Title 1"/>
          <p:cNvSpPr>
            <a:spLocks noGrp="1"/>
          </p:cNvSpPr>
          <p:nvPr>
            <p:ph type="title"/>
          </p:nvPr>
        </p:nvSpPr>
        <p:spPr>
          <a:xfrm>
            <a:off x="1981200" y="230910"/>
            <a:ext cx="8229600" cy="544765"/>
          </a:xfrm>
        </p:spPr>
        <p:txBody>
          <a:bodyPr/>
          <a:lstStyle/>
          <a:p>
            <a:pPr>
              <a:lnSpc>
                <a:spcPct val="100000"/>
              </a:lnSpc>
            </a:pPr>
            <a:r>
              <a:rPr lang="en-US" dirty="0"/>
              <a:t>Complementary Efforts – GRI </a:t>
            </a:r>
            <a:br>
              <a:rPr lang="en-US" dirty="0"/>
            </a:br>
            <a:r>
              <a:rPr lang="en-US" sz="1400" dirty="0">
                <a:solidFill>
                  <a:schemeClr val="tx2"/>
                </a:solidFill>
              </a:rPr>
              <a:t>Target sustainability information to specific audiences for specific purposes; SASB focuses on financial materiality for investors</a:t>
            </a:r>
            <a:r>
              <a:rPr lang="en-US" sz="1600" dirty="0">
                <a:solidFill>
                  <a:schemeClr val="tx2"/>
                </a:solidFill>
              </a:rPr>
              <a:t/>
            </a:r>
            <a:br>
              <a:rPr lang="en-US" sz="1600" dirty="0">
                <a:solidFill>
                  <a:schemeClr val="tx2"/>
                </a:solidFill>
              </a:rPr>
            </a:br>
            <a:endParaRPr lang="en-US" sz="1600" dirty="0">
              <a:solidFill>
                <a:schemeClr val="tx2"/>
              </a:solidFill>
            </a:endParaRPr>
          </a:p>
        </p:txBody>
      </p:sp>
      <p:sp>
        <p:nvSpPr>
          <p:cNvPr id="6" name="Isosceles Triangle 5"/>
          <p:cNvSpPr>
            <a:spLocks noChangeAspect="1"/>
          </p:cNvSpPr>
          <p:nvPr/>
        </p:nvSpPr>
        <p:spPr>
          <a:xfrm rot="5400000">
            <a:off x="5047719" y="5216961"/>
            <a:ext cx="1063416" cy="182880"/>
          </a:xfrm>
          <a:prstGeom prst="triangl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3" name="Isosceles Triangle 12"/>
          <p:cNvSpPr>
            <a:spLocks noChangeAspect="1"/>
          </p:cNvSpPr>
          <p:nvPr/>
        </p:nvSpPr>
        <p:spPr>
          <a:xfrm rot="5400000">
            <a:off x="7168585" y="5219622"/>
            <a:ext cx="1063416" cy="182880"/>
          </a:xfrm>
          <a:prstGeom prst="triangl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4" name="Isosceles Triangle 13"/>
          <p:cNvSpPr>
            <a:spLocks noChangeAspect="1"/>
          </p:cNvSpPr>
          <p:nvPr/>
        </p:nvSpPr>
        <p:spPr>
          <a:xfrm rot="5400000">
            <a:off x="5047719" y="2191517"/>
            <a:ext cx="1063416" cy="182880"/>
          </a:xfrm>
          <a:prstGeom prst="triangle">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5" name="Isosceles Triangle 14"/>
          <p:cNvSpPr>
            <a:spLocks noChangeAspect="1"/>
          </p:cNvSpPr>
          <p:nvPr/>
        </p:nvSpPr>
        <p:spPr>
          <a:xfrm rot="5400000">
            <a:off x="7168585" y="2219098"/>
            <a:ext cx="1063416" cy="182880"/>
          </a:xfrm>
          <a:prstGeom prst="triangle">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8" name="Donut 7"/>
          <p:cNvSpPr>
            <a:spLocks noChangeAspect="1"/>
          </p:cNvSpPr>
          <p:nvPr/>
        </p:nvSpPr>
        <p:spPr>
          <a:xfrm>
            <a:off x="2294150" y="2559363"/>
            <a:ext cx="1990725" cy="1990725"/>
          </a:xfrm>
          <a:prstGeom prst="donut">
            <a:avLst>
              <a:gd name="adj" fmla="val 1440"/>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cxnSp>
        <p:nvCxnSpPr>
          <p:cNvPr id="21" name="Straight Connector 20"/>
          <p:cNvCxnSpPr>
            <a:stCxn id="8" idx="0"/>
          </p:cNvCxnSpPr>
          <p:nvPr/>
        </p:nvCxnSpPr>
        <p:spPr>
          <a:xfrm flipH="1" flipV="1">
            <a:off x="3286338" y="2282958"/>
            <a:ext cx="3175" cy="276405"/>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a:cxnSpLocks/>
          </p:cNvCxnSpPr>
          <p:nvPr/>
        </p:nvCxnSpPr>
        <p:spPr>
          <a:xfrm flipH="1">
            <a:off x="2397761" y="4007162"/>
            <a:ext cx="564727" cy="675950"/>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7" name="Footer Placeholder 5"/>
          <p:cNvSpPr>
            <a:spLocks noGrp="1"/>
          </p:cNvSpPr>
          <p:nvPr/>
        </p:nvSpPr>
        <p:spPr>
          <a:xfrm>
            <a:off x="8884558" y="6463837"/>
            <a:ext cx="517913" cy="228600"/>
          </a:xfrm>
          <a:prstGeom prst="rect">
            <a:avLst/>
          </a:prstGeom>
        </p:spPr>
        <p:txBody>
          <a:bodyPr vert="horz" lIns="0" tIns="0" rIns="0" bIns="0" rtlCol="0" anchor="t" anchorCtr="0"/>
          <a:lstStyle>
            <a:defPPr>
              <a:defRPr lang="en-US"/>
            </a:defPPr>
            <a:lvl1pPr algn="l" defTabSz="457200" rtl="0" fontAlgn="auto">
              <a:spcBef>
                <a:spcPts val="0"/>
              </a:spcBef>
              <a:spcAft>
                <a:spcPts val="0"/>
              </a:spcAft>
              <a:defRPr sz="800" kern="1200" cap="all" dirty="0">
                <a:solidFill>
                  <a:schemeClr val="tx1"/>
                </a:solidFill>
                <a:latin typeface="Arial"/>
                <a:ea typeface="+mn-ea"/>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06"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06"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06"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06" charset="-128"/>
                <a:cs typeface="+mn-cs"/>
              </a:defRPr>
            </a:lvl5pPr>
            <a:lvl6pPr marL="2286000" algn="l" defTabSz="914400" rtl="0" eaLnBrk="1" latinLnBrk="0" hangingPunct="1">
              <a:defRPr kern="1200">
                <a:solidFill>
                  <a:schemeClr val="tx1"/>
                </a:solidFill>
                <a:latin typeface="Arial" charset="0"/>
                <a:ea typeface="ＭＳ Ｐゴシック" pitchFamily="-106" charset="-128"/>
                <a:cs typeface="+mn-cs"/>
              </a:defRPr>
            </a:lvl6pPr>
            <a:lvl7pPr marL="2743200" algn="l" defTabSz="914400" rtl="0" eaLnBrk="1" latinLnBrk="0" hangingPunct="1">
              <a:defRPr kern="1200">
                <a:solidFill>
                  <a:schemeClr val="tx1"/>
                </a:solidFill>
                <a:latin typeface="Arial" charset="0"/>
                <a:ea typeface="ＭＳ Ｐゴシック" pitchFamily="-106" charset="-128"/>
                <a:cs typeface="+mn-cs"/>
              </a:defRPr>
            </a:lvl7pPr>
            <a:lvl8pPr marL="3200400" algn="l" defTabSz="914400" rtl="0" eaLnBrk="1" latinLnBrk="0" hangingPunct="1">
              <a:defRPr kern="1200">
                <a:solidFill>
                  <a:schemeClr val="tx1"/>
                </a:solidFill>
                <a:latin typeface="Arial" charset="0"/>
                <a:ea typeface="ＭＳ Ｐゴシック" pitchFamily="-106" charset="-128"/>
                <a:cs typeface="+mn-cs"/>
              </a:defRPr>
            </a:lvl8pPr>
            <a:lvl9pPr marL="3657600" algn="l" defTabSz="914400" rtl="0" eaLnBrk="1" latinLnBrk="0" hangingPunct="1">
              <a:defRPr kern="1200">
                <a:solidFill>
                  <a:schemeClr val="tx1"/>
                </a:solidFill>
                <a:latin typeface="Arial" charset="0"/>
                <a:ea typeface="ＭＳ Ｐゴシック" pitchFamily="-106" charset="-128"/>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all" spc="0" normalizeH="0" baseline="0" noProof="0" dirty="0">
              <a:ln>
                <a:noFill/>
              </a:ln>
              <a:solidFill>
                <a:srgbClr val="000000"/>
              </a:solidFill>
              <a:effectLst/>
              <a:uLnTx/>
              <a:uFillTx/>
              <a:latin typeface="Arial"/>
              <a:ea typeface="+mn-ea"/>
              <a:cs typeface="+mn-cs"/>
            </a:endParaRPr>
          </a:p>
        </p:txBody>
      </p:sp>
      <p:sp>
        <p:nvSpPr>
          <p:cNvPr id="26" name="TextBox 25">
            <a:extLst>
              <a:ext uri="{FF2B5EF4-FFF2-40B4-BE49-F238E27FC236}">
                <a16:creationId xmlns:a16="http://schemas.microsoft.com/office/drawing/2014/main" xmlns="" id="{80E6A21C-7B8D-E545-89EE-150F553DDF2F}"/>
              </a:ext>
            </a:extLst>
          </p:cNvPr>
          <p:cNvSpPr txBox="1"/>
          <p:nvPr/>
        </p:nvSpPr>
        <p:spPr>
          <a:xfrm>
            <a:off x="1981200" y="1165172"/>
            <a:ext cx="3103233" cy="106182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000000">
                    <a:lumMod val="65000"/>
                    <a:lumOff val="35000"/>
                  </a:srgbClr>
                </a:solidFill>
                <a:effectLst/>
                <a:uLnTx/>
                <a:uFillTx/>
                <a:latin typeface="Arial"/>
                <a:ea typeface="+mn-ea"/>
                <a:cs typeface="+mn-cs"/>
              </a:rPr>
              <a:t>Relevant Information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lumMod val="65000"/>
                    <a:lumOff val="35000"/>
                  </a:srgbClr>
                </a:solidFill>
                <a:effectLst/>
                <a:uLnTx/>
                <a:uFillTx/>
                <a:latin typeface="Arial"/>
                <a:ea typeface="+mn-ea"/>
                <a:cs typeface="+mn-cs"/>
              </a:rPr>
              <a:t>All</a:t>
            </a:r>
            <a:r>
              <a:rPr kumimoji="0" lang="en-US" sz="1600" b="0" i="0" u="none" strike="noStrike" kern="1200" cap="none" spc="0" normalizeH="0" baseline="0" noProof="0" dirty="0">
                <a:ln>
                  <a:noFill/>
                </a:ln>
                <a:solidFill>
                  <a:srgbClr val="000000">
                    <a:lumMod val="65000"/>
                    <a:lumOff val="35000"/>
                  </a:srgbClr>
                </a:solidFill>
                <a:effectLst/>
                <a:uLnTx/>
                <a:uFillTx/>
                <a:latin typeface="Arial"/>
                <a:ea typeface="+mn-ea"/>
                <a:cs typeface="+mn-cs"/>
              </a:rPr>
              <a:t> environmental, social, and governance topics of interest to a wide range of stakeholders</a:t>
            </a:r>
          </a:p>
        </p:txBody>
      </p:sp>
      <p:sp>
        <p:nvSpPr>
          <p:cNvPr id="31" name="TextBox 30">
            <a:extLst>
              <a:ext uri="{FF2B5EF4-FFF2-40B4-BE49-F238E27FC236}">
                <a16:creationId xmlns:a16="http://schemas.microsoft.com/office/drawing/2014/main" xmlns="" id="{98F48562-0FAE-8748-9AA5-D20219497C71}"/>
              </a:ext>
            </a:extLst>
          </p:cNvPr>
          <p:cNvSpPr txBox="1"/>
          <p:nvPr/>
        </p:nvSpPr>
        <p:spPr>
          <a:xfrm>
            <a:off x="1945217" y="4776693"/>
            <a:ext cx="2885068" cy="130805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CD1D0C"/>
                </a:solidFill>
                <a:effectLst/>
                <a:uLnTx/>
                <a:uFillTx/>
                <a:latin typeface="Arial"/>
                <a:ea typeface="+mn-ea"/>
                <a:cs typeface="+mn-cs"/>
              </a:rPr>
              <a:t>Financially Material Data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CD1D0C"/>
                </a:solidFill>
                <a:effectLst/>
                <a:uLnTx/>
                <a:uFillTx/>
                <a:latin typeface="Arial"/>
                <a:ea typeface="+mn-ea"/>
                <a:cs typeface="+mn-cs"/>
              </a:rPr>
              <a:t>Sustainability factors </a:t>
            </a:r>
            <a:r>
              <a:rPr kumimoji="0" lang="en-US" sz="1600" b="0" i="1" u="none" strike="noStrike" kern="1200" cap="none" spc="0" normalizeH="0" baseline="0" noProof="0" dirty="0">
                <a:ln>
                  <a:noFill/>
                </a:ln>
                <a:solidFill>
                  <a:srgbClr val="CD1D0C"/>
                </a:solidFill>
                <a:effectLst/>
                <a:uLnTx/>
                <a:uFillTx/>
                <a:latin typeface="Arial"/>
                <a:ea typeface="+mn-ea"/>
                <a:cs typeface="+mn-cs"/>
              </a:rPr>
              <a:t>reasonably</a:t>
            </a:r>
            <a:r>
              <a:rPr kumimoji="0" lang="en-US" sz="1600" b="0" i="0" u="none" strike="noStrike" kern="1200" cap="none" spc="0" normalizeH="0" baseline="0" noProof="0" dirty="0">
                <a:ln>
                  <a:noFill/>
                </a:ln>
                <a:solidFill>
                  <a:srgbClr val="CD1D0C"/>
                </a:solidFill>
                <a:effectLst/>
                <a:uLnTx/>
                <a:uFillTx/>
                <a:latin typeface="Arial"/>
                <a:ea typeface="+mn-ea"/>
                <a:cs typeface="+mn-cs"/>
              </a:rPr>
              <a:t> </a:t>
            </a:r>
            <a:r>
              <a:rPr kumimoji="0" lang="en-US" sz="1600" b="0" i="1" u="none" strike="noStrike" kern="1200" cap="none" spc="0" normalizeH="0" baseline="0" noProof="0" dirty="0">
                <a:ln>
                  <a:noFill/>
                </a:ln>
                <a:solidFill>
                  <a:srgbClr val="CD1D0C"/>
                </a:solidFill>
                <a:effectLst/>
                <a:uLnTx/>
                <a:uFillTx/>
                <a:latin typeface="Arial"/>
                <a:ea typeface="+mn-ea"/>
                <a:cs typeface="+mn-cs"/>
              </a:rPr>
              <a:t>likely to affect the financial condition or operating performance</a:t>
            </a:r>
            <a:r>
              <a:rPr kumimoji="0" lang="en-US" sz="1600" b="0" i="0" u="none" strike="noStrike" kern="1200" cap="none" spc="0" normalizeH="0" baseline="0" noProof="0" dirty="0">
                <a:ln>
                  <a:noFill/>
                </a:ln>
                <a:solidFill>
                  <a:srgbClr val="CD1D0C"/>
                </a:solidFill>
                <a:effectLst/>
                <a:uLnTx/>
                <a:uFillTx/>
                <a:latin typeface="Arial"/>
                <a:ea typeface="+mn-ea"/>
                <a:cs typeface="+mn-cs"/>
              </a:rPr>
              <a:t> of a company</a:t>
            </a:r>
          </a:p>
        </p:txBody>
      </p:sp>
      <p:pic>
        <p:nvPicPr>
          <p:cNvPr id="34" name="Picture 33">
            <a:extLst>
              <a:ext uri="{FF2B5EF4-FFF2-40B4-BE49-F238E27FC236}">
                <a16:creationId xmlns:a16="http://schemas.microsoft.com/office/drawing/2014/main" xmlns="" id="{9DF62353-12BE-6843-BB46-3CAB86F7E2DF}"/>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t="-2" b="-1304"/>
          <a:stretch/>
        </p:blipFill>
        <p:spPr>
          <a:xfrm>
            <a:off x="6074423" y="1613936"/>
            <a:ext cx="1106985" cy="1497308"/>
          </a:xfrm>
          <a:prstGeom prst="rect">
            <a:avLst/>
          </a:prstGeom>
          <a:solidFill>
            <a:schemeClr val="bg1"/>
          </a:solidFill>
          <a:effectLst/>
        </p:spPr>
      </p:pic>
      <p:sp>
        <p:nvSpPr>
          <p:cNvPr id="35" name="TextBox 34">
            <a:extLst>
              <a:ext uri="{FF2B5EF4-FFF2-40B4-BE49-F238E27FC236}">
                <a16:creationId xmlns:a16="http://schemas.microsoft.com/office/drawing/2014/main" xmlns="" id="{1C711ABD-AFD7-A041-81A1-74CFEF518C2D}"/>
              </a:ext>
            </a:extLst>
          </p:cNvPr>
          <p:cNvSpPr txBox="1"/>
          <p:nvPr/>
        </p:nvSpPr>
        <p:spPr>
          <a:xfrm>
            <a:off x="6074422" y="1674593"/>
            <a:ext cx="1099980"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lumMod val="65000"/>
                    <a:lumOff val="35000"/>
                  </a:srgbClr>
                </a:solidFill>
                <a:effectLst/>
                <a:uLnTx/>
                <a:uFillTx/>
                <a:latin typeface="Arial"/>
                <a:ea typeface="+mn-ea"/>
                <a:cs typeface="+mn-cs"/>
              </a:rPr>
              <a:t>Sustainability</a:t>
            </a:r>
            <a:br>
              <a:rPr kumimoji="0" lang="en-US" sz="1100" b="1" i="0" u="none" strike="noStrike" kern="1200" cap="none" spc="0" normalizeH="0" baseline="0" noProof="0" dirty="0">
                <a:ln>
                  <a:noFill/>
                </a:ln>
                <a:solidFill>
                  <a:srgbClr val="000000">
                    <a:lumMod val="65000"/>
                    <a:lumOff val="35000"/>
                  </a:srgbClr>
                </a:solidFill>
                <a:effectLst/>
                <a:uLnTx/>
                <a:uFillTx/>
                <a:latin typeface="Arial"/>
                <a:ea typeface="+mn-ea"/>
                <a:cs typeface="+mn-cs"/>
              </a:rPr>
            </a:br>
            <a:r>
              <a:rPr kumimoji="0" lang="en-US" sz="1100" b="1" i="0" u="none" strike="noStrike" kern="1200" cap="none" spc="0" normalizeH="0" baseline="0" noProof="0" dirty="0">
                <a:ln>
                  <a:noFill/>
                </a:ln>
                <a:solidFill>
                  <a:srgbClr val="000000">
                    <a:lumMod val="65000"/>
                    <a:lumOff val="35000"/>
                  </a:srgbClr>
                </a:solidFill>
                <a:effectLst/>
                <a:uLnTx/>
                <a:uFillTx/>
                <a:latin typeface="Arial"/>
                <a:ea typeface="+mn-ea"/>
                <a:cs typeface="+mn-cs"/>
              </a:rPr>
              <a:t>Report </a:t>
            </a:r>
          </a:p>
        </p:txBody>
      </p:sp>
      <p:sp>
        <p:nvSpPr>
          <p:cNvPr id="36" name="TextBox 35">
            <a:extLst>
              <a:ext uri="{FF2B5EF4-FFF2-40B4-BE49-F238E27FC236}">
                <a16:creationId xmlns:a16="http://schemas.microsoft.com/office/drawing/2014/main" xmlns="" id="{AF056C98-6093-214A-BC36-587FC07EA673}"/>
              </a:ext>
            </a:extLst>
          </p:cNvPr>
          <p:cNvSpPr txBox="1"/>
          <p:nvPr/>
        </p:nvSpPr>
        <p:spPr>
          <a:xfrm>
            <a:off x="8016109" y="1944403"/>
            <a:ext cx="2384818" cy="677108"/>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lumMod val="65000"/>
                    <a:lumOff val="35000"/>
                  </a:srgbClr>
                </a:solidFill>
                <a:effectLst/>
                <a:uLnTx/>
                <a:uFillTx/>
                <a:latin typeface="Arial"/>
                <a:ea typeface="+mn-ea"/>
                <a:cs typeface="+mn-cs"/>
              </a:rPr>
              <a:t>Broadest Range of Stakeholders</a:t>
            </a:r>
          </a:p>
        </p:txBody>
      </p:sp>
      <p:pic>
        <p:nvPicPr>
          <p:cNvPr id="41" name="Picture 40">
            <a:extLst>
              <a:ext uri="{FF2B5EF4-FFF2-40B4-BE49-F238E27FC236}">
                <a16:creationId xmlns:a16="http://schemas.microsoft.com/office/drawing/2014/main" xmlns="" id="{FB9E129D-DA3E-D441-90AC-504FB756AF22}"/>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139996" y="4334914"/>
            <a:ext cx="1121135" cy="913896"/>
          </a:xfrm>
          <a:prstGeom prst="rect">
            <a:avLst/>
          </a:prstGeom>
          <a:solidFill>
            <a:schemeClr val="bg1"/>
          </a:solidFill>
          <a:effectLst/>
        </p:spPr>
      </p:pic>
      <p:sp>
        <p:nvSpPr>
          <p:cNvPr id="40" name="TextBox 39">
            <a:extLst>
              <a:ext uri="{FF2B5EF4-FFF2-40B4-BE49-F238E27FC236}">
                <a16:creationId xmlns:a16="http://schemas.microsoft.com/office/drawing/2014/main" xmlns="" id="{BA070870-E74C-8943-AB17-A5ADFDD7A421}"/>
              </a:ext>
            </a:extLst>
          </p:cNvPr>
          <p:cNvSpPr txBox="1"/>
          <p:nvPr/>
        </p:nvSpPr>
        <p:spPr>
          <a:xfrm>
            <a:off x="6017108" y="4428277"/>
            <a:ext cx="1365521" cy="370229"/>
          </a:xfrm>
          <a:prstGeom prst="rect">
            <a:avLst/>
          </a:prstGeom>
          <a:noFill/>
          <a:effectLst/>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CD1D0C"/>
                </a:solidFill>
                <a:effectLst/>
                <a:uLnTx/>
                <a:uFillTx/>
                <a:latin typeface="Arial"/>
                <a:ea typeface="+mn-ea"/>
                <a:cs typeface="+mn-cs"/>
              </a:rPr>
              <a:t>Investor</a:t>
            </a:r>
            <a:br>
              <a:rPr kumimoji="0" lang="en-US" sz="1100" b="1" i="0" u="none" strike="noStrike" kern="1200" cap="none" spc="0" normalizeH="0" baseline="0" noProof="0" dirty="0">
                <a:ln>
                  <a:noFill/>
                </a:ln>
                <a:solidFill>
                  <a:srgbClr val="CD1D0C"/>
                </a:solidFill>
                <a:effectLst/>
                <a:uLnTx/>
                <a:uFillTx/>
                <a:latin typeface="Arial"/>
                <a:ea typeface="+mn-ea"/>
                <a:cs typeface="+mn-cs"/>
              </a:rPr>
            </a:br>
            <a:r>
              <a:rPr kumimoji="0" lang="en-US" sz="1050" b="1" i="0" u="none" strike="noStrike" kern="1200" cap="none" spc="-30" normalizeH="0" baseline="0" noProof="0" dirty="0">
                <a:ln>
                  <a:noFill/>
                </a:ln>
                <a:solidFill>
                  <a:srgbClr val="CD1D0C"/>
                </a:solidFill>
                <a:effectLst/>
                <a:uLnTx/>
                <a:uFillTx/>
                <a:latin typeface="Arial"/>
                <a:ea typeface="+mn-ea"/>
                <a:cs typeface="+mn-cs"/>
              </a:rPr>
              <a:t>Communications</a:t>
            </a:r>
            <a:endParaRPr kumimoji="0" lang="en-US" sz="1100" b="1" i="0" u="none" strike="noStrike" kern="1200" cap="none" spc="-30" normalizeH="0" baseline="0" noProof="0" dirty="0">
              <a:ln>
                <a:noFill/>
              </a:ln>
              <a:solidFill>
                <a:srgbClr val="CD1D0C"/>
              </a:solidFill>
              <a:effectLst/>
              <a:uLnTx/>
              <a:uFillTx/>
              <a:latin typeface="Arial"/>
              <a:ea typeface="+mn-ea"/>
              <a:cs typeface="+mn-cs"/>
            </a:endParaRPr>
          </a:p>
        </p:txBody>
      </p:sp>
      <p:pic>
        <p:nvPicPr>
          <p:cNvPr id="37" name="Picture 36">
            <a:extLst>
              <a:ext uri="{FF2B5EF4-FFF2-40B4-BE49-F238E27FC236}">
                <a16:creationId xmlns:a16="http://schemas.microsoft.com/office/drawing/2014/main" xmlns="" id="{E4D0CB1A-727C-984E-96CC-6482D2EBBF0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868475" y="5082056"/>
            <a:ext cx="1274274" cy="799215"/>
          </a:xfrm>
          <a:prstGeom prst="rect">
            <a:avLst/>
          </a:prstGeom>
          <a:solidFill>
            <a:schemeClr val="bg1"/>
          </a:solidFill>
        </p:spPr>
      </p:pic>
      <p:sp>
        <p:nvSpPr>
          <p:cNvPr id="44" name="TextBox 43">
            <a:extLst>
              <a:ext uri="{FF2B5EF4-FFF2-40B4-BE49-F238E27FC236}">
                <a16:creationId xmlns:a16="http://schemas.microsoft.com/office/drawing/2014/main" xmlns="" id="{CDAC1C29-129D-8849-B3DD-F6C67A3FFC4C}"/>
              </a:ext>
            </a:extLst>
          </p:cNvPr>
          <p:cNvSpPr txBox="1"/>
          <p:nvPr/>
        </p:nvSpPr>
        <p:spPr>
          <a:xfrm>
            <a:off x="7807005" y="5046791"/>
            <a:ext cx="2258748"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CD1D0C"/>
                </a:solidFill>
                <a:effectLst/>
                <a:uLnTx/>
                <a:uFillTx/>
                <a:latin typeface="Arial"/>
                <a:ea typeface="+mn-ea"/>
                <a:cs typeface="+mn-cs"/>
              </a:rPr>
              <a:t>Investors*</a:t>
            </a:r>
          </a:p>
        </p:txBody>
      </p:sp>
      <p:pic>
        <p:nvPicPr>
          <p:cNvPr id="25" name="Picture 24">
            <a:extLst>
              <a:ext uri="{FF2B5EF4-FFF2-40B4-BE49-F238E27FC236}">
                <a16:creationId xmlns:a16="http://schemas.microsoft.com/office/drawing/2014/main" xmlns="" id="{C4F2722D-5057-1D4B-B05A-1BE36692F6B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bwMode="auto">
          <a:xfrm>
            <a:off x="1835816" y="4779665"/>
            <a:ext cx="604781" cy="604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Date Placeholder 11">
            <a:extLst>
              <a:ext uri="{FF2B5EF4-FFF2-40B4-BE49-F238E27FC236}">
                <a16:creationId xmlns:a16="http://schemas.microsoft.com/office/drawing/2014/main" xmlns="" id="{C2A49F52-A320-B049-9883-3635A94AF42F}"/>
              </a:ext>
            </a:extLst>
          </p:cNvPr>
          <p:cNvSpPr>
            <a:spLocks noGrp="1"/>
          </p:cNvSpPr>
          <p:nvPr>
            <p:ph type="dt" sz="half" idx="2"/>
          </p:nvPr>
        </p:nvSpPr>
        <p:spPr>
          <a:xfrm>
            <a:off x="5487988" y="6464300"/>
            <a:ext cx="1216025" cy="2286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93C561-6F3F-4C1D-A865-1F6ED4F6EFC1}" type="datetime1">
              <a:rPr kumimoji="0" lang="en-US" sz="800" b="0" i="0" u="none" strike="noStrike" kern="1200" cap="all" spc="0" normalizeH="0" baseline="0" noProof="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10/3/2019</a:t>
            </a:fld>
            <a:endParaRPr kumimoji="0" lang="en-US" sz="800" b="0" i="0" u="none" strike="noStrike" kern="1200" cap="all" spc="0" normalizeH="0" baseline="0" noProof="0" dirty="0">
              <a:ln>
                <a:noFill/>
              </a:ln>
              <a:solidFill>
                <a:srgbClr val="000000"/>
              </a:solidFill>
              <a:effectLst/>
              <a:uLnTx/>
              <a:uFillTx/>
              <a:latin typeface="Arial"/>
              <a:ea typeface="+mn-ea"/>
              <a:cs typeface="+mn-cs"/>
            </a:endParaRPr>
          </a:p>
        </p:txBody>
      </p:sp>
      <p:sp>
        <p:nvSpPr>
          <p:cNvPr id="32" name="Footer Placeholder 12">
            <a:extLst>
              <a:ext uri="{FF2B5EF4-FFF2-40B4-BE49-F238E27FC236}">
                <a16:creationId xmlns:a16="http://schemas.microsoft.com/office/drawing/2014/main" xmlns="" id="{44DA42A1-6992-CD4C-9C50-64C0F120A1C9}"/>
              </a:ext>
            </a:extLst>
          </p:cNvPr>
          <p:cNvSpPr>
            <a:spLocks noGrp="1"/>
          </p:cNvSpPr>
          <p:nvPr>
            <p:ph type="ftr" sz="quarter" idx="3"/>
          </p:nvPr>
        </p:nvSpPr>
        <p:spPr>
          <a:xfrm>
            <a:off x="8289074" y="6464301"/>
            <a:ext cx="1070827" cy="140203"/>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all" spc="0" normalizeH="0" baseline="0" noProof="0" dirty="0">
                <a:ln>
                  <a:noFill/>
                </a:ln>
                <a:solidFill>
                  <a:srgbClr val="000000"/>
                </a:solidFill>
                <a:effectLst/>
                <a:uLnTx/>
                <a:uFillTx/>
                <a:latin typeface="Arial"/>
                <a:ea typeface="+mn-ea"/>
                <a:cs typeface="+mn-cs"/>
              </a:rPr>
              <a:t>© SASB</a:t>
            </a:r>
          </a:p>
        </p:txBody>
      </p:sp>
      <p:sp>
        <p:nvSpPr>
          <p:cNvPr id="33" name="Slide Number Placeholder 35">
            <a:extLst>
              <a:ext uri="{FF2B5EF4-FFF2-40B4-BE49-F238E27FC236}">
                <a16:creationId xmlns:a16="http://schemas.microsoft.com/office/drawing/2014/main" xmlns="" id="{2392E297-7FD3-AC45-8A9A-8CCD30B5D5A2}"/>
              </a:ext>
            </a:extLst>
          </p:cNvPr>
          <p:cNvSpPr>
            <a:spLocks noGrp="1"/>
          </p:cNvSpPr>
          <p:nvPr>
            <p:ph type="sldNum" sz="quarter" idx="4"/>
          </p:nvPr>
        </p:nvSpPr>
        <p:spPr>
          <a:xfrm>
            <a:off x="1981201" y="6464300"/>
            <a:ext cx="301625" cy="2286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1A2200-0D14-442A-9019-362A45E8CD53}" type="slidenum">
              <a:rPr kumimoji="0" lang="en-US" sz="800" b="0" i="0" u="none" strike="noStrike" kern="1200" cap="none" spc="0" normalizeH="0" baseline="0" noProof="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US" sz="800" b="0" i="0" u="none" strike="noStrike" kern="1200" cap="none" spc="0" normalizeH="0" baseline="0" noProof="0" dirty="0">
              <a:ln>
                <a:noFill/>
              </a:ln>
              <a:solidFill>
                <a:srgbClr val="000000"/>
              </a:solidFill>
              <a:effectLst/>
              <a:uLnTx/>
              <a:uFillTx/>
              <a:latin typeface="Arial"/>
              <a:ea typeface="+mn-ea"/>
              <a:cs typeface="+mn-cs"/>
            </a:endParaRPr>
          </a:p>
        </p:txBody>
      </p:sp>
      <p:grpSp>
        <p:nvGrpSpPr>
          <p:cNvPr id="4" name="Group 3">
            <a:extLst>
              <a:ext uri="{FF2B5EF4-FFF2-40B4-BE49-F238E27FC236}">
                <a16:creationId xmlns:a16="http://schemas.microsoft.com/office/drawing/2014/main" xmlns="" id="{B79A26FA-3B39-3B4A-875C-A49130925C32}"/>
              </a:ext>
            </a:extLst>
          </p:cNvPr>
          <p:cNvGrpSpPr/>
          <p:nvPr/>
        </p:nvGrpSpPr>
        <p:grpSpPr>
          <a:xfrm>
            <a:off x="6792184" y="2782952"/>
            <a:ext cx="2852627" cy="992442"/>
            <a:chOff x="5268183" y="2782952"/>
            <a:chExt cx="2852627" cy="992442"/>
          </a:xfrm>
        </p:grpSpPr>
        <p:sp>
          <p:nvSpPr>
            <p:cNvPr id="28" name="TextBox 27">
              <a:extLst>
                <a:ext uri="{FF2B5EF4-FFF2-40B4-BE49-F238E27FC236}">
                  <a16:creationId xmlns:a16="http://schemas.microsoft.com/office/drawing/2014/main" xmlns="" id="{6CB2B856-AE48-6F43-98E6-58C5BD74728A}"/>
                </a:ext>
              </a:extLst>
            </p:cNvPr>
            <p:cNvSpPr txBox="1"/>
            <p:nvPr/>
          </p:nvSpPr>
          <p:spPr>
            <a:xfrm>
              <a:off x="5862062" y="3221396"/>
              <a:ext cx="2258748"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1" u="none" strike="noStrike" kern="1200" cap="none" spc="0" normalizeH="0" baseline="0" noProof="0" dirty="0">
                  <a:ln>
                    <a:noFill/>
                  </a:ln>
                  <a:solidFill>
                    <a:srgbClr val="CD1D0C"/>
                  </a:solidFill>
                  <a:effectLst/>
                  <a:uLnTx/>
                  <a:uFillTx/>
                  <a:latin typeface="Arial"/>
                  <a:ea typeface="+mn-ea"/>
                  <a:cs typeface="+mn-cs"/>
                </a:rPr>
                <a:t>*Some companies include a SASB index to their GRI reports, for ease of investor use</a:t>
              </a:r>
            </a:p>
          </p:txBody>
        </p:sp>
        <p:pic>
          <p:nvPicPr>
            <p:cNvPr id="29" name="Picture 28">
              <a:extLst>
                <a:ext uri="{FF2B5EF4-FFF2-40B4-BE49-F238E27FC236}">
                  <a16:creationId xmlns:a16="http://schemas.microsoft.com/office/drawing/2014/main" xmlns="" id="{749D3E3A-1A7D-174D-BEA7-3BA63588D60E}"/>
                </a:ext>
              </a:extLst>
            </p:cNvPr>
            <p:cNvPicPr>
              <a:picLocks noChangeAspect="1"/>
            </p:cNvPicPr>
            <p:nvPr/>
          </p:nvPicPr>
          <p:blipFill rotWithShape="1">
            <a:blip r:embed="rId8" cstate="screen">
              <a:duotone>
                <a:schemeClr val="bg2">
                  <a:shade val="45000"/>
                  <a:satMod val="135000"/>
                </a:schemeClr>
                <a:prstClr val="white"/>
              </a:duotone>
              <a:extLst>
                <a:ext uri="{28A0092B-C50C-407E-A947-70E740481C1C}">
                  <a14:useLocalDpi xmlns:a14="http://schemas.microsoft.com/office/drawing/2010/main"/>
                </a:ext>
              </a:extLst>
            </a:blip>
            <a:srcRect t="-2" b="-1304"/>
            <a:stretch/>
          </p:blipFill>
          <p:spPr>
            <a:xfrm>
              <a:off x="5268183" y="2782952"/>
              <a:ext cx="526607" cy="712289"/>
            </a:xfrm>
            <a:prstGeom prst="rect">
              <a:avLst/>
            </a:prstGeom>
            <a:solidFill>
              <a:schemeClr val="bg1"/>
            </a:solidFill>
            <a:effectLst/>
          </p:spPr>
        </p:pic>
        <p:pic>
          <p:nvPicPr>
            <p:cNvPr id="38" name="Picture 37">
              <a:extLst>
                <a:ext uri="{FF2B5EF4-FFF2-40B4-BE49-F238E27FC236}">
                  <a16:creationId xmlns:a16="http://schemas.microsoft.com/office/drawing/2014/main" xmlns="" id="{D9696A74-B975-3949-AB19-7F0035D0600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bwMode="auto">
            <a:xfrm>
              <a:off x="5422464" y="2814374"/>
              <a:ext cx="218043" cy="218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2700220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p:cNvSpPr>
            <a:spLocks noGrp="1"/>
          </p:cNvSpPr>
          <p:nvPr>
            <p:ph type="title"/>
          </p:nvPr>
        </p:nvSpPr>
        <p:spPr/>
        <p:txBody>
          <a:bodyPr/>
          <a:lstStyle/>
          <a:p>
            <a:pPr>
              <a:lnSpc>
                <a:spcPct val="100000"/>
              </a:lnSpc>
            </a:pPr>
            <a:r>
              <a:rPr lang="en-US" sz="2400" dirty="0"/>
              <a:t>Institutional Investor Support for Improved ESG Disclosure </a:t>
            </a:r>
            <a:r>
              <a:rPr lang="en-US" dirty="0"/>
              <a:t/>
            </a:r>
            <a:br>
              <a:rPr lang="en-US" dirty="0"/>
            </a:br>
            <a:r>
              <a:rPr lang="en-US" sz="1600" dirty="0">
                <a:solidFill>
                  <a:schemeClr val="tx2"/>
                </a:solidFill>
              </a:rPr>
              <a:t>SASB’s Investor Advisory Group includes investors with over $26 trillion in assets </a:t>
            </a:r>
          </a:p>
        </p:txBody>
      </p:sp>
      <p:sp>
        <p:nvSpPr>
          <p:cNvPr id="31" name="Footer Placeholder 5"/>
          <p:cNvSpPr>
            <a:spLocks noGrp="1"/>
          </p:cNvSpPr>
          <p:nvPr/>
        </p:nvSpPr>
        <p:spPr>
          <a:xfrm>
            <a:off x="8613896" y="6464300"/>
            <a:ext cx="913455" cy="228600"/>
          </a:xfrm>
          <a:prstGeom prst="rect">
            <a:avLst/>
          </a:prstGeom>
        </p:spPr>
        <p:txBody>
          <a:bodyPr vert="horz" lIns="0" tIns="0" rIns="0" bIns="0" rtlCol="0" anchor="t" anchorCtr="0"/>
          <a:lstStyle>
            <a:defPPr>
              <a:defRPr lang="en-US"/>
            </a:defPPr>
            <a:lvl1pPr algn="l" defTabSz="457200" rtl="0" fontAlgn="auto">
              <a:spcBef>
                <a:spcPts val="0"/>
              </a:spcBef>
              <a:spcAft>
                <a:spcPts val="0"/>
              </a:spcAft>
              <a:defRPr sz="800" kern="1200" cap="all" dirty="0">
                <a:solidFill>
                  <a:schemeClr val="tx1"/>
                </a:solidFill>
                <a:latin typeface="Arial"/>
                <a:ea typeface="+mn-ea"/>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06"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06"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06"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06" charset="-128"/>
                <a:cs typeface="+mn-cs"/>
              </a:defRPr>
            </a:lvl5pPr>
            <a:lvl6pPr marL="2286000" algn="l" defTabSz="914400" rtl="0" eaLnBrk="1" latinLnBrk="0" hangingPunct="1">
              <a:defRPr kern="1200">
                <a:solidFill>
                  <a:schemeClr val="tx1"/>
                </a:solidFill>
                <a:latin typeface="Arial" charset="0"/>
                <a:ea typeface="ＭＳ Ｐゴシック" pitchFamily="-106" charset="-128"/>
                <a:cs typeface="+mn-cs"/>
              </a:defRPr>
            </a:lvl6pPr>
            <a:lvl7pPr marL="2743200" algn="l" defTabSz="914400" rtl="0" eaLnBrk="1" latinLnBrk="0" hangingPunct="1">
              <a:defRPr kern="1200">
                <a:solidFill>
                  <a:schemeClr val="tx1"/>
                </a:solidFill>
                <a:latin typeface="Arial" charset="0"/>
                <a:ea typeface="ＭＳ Ｐゴシック" pitchFamily="-106" charset="-128"/>
                <a:cs typeface="+mn-cs"/>
              </a:defRPr>
            </a:lvl7pPr>
            <a:lvl8pPr marL="3200400" algn="l" defTabSz="914400" rtl="0" eaLnBrk="1" latinLnBrk="0" hangingPunct="1">
              <a:defRPr kern="1200">
                <a:solidFill>
                  <a:schemeClr val="tx1"/>
                </a:solidFill>
                <a:latin typeface="Arial" charset="0"/>
                <a:ea typeface="ＭＳ Ｐゴシック" pitchFamily="-106" charset="-128"/>
                <a:cs typeface="+mn-cs"/>
              </a:defRPr>
            </a:lvl8pPr>
            <a:lvl9pPr marL="3657600" algn="l" defTabSz="914400" rtl="0" eaLnBrk="1" latinLnBrk="0" hangingPunct="1">
              <a:defRPr kern="1200">
                <a:solidFill>
                  <a:schemeClr val="tx1"/>
                </a:solidFill>
                <a:latin typeface="Arial" charset="0"/>
                <a:ea typeface="ＭＳ Ｐゴシック" pitchFamily="-106" charset="-128"/>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all" spc="0" normalizeH="0" baseline="0" noProof="0" dirty="0">
              <a:ln>
                <a:noFill/>
              </a:ln>
              <a:solidFill>
                <a:srgbClr val="000000"/>
              </a:solidFill>
              <a:effectLst/>
              <a:uLnTx/>
              <a:uFillTx/>
              <a:latin typeface="Arial"/>
              <a:ea typeface="+mn-ea"/>
              <a:cs typeface="+mn-cs"/>
            </a:endParaRPr>
          </a:p>
        </p:txBody>
      </p:sp>
      <p:grpSp>
        <p:nvGrpSpPr>
          <p:cNvPr id="2" name="Group 1">
            <a:extLst>
              <a:ext uri="{FF2B5EF4-FFF2-40B4-BE49-F238E27FC236}">
                <a16:creationId xmlns:a16="http://schemas.microsoft.com/office/drawing/2014/main" xmlns="" id="{3F4C86CE-7290-4A4D-B444-62AF1067C41D}"/>
              </a:ext>
            </a:extLst>
          </p:cNvPr>
          <p:cNvGrpSpPr/>
          <p:nvPr/>
        </p:nvGrpSpPr>
        <p:grpSpPr>
          <a:xfrm>
            <a:off x="781777" y="2093746"/>
            <a:ext cx="10800623" cy="4167046"/>
            <a:chOff x="387628" y="972364"/>
            <a:chExt cx="8291375" cy="5281616"/>
          </a:xfrm>
        </p:grpSpPr>
        <p:pic>
          <p:nvPicPr>
            <p:cNvPr id="38" name="Picture 37">
              <a:extLst>
                <a:ext uri="{FF2B5EF4-FFF2-40B4-BE49-F238E27FC236}">
                  <a16:creationId xmlns:a16="http://schemas.microsoft.com/office/drawing/2014/main" xmlns="" id="{C2EF3802-6894-B942-8E3B-5AD04B7F636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28322" y="5250966"/>
              <a:ext cx="1274415" cy="265504"/>
            </a:xfrm>
            <a:prstGeom prst="rect">
              <a:avLst/>
            </a:prstGeom>
          </p:spPr>
        </p:pic>
        <p:pic>
          <p:nvPicPr>
            <p:cNvPr id="39" name="Picture 38">
              <a:extLst>
                <a:ext uri="{FF2B5EF4-FFF2-40B4-BE49-F238E27FC236}">
                  <a16:creationId xmlns:a16="http://schemas.microsoft.com/office/drawing/2014/main" xmlns="" id="{A9038A47-4E31-8244-8A14-BB35977A2A8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63993" y="4335980"/>
              <a:ext cx="853782" cy="590649"/>
            </a:xfrm>
            <a:prstGeom prst="rect">
              <a:avLst/>
            </a:prstGeom>
          </p:spPr>
        </p:pic>
        <p:pic>
          <p:nvPicPr>
            <p:cNvPr id="40" name="Picture 39">
              <a:extLst>
                <a:ext uri="{FF2B5EF4-FFF2-40B4-BE49-F238E27FC236}">
                  <a16:creationId xmlns:a16="http://schemas.microsoft.com/office/drawing/2014/main" xmlns="" id="{8D09491E-0E00-1C45-A487-D4060CE8446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8824" y="3216373"/>
              <a:ext cx="732247" cy="341715"/>
            </a:xfrm>
            <a:prstGeom prst="rect">
              <a:avLst/>
            </a:prstGeom>
          </p:spPr>
        </p:pic>
        <p:pic>
          <p:nvPicPr>
            <p:cNvPr id="41" name="Picture 2" descr="Image result for blackrock logo">
              <a:extLst>
                <a:ext uri="{FF2B5EF4-FFF2-40B4-BE49-F238E27FC236}">
                  <a16:creationId xmlns:a16="http://schemas.microsoft.com/office/drawing/2014/main" xmlns="" id="{738F0A0C-8EC2-414F-A218-9E4FD0A00713}"/>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519193" y="3880583"/>
              <a:ext cx="1205092" cy="30285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Image result for breckinrisge logo investment">
              <a:extLst>
                <a:ext uri="{FF2B5EF4-FFF2-40B4-BE49-F238E27FC236}">
                  <a16:creationId xmlns:a16="http://schemas.microsoft.com/office/drawing/2014/main" xmlns="" id="{3A1B9FB4-72C5-B444-8C2B-0073DCF0B95F}"/>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401844" y="4458690"/>
              <a:ext cx="1386238" cy="320177"/>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descr="Image result for calpers logo investment">
              <a:extLst>
                <a:ext uri="{FF2B5EF4-FFF2-40B4-BE49-F238E27FC236}">
                  <a16:creationId xmlns:a16="http://schemas.microsoft.com/office/drawing/2014/main" xmlns="" id="{DD901FAA-3312-2542-8562-0131231F8C56}"/>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57200" y="5114314"/>
              <a:ext cx="1294771" cy="299369"/>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8" descr="Image result for calstrs logo investment">
              <a:extLst>
                <a:ext uri="{FF2B5EF4-FFF2-40B4-BE49-F238E27FC236}">
                  <a16:creationId xmlns:a16="http://schemas.microsoft.com/office/drawing/2014/main" xmlns="" id="{D2D0FD5E-5F22-1C4A-AAF7-7D27D1D2B1DF}"/>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33303" y="5828225"/>
              <a:ext cx="1013553" cy="246149"/>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16" descr="Image result for ssga logo">
              <a:extLst>
                <a:ext uri="{FF2B5EF4-FFF2-40B4-BE49-F238E27FC236}">
                  <a16:creationId xmlns:a16="http://schemas.microsoft.com/office/drawing/2014/main" xmlns="" id="{7B4B8FDC-7278-7546-8F94-F6B2BE515E0F}"/>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7307298" y="1757133"/>
              <a:ext cx="1071555" cy="324713"/>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0" descr="Image result for wells fargo asset management">
              <a:extLst>
                <a:ext uri="{FF2B5EF4-FFF2-40B4-BE49-F238E27FC236}">
                  <a16:creationId xmlns:a16="http://schemas.microsoft.com/office/drawing/2014/main" xmlns="" id="{C104E04B-763C-A140-8F08-954D76514521}"/>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7369953" y="4832022"/>
              <a:ext cx="1079922" cy="365875"/>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a:extLst>
                <a:ext uri="{FF2B5EF4-FFF2-40B4-BE49-F238E27FC236}">
                  <a16:creationId xmlns:a16="http://schemas.microsoft.com/office/drawing/2014/main" xmlns="" id="{630BDDEE-416A-0947-A147-129BD8788C2D}"/>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946529" y="2959067"/>
              <a:ext cx="1063435" cy="417399"/>
            </a:xfrm>
            <a:prstGeom prst="rect">
              <a:avLst/>
            </a:prstGeom>
          </p:spPr>
        </p:pic>
        <p:pic>
          <p:nvPicPr>
            <p:cNvPr id="68" name="Picture 67">
              <a:extLst>
                <a:ext uri="{FF2B5EF4-FFF2-40B4-BE49-F238E27FC236}">
                  <a16:creationId xmlns:a16="http://schemas.microsoft.com/office/drawing/2014/main" xmlns="" id="{5915BE07-7C12-DC4B-BF03-57BBC163E8E5}"/>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235124" y="2199674"/>
              <a:ext cx="548344" cy="542616"/>
            </a:xfrm>
            <a:prstGeom prst="rect">
              <a:avLst/>
            </a:prstGeom>
          </p:spPr>
        </p:pic>
        <p:pic>
          <p:nvPicPr>
            <p:cNvPr id="69" name="Picture 68">
              <a:extLst>
                <a:ext uri="{FF2B5EF4-FFF2-40B4-BE49-F238E27FC236}">
                  <a16:creationId xmlns:a16="http://schemas.microsoft.com/office/drawing/2014/main" xmlns="" id="{F09CCE74-8C3D-BE4C-943D-49F7AE2D5EF7}"/>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241304" y="5475339"/>
              <a:ext cx="1250514" cy="356918"/>
            </a:xfrm>
            <a:prstGeom prst="rect">
              <a:avLst/>
            </a:prstGeom>
          </p:spPr>
        </p:pic>
        <p:pic>
          <p:nvPicPr>
            <p:cNvPr id="70" name="Picture 69">
              <a:extLst>
                <a:ext uri="{FF2B5EF4-FFF2-40B4-BE49-F238E27FC236}">
                  <a16:creationId xmlns:a16="http://schemas.microsoft.com/office/drawing/2014/main" xmlns="" id="{67785DED-E1CF-B547-97D4-58D68AA21160}"/>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t="-1" b="-3925"/>
            <a:stretch/>
          </p:blipFill>
          <p:spPr>
            <a:xfrm>
              <a:off x="4754407" y="1070333"/>
              <a:ext cx="1406341" cy="431880"/>
            </a:xfrm>
            <a:prstGeom prst="rect">
              <a:avLst/>
            </a:prstGeom>
          </p:spPr>
        </p:pic>
        <p:pic>
          <p:nvPicPr>
            <p:cNvPr id="71" name="Picture 70">
              <a:extLst>
                <a:ext uri="{FF2B5EF4-FFF2-40B4-BE49-F238E27FC236}">
                  <a16:creationId xmlns:a16="http://schemas.microsoft.com/office/drawing/2014/main" xmlns="" id="{2896E431-CF16-8E43-93E7-49419F6FE6C7}"/>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7224274" y="3384368"/>
              <a:ext cx="1200782" cy="337599"/>
            </a:xfrm>
            <a:prstGeom prst="rect">
              <a:avLst/>
            </a:prstGeom>
          </p:spPr>
        </p:pic>
        <p:pic>
          <p:nvPicPr>
            <p:cNvPr id="76" name="Picture 75">
              <a:extLst>
                <a:ext uri="{FF2B5EF4-FFF2-40B4-BE49-F238E27FC236}">
                  <a16:creationId xmlns:a16="http://schemas.microsoft.com/office/drawing/2014/main" xmlns="" id="{A5DF6465-42FE-6E40-8637-40D4DF3EE077}"/>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7455032" y="2868286"/>
              <a:ext cx="811337" cy="293760"/>
            </a:xfrm>
            <a:prstGeom prst="rect">
              <a:avLst/>
            </a:prstGeom>
          </p:spPr>
        </p:pic>
        <p:pic>
          <p:nvPicPr>
            <p:cNvPr id="77" name="Picture 76">
              <a:extLst>
                <a:ext uri="{FF2B5EF4-FFF2-40B4-BE49-F238E27FC236}">
                  <a16:creationId xmlns:a16="http://schemas.microsoft.com/office/drawing/2014/main" xmlns="" id="{5BEA2907-4F18-FF4C-A16F-14EF247E132C}"/>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7622549" y="3949576"/>
              <a:ext cx="634303" cy="629056"/>
            </a:xfrm>
            <a:prstGeom prst="rect">
              <a:avLst/>
            </a:prstGeom>
          </p:spPr>
        </p:pic>
        <p:pic>
          <p:nvPicPr>
            <p:cNvPr id="78" name="Picture 77">
              <a:extLst>
                <a:ext uri="{FF2B5EF4-FFF2-40B4-BE49-F238E27FC236}">
                  <a16:creationId xmlns:a16="http://schemas.microsoft.com/office/drawing/2014/main" xmlns="" id="{019EF9F5-55D1-C548-8333-B810EC629601}"/>
                </a:ext>
              </a:extLst>
            </p:cNvPr>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589970" y="1675618"/>
              <a:ext cx="1049594" cy="498084"/>
            </a:xfrm>
            <a:prstGeom prst="rect">
              <a:avLst/>
            </a:prstGeom>
          </p:spPr>
        </p:pic>
        <p:pic>
          <p:nvPicPr>
            <p:cNvPr id="81" name="Picture 18">
              <a:extLst>
                <a:ext uri="{FF2B5EF4-FFF2-40B4-BE49-F238E27FC236}">
                  <a16:creationId xmlns:a16="http://schemas.microsoft.com/office/drawing/2014/main" xmlns="" id="{67D0738C-DDC9-0D4F-AB65-322A6EFFFD2D}"/>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tretch>
              <a:fillRect/>
            </a:stretch>
          </p:blipFill>
          <p:spPr bwMode="auto">
            <a:xfrm>
              <a:off x="4479827" y="1818103"/>
              <a:ext cx="1896421" cy="151713"/>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81">
              <a:extLst>
                <a:ext uri="{FF2B5EF4-FFF2-40B4-BE49-F238E27FC236}">
                  <a16:creationId xmlns:a16="http://schemas.microsoft.com/office/drawing/2014/main" xmlns="" id="{F4E0373D-B1DB-0A46-81A8-C84640D2FA26}"/>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7152147" y="2292174"/>
              <a:ext cx="1418933" cy="461153"/>
            </a:xfrm>
            <a:prstGeom prst="rect">
              <a:avLst/>
            </a:prstGeom>
          </p:spPr>
        </p:pic>
        <p:pic>
          <p:nvPicPr>
            <p:cNvPr id="84" name="Picture 4" descr="http://using.sasb.org/wp-content/uploads/2017/12/AberdeenStandardInv-Logo-RGB-800px-300x80.png">
              <a:extLst>
                <a:ext uri="{FF2B5EF4-FFF2-40B4-BE49-F238E27FC236}">
                  <a16:creationId xmlns:a16="http://schemas.microsoft.com/office/drawing/2014/main" xmlns="" id="{A422036F-A965-644E-8131-7283DDACD726}"/>
                </a:ext>
              </a:extLst>
            </p:cNvPr>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387628" y="1038458"/>
              <a:ext cx="1585415" cy="422778"/>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84">
              <a:extLst>
                <a:ext uri="{FF2B5EF4-FFF2-40B4-BE49-F238E27FC236}">
                  <a16:creationId xmlns:a16="http://schemas.microsoft.com/office/drawing/2014/main" xmlns="" id="{7BA59145-86C7-554B-94C9-BDD542DAEF33}"/>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4828323" y="3681650"/>
              <a:ext cx="1382382" cy="528558"/>
            </a:xfrm>
            <a:prstGeom prst="rect">
              <a:avLst/>
            </a:prstGeom>
          </p:spPr>
        </p:pic>
        <p:pic>
          <p:nvPicPr>
            <p:cNvPr id="91" name="Picture 90">
              <a:extLst>
                <a:ext uri="{FF2B5EF4-FFF2-40B4-BE49-F238E27FC236}">
                  <a16:creationId xmlns:a16="http://schemas.microsoft.com/office/drawing/2014/main" xmlns="" id="{F4EBC930-4FB1-F848-B866-A430C25D34C3}"/>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469472" y="2434822"/>
              <a:ext cx="1503571" cy="422879"/>
            </a:xfrm>
            <a:prstGeom prst="rect">
              <a:avLst/>
            </a:prstGeom>
          </p:spPr>
        </p:pic>
        <p:pic>
          <p:nvPicPr>
            <p:cNvPr id="92" name="Picture 91">
              <a:extLst>
                <a:ext uri="{FF2B5EF4-FFF2-40B4-BE49-F238E27FC236}">
                  <a16:creationId xmlns:a16="http://schemas.microsoft.com/office/drawing/2014/main" xmlns="" id="{C26414A7-4E10-7E4D-BCCE-FB9C70168108}"/>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6948643" y="1016929"/>
              <a:ext cx="1730360" cy="490699"/>
            </a:xfrm>
            <a:prstGeom prst="rect">
              <a:avLst/>
            </a:prstGeom>
          </p:spPr>
        </p:pic>
        <p:pic>
          <p:nvPicPr>
            <p:cNvPr id="93" name="Picture 12" descr="Image result for goldman sachs asset management">
              <a:extLst>
                <a:ext uri="{FF2B5EF4-FFF2-40B4-BE49-F238E27FC236}">
                  <a16:creationId xmlns:a16="http://schemas.microsoft.com/office/drawing/2014/main" xmlns="" id="{097EEB17-5B86-8843-B260-94762D435FE1}"/>
                </a:ext>
              </a:extLst>
            </p:cNvPr>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2549968" y="3265154"/>
              <a:ext cx="1352176" cy="495939"/>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93">
              <a:extLst>
                <a:ext uri="{FF2B5EF4-FFF2-40B4-BE49-F238E27FC236}">
                  <a16:creationId xmlns:a16="http://schemas.microsoft.com/office/drawing/2014/main" xmlns="" id="{4BA56CC6-EE53-214A-B6D3-57B8A8F3F0FD}"/>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2948234" y="1731613"/>
              <a:ext cx="624515" cy="615213"/>
            </a:xfrm>
            <a:prstGeom prst="rect">
              <a:avLst/>
            </a:prstGeom>
          </p:spPr>
        </p:pic>
        <p:pic>
          <p:nvPicPr>
            <p:cNvPr id="95" name="Picture 94">
              <a:extLst>
                <a:ext uri="{FF2B5EF4-FFF2-40B4-BE49-F238E27FC236}">
                  <a16:creationId xmlns:a16="http://schemas.microsoft.com/office/drawing/2014/main" xmlns="" id="{63B5C81F-F47D-7C49-B0B7-6261C393CE31}"/>
                </a:ext>
              </a:extLst>
            </p:cNvPr>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2246423" y="5494761"/>
              <a:ext cx="585516" cy="759219"/>
            </a:xfrm>
            <a:prstGeom prst="rect">
              <a:avLst/>
            </a:prstGeom>
          </p:spPr>
        </p:pic>
        <p:pic>
          <p:nvPicPr>
            <p:cNvPr id="96" name="Picture 95">
              <a:extLst>
                <a:ext uri="{FF2B5EF4-FFF2-40B4-BE49-F238E27FC236}">
                  <a16:creationId xmlns:a16="http://schemas.microsoft.com/office/drawing/2014/main" xmlns="" id="{90165F7A-3901-E445-AA20-2CA7AFB25374}"/>
                </a:ext>
              </a:extLst>
            </p:cNvPr>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2555617" y="2619587"/>
              <a:ext cx="1325269" cy="353844"/>
            </a:xfrm>
            <a:prstGeom prst="rect">
              <a:avLst/>
            </a:prstGeom>
          </p:spPr>
        </p:pic>
        <p:pic>
          <p:nvPicPr>
            <p:cNvPr id="97" name="Picture 96">
              <a:extLst>
                <a:ext uri="{FF2B5EF4-FFF2-40B4-BE49-F238E27FC236}">
                  <a16:creationId xmlns:a16="http://schemas.microsoft.com/office/drawing/2014/main" xmlns="" id="{8DA5CF09-73C3-0847-9D68-04324C597093}"/>
                </a:ext>
              </a:extLst>
            </p:cNvPr>
            <p:cNvPicPr>
              <a:picLocks noChangeAspect="1" noChangeArrowheads="1"/>
            </p:cNvPicPr>
            <p:nvPr/>
          </p:nvPicPr>
          <p:blipFill rotWithShape="1">
            <a:blip r:embed="rId31" cstate="screen">
              <a:extLst>
                <a:ext uri="{28A0092B-C50C-407E-A947-70E740481C1C}">
                  <a14:useLocalDpi xmlns:a14="http://schemas.microsoft.com/office/drawing/2010/main"/>
                </a:ext>
              </a:extLst>
            </a:blip>
            <a:srcRect/>
            <a:stretch/>
          </p:blipFill>
          <p:spPr bwMode="auto">
            <a:xfrm>
              <a:off x="2569934" y="972364"/>
              <a:ext cx="1364417" cy="515183"/>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97">
              <a:extLst>
                <a:ext uri="{FF2B5EF4-FFF2-40B4-BE49-F238E27FC236}">
                  <a16:creationId xmlns:a16="http://schemas.microsoft.com/office/drawing/2014/main" xmlns="" id="{4A9D719F-FF40-3E4E-A6EE-928F1E0C29DD}"/>
                </a:ext>
              </a:extLst>
            </p:cNvPr>
            <p:cNvPicPr>
              <a:picLocks noChangeAspect="1"/>
            </p:cNvPicPr>
            <p:nvPr/>
          </p:nvPicPr>
          <p:blipFill rotWithShape="1">
            <a:blip r:embed="rId32" cstate="screen">
              <a:extLst>
                <a:ext uri="{28A0092B-C50C-407E-A947-70E740481C1C}">
                  <a14:useLocalDpi xmlns:a14="http://schemas.microsoft.com/office/drawing/2010/main"/>
                </a:ext>
              </a:extLst>
            </a:blip>
            <a:srcRect/>
            <a:stretch/>
          </p:blipFill>
          <p:spPr>
            <a:xfrm>
              <a:off x="3198572" y="5664463"/>
              <a:ext cx="1141446" cy="284452"/>
            </a:xfrm>
            <a:prstGeom prst="rect">
              <a:avLst/>
            </a:prstGeom>
          </p:spPr>
        </p:pic>
        <p:pic>
          <p:nvPicPr>
            <p:cNvPr id="99" name="Picture 98">
              <a:extLst>
                <a:ext uri="{FF2B5EF4-FFF2-40B4-BE49-F238E27FC236}">
                  <a16:creationId xmlns:a16="http://schemas.microsoft.com/office/drawing/2014/main" xmlns="" id="{DC3D022E-D5F0-B54C-9605-974B0246A431}"/>
                </a:ext>
              </a:extLst>
            </p:cNvPr>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2813110" y="3953652"/>
              <a:ext cx="872473" cy="639813"/>
            </a:xfrm>
            <a:prstGeom prst="rect">
              <a:avLst/>
            </a:prstGeom>
          </p:spPr>
        </p:pic>
        <p:pic>
          <p:nvPicPr>
            <p:cNvPr id="100" name="Picture 99">
              <a:extLst>
                <a:ext uri="{FF2B5EF4-FFF2-40B4-BE49-F238E27FC236}">
                  <a16:creationId xmlns:a16="http://schemas.microsoft.com/office/drawing/2014/main" xmlns="" id="{13ED8A0E-7120-1949-988E-7E5969D28298}"/>
                </a:ext>
              </a:extLst>
            </p:cNvPr>
            <p:cNvPicPr>
              <a:picLocks noChangeAspect="1"/>
            </p:cNvPicPr>
            <p:nvPr/>
          </p:nvPicPr>
          <p:blipFill>
            <a:blip r:embed="rId34" cstate="screen">
              <a:extLst>
                <a:ext uri="{28A0092B-C50C-407E-A947-70E740481C1C}">
                  <a14:useLocalDpi xmlns:a14="http://schemas.microsoft.com/office/drawing/2010/main"/>
                </a:ext>
              </a:extLst>
            </a:blip>
            <a:stretch>
              <a:fillRect/>
            </a:stretch>
          </p:blipFill>
          <p:spPr>
            <a:xfrm>
              <a:off x="2524474" y="4795597"/>
              <a:ext cx="1348195" cy="444905"/>
            </a:xfrm>
            <a:prstGeom prst="rect">
              <a:avLst/>
            </a:prstGeom>
          </p:spPr>
        </p:pic>
        <p:pic>
          <p:nvPicPr>
            <p:cNvPr id="3" name="Picture 2">
              <a:extLst>
                <a:ext uri="{FF2B5EF4-FFF2-40B4-BE49-F238E27FC236}">
                  <a16:creationId xmlns:a16="http://schemas.microsoft.com/office/drawing/2014/main" xmlns="" id="{473B5603-15AD-4D47-8F46-12891839F9D0}"/>
                </a:ext>
              </a:extLst>
            </p:cNvPr>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4905948" y="5819296"/>
              <a:ext cx="1196789" cy="354801"/>
            </a:xfrm>
            <a:prstGeom prst="rect">
              <a:avLst/>
            </a:prstGeom>
          </p:spPr>
        </p:pic>
      </p:grpSp>
      <p:sp>
        <p:nvSpPr>
          <p:cNvPr id="44" name="Date Placeholder 11">
            <a:extLst>
              <a:ext uri="{FF2B5EF4-FFF2-40B4-BE49-F238E27FC236}">
                <a16:creationId xmlns:a16="http://schemas.microsoft.com/office/drawing/2014/main" xmlns="" id="{114F9623-A7E2-DD4F-8BB9-0036A9907F45}"/>
              </a:ext>
            </a:extLst>
          </p:cNvPr>
          <p:cNvSpPr>
            <a:spLocks noGrp="1"/>
          </p:cNvSpPr>
          <p:nvPr>
            <p:ph type="dt" sz="half" idx="2"/>
          </p:nvPr>
        </p:nvSpPr>
        <p:spPr>
          <a:xfrm>
            <a:off x="5487988" y="6464300"/>
            <a:ext cx="1216025" cy="2286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1A55EF-0841-4805-944E-84905B5A4A90}" type="datetime1">
              <a:rPr kumimoji="0" lang="en-US" sz="800" b="0" i="0" u="none" strike="noStrike" kern="1200" cap="all" spc="0" normalizeH="0" baseline="0" noProof="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10/3/2019</a:t>
            </a:fld>
            <a:endParaRPr kumimoji="0" lang="en-US" sz="800" b="0" i="0" u="none" strike="noStrike" kern="1200" cap="all" spc="0" normalizeH="0" baseline="0" noProof="0" dirty="0">
              <a:ln>
                <a:noFill/>
              </a:ln>
              <a:solidFill>
                <a:srgbClr val="000000"/>
              </a:solidFill>
              <a:effectLst/>
              <a:uLnTx/>
              <a:uFillTx/>
              <a:latin typeface="Arial"/>
              <a:ea typeface="+mn-ea"/>
              <a:cs typeface="+mn-cs"/>
            </a:endParaRPr>
          </a:p>
        </p:txBody>
      </p:sp>
      <p:sp>
        <p:nvSpPr>
          <p:cNvPr id="45" name="Footer Placeholder 12">
            <a:extLst>
              <a:ext uri="{FF2B5EF4-FFF2-40B4-BE49-F238E27FC236}">
                <a16:creationId xmlns:a16="http://schemas.microsoft.com/office/drawing/2014/main" xmlns="" id="{D39C4642-FFD9-6648-9AAF-6A71D0B587A8}"/>
              </a:ext>
            </a:extLst>
          </p:cNvPr>
          <p:cNvSpPr>
            <a:spLocks noGrp="1"/>
          </p:cNvSpPr>
          <p:nvPr>
            <p:ph type="ftr" sz="quarter" idx="3"/>
          </p:nvPr>
        </p:nvSpPr>
        <p:spPr>
          <a:xfrm>
            <a:off x="8289074" y="6464301"/>
            <a:ext cx="1070827" cy="140203"/>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all" spc="0" normalizeH="0" baseline="0" noProof="0" dirty="0">
                <a:ln>
                  <a:noFill/>
                </a:ln>
                <a:solidFill>
                  <a:srgbClr val="000000"/>
                </a:solidFill>
                <a:effectLst/>
                <a:uLnTx/>
                <a:uFillTx/>
                <a:latin typeface="Arial"/>
                <a:ea typeface="+mn-ea"/>
                <a:cs typeface="+mn-cs"/>
              </a:rPr>
              <a:t>© SASB</a:t>
            </a:r>
          </a:p>
        </p:txBody>
      </p:sp>
      <p:sp>
        <p:nvSpPr>
          <p:cNvPr id="46" name="Slide Number Placeholder 35">
            <a:extLst>
              <a:ext uri="{FF2B5EF4-FFF2-40B4-BE49-F238E27FC236}">
                <a16:creationId xmlns:a16="http://schemas.microsoft.com/office/drawing/2014/main" xmlns="" id="{80739356-1C0E-6F4A-8C44-DCBEA1B6E2DB}"/>
              </a:ext>
            </a:extLst>
          </p:cNvPr>
          <p:cNvSpPr>
            <a:spLocks noGrp="1"/>
          </p:cNvSpPr>
          <p:nvPr>
            <p:ph type="sldNum" sz="quarter" idx="4"/>
          </p:nvPr>
        </p:nvSpPr>
        <p:spPr>
          <a:xfrm>
            <a:off x="1981201" y="6464300"/>
            <a:ext cx="301625" cy="2286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1A2200-0D14-442A-9019-362A45E8CD53}" type="slidenum">
              <a:rPr kumimoji="0" lang="en-US" sz="800" b="0" i="0" u="none" strike="noStrike" kern="1200" cap="none" spc="0" normalizeH="0" baseline="0" noProof="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US"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47" name="Rectangle 46">
            <a:extLst>
              <a:ext uri="{FF2B5EF4-FFF2-40B4-BE49-F238E27FC236}">
                <a16:creationId xmlns:a16="http://schemas.microsoft.com/office/drawing/2014/main" xmlns="" id="{93BAD7C6-87BE-4B42-874D-0B7156B5D65D}"/>
              </a:ext>
            </a:extLst>
          </p:cNvPr>
          <p:cNvSpPr/>
          <p:nvPr/>
        </p:nvSpPr>
        <p:spPr>
          <a:xfrm>
            <a:off x="1996328" y="929371"/>
            <a:ext cx="7895908" cy="914400"/>
          </a:xfrm>
          <a:prstGeom prst="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Calibri" panose="020F0502020204030204" pitchFamily="34" charset="0"/>
                <a:cs typeface="Arial" panose="020B0604020202020204" pitchFamily="34" charset="0"/>
              </a:rPr>
              <a:t>The SASB Investor Advisory Group (IAG) comprises leading asset owners and asset managers who recognize the need for consistent, comparable and reliable disclosure of material, decision-useful ESG information.</a:t>
            </a:r>
            <a:endParaRPr kumimoji="0" lang="en-US" sz="16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5462026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61BD1A-3F7B-4B67-A012-D36E72466CA5}"/>
              </a:ext>
            </a:extLst>
          </p:cNvPr>
          <p:cNvSpPr>
            <a:spLocks noGrp="1"/>
          </p:cNvSpPr>
          <p:nvPr>
            <p:ph type="title"/>
          </p:nvPr>
        </p:nvSpPr>
        <p:spPr/>
        <p:txBody>
          <a:bodyPr/>
          <a:lstStyle/>
          <a:p>
            <a:r>
              <a:rPr lang="en-US" sz="4000" dirty="0"/>
              <a:t/>
            </a:r>
            <a:br>
              <a:rPr lang="en-US" sz="4000" dirty="0"/>
            </a:br>
            <a:r>
              <a:rPr lang="en-US" sz="4000" dirty="0"/>
              <a:t>SASB Application Guidance…</a:t>
            </a:r>
          </a:p>
        </p:txBody>
      </p:sp>
      <p:sp>
        <p:nvSpPr>
          <p:cNvPr id="3" name="Content Placeholder 2">
            <a:extLst>
              <a:ext uri="{FF2B5EF4-FFF2-40B4-BE49-F238E27FC236}">
                <a16:creationId xmlns:a16="http://schemas.microsoft.com/office/drawing/2014/main" xmlns="" id="{A2BECC9A-E41F-415F-A6AD-33FAA399AB9F}"/>
              </a:ext>
            </a:extLst>
          </p:cNvPr>
          <p:cNvSpPr>
            <a:spLocks noGrp="1"/>
          </p:cNvSpPr>
          <p:nvPr>
            <p:ph idx="1"/>
          </p:nvPr>
        </p:nvSpPr>
        <p:spPr/>
        <p:txBody>
          <a:bodyPr/>
          <a:lstStyle/>
          <a:p>
            <a:r>
              <a:rPr lang="en-US" sz="2800" dirty="0"/>
              <a:t>5.0 Governance, Internal Control, and Assurance</a:t>
            </a:r>
          </a:p>
          <a:p>
            <a:r>
              <a:rPr lang="en-US" sz="2800" dirty="0"/>
              <a:t>Disclosure to investors should be accurate and reliable. Accordingly, a reporting entity should design, implement, and maintain a system of governance around developing and disclosing sustainability information—including management involvement, board oversight, and internal control—</a:t>
            </a:r>
            <a:r>
              <a:rPr lang="en-US" sz="2800" dirty="0">
                <a:highlight>
                  <a:srgbClr val="FFFF00"/>
                </a:highlight>
              </a:rPr>
              <a:t>that is substantially similar to what it uses for financial reporting. </a:t>
            </a:r>
          </a:p>
          <a:p>
            <a:r>
              <a:rPr lang="en-US" sz="2800" dirty="0"/>
              <a:t>Furthermore, SASB standards are designed to serve as a basis for suitable criteria if an entity chooses to seek third-party assurance.</a:t>
            </a:r>
          </a:p>
        </p:txBody>
      </p:sp>
      <p:sp>
        <p:nvSpPr>
          <p:cNvPr id="4" name="Date Placeholder 3">
            <a:extLst>
              <a:ext uri="{FF2B5EF4-FFF2-40B4-BE49-F238E27FC236}">
                <a16:creationId xmlns:a16="http://schemas.microsoft.com/office/drawing/2014/main" xmlns="" id="{A6A1D7EC-A368-4F6C-AF75-74910C59E999}"/>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6F7814-B15D-414B-A48B-2E8DFA90B11D}" type="datetime1">
              <a:rPr kumimoji="0" lang="en-US" sz="800" b="0" i="0" u="none" strike="noStrike" kern="1200" cap="all"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10/3/2019</a:t>
            </a:fld>
            <a:endParaRPr kumimoji="0" lang="en-US" sz="800" b="0" i="0" u="none" strike="noStrike" kern="1200" cap="all" spc="0" normalizeH="0" baseline="0" noProof="0" dirty="0">
              <a:ln>
                <a:noFill/>
              </a:ln>
              <a:solidFill>
                <a:srgbClr val="000000"/>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xmlns="" id="{07314A31-CB14-49B4-A56D-60CECF0A69F2}"/>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800" b="0" i="0" u="none" strike="noStrike" kern="1200" cap="all" spc="0" normalizeH="0" baseline="0" noProof="0">
                <a:ln>
                  <a:noFill/>
                </a:ln>
                <a:solidFill>
                  <a:srgbClr val="000000"/>
                </a:solidFill>
                <a:effectLst/>
                <a:uLnTx/>
                <a:uFillTx/>
                <a:latin typeface="Arial"/>
                <a:ea typeface="+mn-ea"/>
                <a:cs typeface="+mn-cs"/>
              </a:rPr>
              <a:t>© SASB</a:t>
            </a:r>
            <a:endParaRPr kumimoji="0" lang="de-DE" sz="800" b="0" i="0" u="none" strike="noStrike" kern="1200" cap="all" spc="0" normalizeH="0" baseline="0" noProof="0" dirty="0">
              <a:ln>
                <a:noFill/>
              </a:ln>
              <a:solidFill>
                <a:srgbClr val="000000"/>
              </a:solidFill>
              <a:effectLst/>
              <a:uLnTx/>
              <a:uFillTx/>
              <a:latin typeface="Arial"/>
              <a:ea typeface="+mn-ea"/>
              <a:cs typeface="+mn-cs"/>
            </a:endParaRPr>
          </a:p>
        </p:txBody>
      </p:sp>
      <p:sp>
        <p:nvSpPr>
          <p:cNvPr id="6" name="Slide Number Placeholder 5">
            <a:extLst>
              <a:ext uri="{FF2B5EF4-FFF2-40B4-BE49-F238E27FC236}">
                <a16:creationId xmlns:a16="http://schemas.microsoft.com/office/drawing/2014/main" xmlns="" id="{3D693EC2-069F-4F26-8F58-EBE45742A733}"/>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1A2200-0D14-442A-9019-362A45E8CD53}" type="slidenum">
              <a:rPr kumimoji="0" lang="en-US" sz="8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US"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9423823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60FB3F-A971-4630-BFDB-0D3C61A4A62A}"/>
              </a:ext>
            </a:extLst>
          </p:cNvPr>
          <p:cNvSpPr>
            <a:spLocks noGrp="1"/>
          </p:cNvSpPr>
          <p:nvPr>
            <p:ph type="title"/>
          </p:nvPr>
        </p:nvSpPr>
        <p:spPr>
          <a:xfrm>
            <a:off x="609600" y="228599"/>
            <a:ext cx="10972800" cy="1393824"/>
          </a:xfrm>
        </p:spPr>
        <p:txBody>
          <a:bodyPr/>
          <a:lstStyle/>
          <a:p>
            <a:r>
              <a:rPr lang="en-US" sz="4000" dirty="0"/>
              <a:t/>
            </a:r>
            <a:br>
              <a:rPr lang="en-US" sz="4000" dirty="0"/>
            </a:br>
            <a:r>
              <a:rPr lang="en-US" sz="4000" dirty="0"/>
              <a:t>COSO Framework and Sustainability</a:t>
            </a:r>
            <a:r>
              <a:rPr lang="en-US" b="0" dirty="0"/>
              <a:t/>
            </a:r>
            <a:br>
              <a:rPr lang="en-US" b="0" dirty="0"/>
            </a:br>
            <a:r>
              <a:rPr lang="en-US" b="0" i="1" dirty="0"/>
              <a:t>Leveraging the COSO Internal Control – Integrated Framework to Improve Confidence in Sustainability Performance Data</a:t>
            </a:r>
            <a:endParaRPr lang="en-US" i="1" dirty="0"/>
          </a:p>
        </p:txBody>
      </p:sp>
      <p:pic>
        <p:nvPicPr>
          <p:cNvPr id="6" name="Content Placeholder 5">
            <a:extLst>
              <a:ext uri="{FF2B5EF4-FFF2-40B4-BE49-F238E27FC236}">
                <a16:creationId xmlns:a16="http://schemas.microsoft.com/office/drawing/2014/main" xmlns="" id="{CAF71E75-B66C-40A9-822C-717C1E423945}"/>
              </a:ext>
            </a:extLst>
          </p:cNvPr>
          <p:cNvPicPr>
            <a:picLocks noGrp="1" noChangeAspect="1"/>
          </p:cNvPicPr>
          <p:nvPr>
            <p:ph idx="1"/>
          </p:nvPr>
        </p:nvPicPr>
        <p:blipFill>
          <a:blip r:embed="rId2"/>
          <a:stretch>
            <a:fillRect/>
          </a:stretch>
        </p:blipFill>
        <p:spPr>
          <a:xfrm>
            <a:off x="4071938" y="2271712"/>
            <a:ext cx="7620000" cy="3771900"/>
          </a:xfrm>
          <a:prstGeom prst="rect">
            <a:avLst/>
          </a:prstGeom>
        </p:spPr>
      </p:pic>
      <p:sp>
        <p:nvSpPr>
          <p:cNvPr id="4" name="Date Placeholder 3">
            <a:extLst>
              <a:ext uri="{FF2B5EF4-FFF2-40B4-BE49-F238E27FC236}">
                <a16:creationId xmlns:a16="http://schemas.microsoft.com/office/drawing/2014/main" xmlns="" id="{5BBE9334-2EFD-4ED2-84C5-8A5CAF907D2C}"/>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4154CAE-BC5B-F348-A389-121074064FDE}" type="datetime1">
              <a:rPr kumimoji="0" lang="en-US" sz="800" b="0" i="0" u="none" strike="noStrike" kern="1200" cap="all"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10/3/2019</a:t>
            </a:fld>
            <a:endParaRPr kumimoji="0" lang="en-US" sz="800" b="0" i="0" u="none" strike="noStrike" kern="1200" cap="all" spc="0" normalizeH="0" baseline="0" noProof="0">
              <a:ln>
                <a:noFill/>
              </a:ln>
              <a:solidFill>
                <a:srgbClr val="000000"/>
              </a:solidFill>
              <a:effectLst/>
              <a:uLnTx/>
              <a:uFillTx/>
              <a:latin typeface="Arial"/>
              <a:ea typeface="+mn-ea"/>
              <a:cs typeface="+mn-cs"/>
            </a:endParaRPr>
          </a:p>
        </p:txBody>
      </p:sp>
      <p:pic>
        <p:nvPicPr>
          <p:cNvPr id="8" name="Picture 7">
            <a:extLst>
              <a:ext uri="{FF2B5EF4-FFF2-40B4-BE49-F238E27FC236}">
                <a16:creationId xmlns:a16="http://schemas.microsoft.com/office/drawing/2014/main" xmlns="" id="{CE2D1760-5057-48B3-B323-08B798690B32}"/>
              </a:ext>
            </a:extLst>
          </p:cNvPr>
          <p:cNvPicPr>
            <a:picLocks noChangeAspect="1"/>
          </p:cNvPicPr>
          <p:nvPr/>
        </p:nvPicPr>
        <p:blipFill>
          <a:blip r:embed="rId3"/>
          <a:stretch>
            <a:fillRect/>
          </a:stretch>
        </p:blipFill>
        <p:spPr>
          <a:xfrm>
            <a:off x="335756" y="1622423"/>
            <a:ext cx="7334250" cy="2095500"/>
          </a:xfrm>
          <a:prstGeom prst="rect">
            <a:avLst/>
          </a:prstGeom>
        </p:spPr>
      </p:pic>
    </p:spTree>
    <p:extLst>
      <p:ext uri="{BB962C8B-B14F-4D97-AF65-F5344CB8AC3E}">
        <p14:creationId xmlns:p14="http://schemas.microsoft.com/office/powerpoint/2010/main" val="30906531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4033402" y="2168028"/>
            <a:ext cx="4132701" cy="51758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4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Rectangle 13"/>
          <p:cNvSpPr/>
          <p:nvPr/>
        </p:nvSpPr>
        <p:spPr>
          <a:xfrm>
            <a:off x="4033398" y="2168028"/>
            <a:ext cx="4132702" cy="51758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40"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		Decision-Useful</a:t>
            </a:r>
          </a:p>
        </p:txBody>
      </p:sp>
      <p:sp>
        <p:nvSpPr>
          <p:cNvPr id="15" name="Rectangle 14"/>
          <p:cNvSpPr/>
          <p:nvPr/>
        </p:nvSpPr>
        <p:spPr>
          <a:xfrm>
            <a:off x="4033392" y="2901986"/>
            <a:ext cx="4132702" cy="51758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40"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		Cost-Effective</a:t>
            </a:r>
          </a:p>
        </p:txBody>
      </p:sp>
      <p:sp>
        <p:nvSpPr>
          <p:cNvPr id="16" name="Rectangle 15"/>
          <p:cNvSpPr/>
          <p:nvPr/>
        </p:nvSpPr>
        <p:spPr>
          <a:xfrm>
            <a:off x="4025901" y="1426252"/>
            <a:ext cx="4132702" cy="51758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40"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		Material</a:t>
            </a:r>
          </a:p>
        </p:txBody>
      </p:sp>
      <p:sp>
        <p:nvSpPr>
          <p:cNvPr id="17" name="Pentagon 16"/>
          <p:cNvSpPr/>
          <p:nvPr/>
        </p:nvSpPr>
        <p:spPr>
          <a:xfrm>
            <a:off x="4029646" y="1426252"/>
            <a:ext cx="633382" cy="516426"/>
          </a:xfrm>
          <a:prstGeom prst="homePlat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9144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8" name="Pentagon 17"/>
          <p:cNvSpPr/>
          <p:nvPr/>
        </p:nvSpPr>
        <p:spPr>
          <a:xfrm>
            <a:off x="4033399" y="2170729"/>
            <a:ext cx="636620" cy="516426"/>
          </a:xfrm>
          <a:prstGeom prst="homePlat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9144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9" name="Pentagon 18"/>
          <p:cNvSpPr/>
          <p:nvPr/>
        </p:nvSpPr>
        <p:spPr>
          <a:xfrm>
            <a:off x="4029647" y="2899964"/>
            <a:ext cx="636620" cy="516426"/>
          </a:xfrm>
          <a:prstGeom prst="homePlat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9144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0" name="Rectangle 19"/>
          <p:cNvSpPr/>
          <p:nvPr/>
        </p:nvSpPr>
        <p:spPr>
          <a:xfrm>
            <a:off x="4037146" y="3629199"/>
            <a:ext cx="4132702" cy="51758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40"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		Industry-Specific</a:t>
            </a:r>
          </a:p>
        </p:txBody>
      </p:sp>
      <p:sp>
        <p:nvSpPr>
          <p:cNvPr id="21" name="Pentagon 20"/>
          <p:cNvSpPr/>
          <p:nvPr/>
        </p:nvSpPr>
        <p:spPr>
          <a:xfrm>
            <a:off x="4033401" y="3627177"/>
            <a:ext cx="636620" cy="516426"/>
          </a:xfrm>
          <a:prstGeom prst="homePlat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9144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2" name="Pentagon 21"/>
          <p:cNvSpPr/>
          <p:nvPr/>
        </p:nvSpPr>
        <p:spPr>
          <a:xfrm>
            <a:off x="4029647" y="1424921"/>
            <a:ext cx="601051" cy="516426"/>
          </a:xfrm>
          <a:prstGeom prst="homePlat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4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3" name="Pentagon 22"/>
          <p:cNvSpPr/>
          <p:nvPr/>
        </p:nvSpPr>
        <p:spPr>
          <a:xfrm>
            <a:off x="4029646" y="1424921"/>
            <a:ext cx="569926" cy="516426"/>
          </a:xfrm>
          <a:prstGeom prst="homePlat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9144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4" name="Pentagon 23"/>
          <p:cNvSpPr/>
          <p:nvPr/>
        </p:nvSpPr>
        <p:spPr>
          <a:xfrm>
            <a:off x="4029648" y="2171885"/>
            <a:ext cx="601051" cy="516426"/>
          </a:xfrm>
          <a:prstGeom prst="homePlat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4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5" name="Pentagon 24"/>
          <p:cNvSpPr/>
          <p:nvPr/>
        </p:nvSpPr>
        <p:spPr>
          <a:xfrm>
            <a:off x="4029647" y="2171885"/>
            <a:ext cx="569926" cy="516426"/>
          </a:xfrm>
          <a:prstGeom prst="homePlat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9144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6" name="Pentagon 25"/>
          <p:cNvSpPr/>
          <p:nvPr/>
        </p:nvSpPr>
        <p:spPr>
          <a:xfrm>
            <a:off x="4029648" y="2900328"/>
            <a:ext cx="601051" cy="516426"/>
          </a:xfrm>
          <a:prstGeom prst="homePlat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4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7" name="Pentagon 26"/>
          <p:cNvSpPr/>
          <p:nvPr/>
        </p:nvSpPr>
        <p:spPr>
          <a:xfrm>
            <a:off x="4029647" y="2900328"/>
            <a:ext cx="569926" cy="516426"/>
          </a:xfrm>
          <a:prstGeom prst="homePlat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9144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8" name="Pentagon 27"/>
          <p:cNvSpPr/>
          <p:nvPr/>
        </p:nvSpPr>
        <p:spPr>
          <a:xfrm>
            <a:off x="4037147" y="3631928"/>
            <a:ext cx="601051" cy="516426"/>
          </a:xfrm>
          <a:prstGeom prst="homePlat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4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9" name="Pentagon 28"/>
          <p:cNvSpPr/>
          <p:nvPr/>
        </p:nvSpPr>
        <p:spPr>
          <a:xfrm>
            <a:off x="4037146" y="3631928"/>
            <a:ext cx="569926" cy="516426"/>
          </a:xfrm>
          <a:prstGeom prst="homePlat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9144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0" name="Rectangle 29"/>
          <p:cNvSpPr/>
          <p:nvPr/>
        </p:nvSpPr>
        <p:spPr>
          <a:xfrm>
            <a:off x="4033403" y="4365128"/>
            <a:ext cx="4132701" cy="51758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4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1" name="Rectangle 30"/>
          <p:cNvSpPr/>
          <p:nvPr/>
        </p:nvSpPr>
        <p:spPr>
          <a:xfrm>
            <a:off x="4033399" y="4365128"/>
            <a:ext cx="4132702" cy="51758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40"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		Evidence-Based</a:t>
            </a:r>
          </a:p>
        </p:txBody>
      </p:sp>
      <p:sp>
        <p:nvSpPr>
          <p:cNvPr id="32" name="Pentagon 31"/>
          <p:cNvSpPr/>
          <p:nvPr/>
        </p:nvSpPr>
        <p:spPr>
          <a:xfrm>
            <a:off x="4033400" y="4367829"/>
            <a:ext cx="636620" cy="516426"/>
          </a:xfrm>
          <a:prstGeom prst="homePlat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9144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3" name="Pentagon 32"/>
          <p:cNvSpPr/>
          <p:nvPr/>
        </p:nvSpPr>
        <p:spPr>
          <a:xfrm>
            <a:off x="4029649" y="4368985"/>
            <a:ext cx="601051" cy="516426"/>
          </a:xfrm>
          <a:prstGeom prst="homePlat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4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4" name="Pentagon 33"/>
          <p:cNvSpPr/>
          <p:nvPr/>
        </p:nvSpPr>
        <p:spPr>
          <a:xfrm>
            <a:off x="4029648" y="4368985"/>
            <a:ext cx="569926" cy="516426"/>
          </a:xfrm>
          <a:prstGeom prst="homePlat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9144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5" name="Rectangle 34"/>
          <p:cNvSpPr/>
          <p:nvPr/>
        </p:nvSpPr>
        <p:spPr>
          <a:xfrm>
            <a:off x="4037157" y="5114011"/>
            <a:ext cx="4132701" cy="51758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4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6" name="Rectangle 35"/>
          <p:cNvSpPr/>
          <p:nvPr/>
        </p:nvSpPr>
        <p:spPr>
          <a:xfrm>
            <a:off x="4037153" y="5114011"/>
            <a:ext cx="4132702" cy="51758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40"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		Market-Informed</a:t>
            </a:r>
          </a:p>
        </p:txBody>
      </p:sp>
      <p:sp>
        <p:nvSpPr>
          <p:cNvPr id="37" name="Pentagon 36"/>
          <p:cNvSpPr/>
          <p:nvPr/>
        </p:nvSpPr>
        <p:spPr>
          <a:xfrm>
            <a:off x="4037154" y="5116712"/>
            <a:ext cx="636620" cy="516426"/>
          </a:xfrm>
          <a:prstGeom prst="homePlat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9144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8" name="Pentagon 37"/>
          <p:cNvSpPr/>
          <p:nvPr/>
        </p:nvSpPr>
        <p:spPr>
          <a:xfrm>
            <a:off x="4033403" y="5117868"/>
            <a:ext cx="601051" cy="516426"/>
          </a:xfrm>
          <a:prstGeom prst="homePlat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4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9" name="Pentagon 38"/>
          <p:cNvSpPr/>
          <p:nvPr/>
        </p:nvSpPr>
        <p:spPr>
          <a:xfrm>
            <a:off x="4033402" y="5117868"/>
            <a:ext cx="569926" cy="516426"/>
          </a:xfrm>
          <a:prstGeom prst="homePlat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9144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1" name="Title 1"/>
          <p:cNvSpPr txBox="1">
            <a:spLocks/>
          </p:cNvSpPr>
          <p:nvPr/>
        </p:nvSpPr>
        <p:spPr bwMode="auto">
          <a:xfrm>
            <a:off x="1981200" y="228600"/>
            <a:ext cx="8229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457200" rtl="0" eaLnBrk="1" fontAlgn="base" hangingPunct="1">
              <a:lnSpc>
                <a:spcPts val="2600"/>
              </a:lnSpc>
              <a:spcBef>
                <a:spcPct val="0"/>
              </a:spcBef>
              <a:spcAft>
                <a:spcPct val="0"/>
              </a:spcAft>
              <a:defRPr sz="2000" b="1" kern="1200">
                <a:solidFill>
                  <a:schemeClr val="bg2"/>
                </a:solidFill>
                <a:latin typeface="Arial"/>
                <a:ea typeface="ＭＳ Ｐゴシック" pitchFamily="-106" charset="-128"/>
                <a:cs typeface="+mj-cs"/>
              </a:defRPr>
            </a:lvl1pPr>
            <a:lvl2pPr algn="l" defTabSz="457200" rtl="0" eaLnBrk="1" fontAlgn="base" hangingPunct="1">
              <a:lnSpc>
                <a:spcPts val="2600"/>
              </a:lnSpc>
              <a:spcBef>
                <a:spcPct val="0"/>
              </a:spcBef>
              <a:spcAft>
                <a:spcPct val="0"/>
              </a:spcAft>
              <a:defRPr sz="2400" b="1">
                <a:solidFill>
                  <a:schemeClr val="bg2"/>
                </a:solidFill>
                <a:latin typeface="Arial" charset="0"/>
                <a:ea typeface="ＭＳ Ｐゴシック" pitchFamily="-106" charset="-128"/>
              </a:defRPr>
            </a:lvl2pPr>
            <a:lvl3pPr algn="l" defTabSz="457200" rtl="0" eaLnBrk="1" fontAlgn="base" hangingPunct="1">
              <a:lnSpc>
                <a:spcPts val="2600"/>
              </a:lnSpc>
              <a:spcBef>
                <a:spcPct val="0"/>
              </a:spcBef>
              <a:spcAft>
                <a:spcPct val="0"/>
              </a:spcAft>
              <a:defRPr sz="2400" b="1">
                <a:solidFill>
                  <a:schemeClr val="bg2"/>
                </a:solidFill>
                <a:latin typeface="Arial" charset="0"/>
                <a:ea typeface="ＭＳ Ｐゴシック" pitchFamily="-106" charset="-128"/>
              </a:defRPr>
            </a:lvl3pPr>
            <a:lvl4pPr algn="l" defTabSz="457200" rtl="0" eaLnBrk="1" fontAlgn="base" hangingPunct="1">
              <a:lnSpc>
                <a:spcPts val="2600"/>
              </a:lnSpc>
              <a:spcBef>
                <a:spcPct val="0"/>
              </a:spcBef>
              <a:spcAft>
                <a:spcPct val="0"/>
              </a:spcAft>
              <a:defRPr sz="2400" b="1">
                <a:solidFill>
                  <a:schemeClr val="bg2"/>
                </a:solidFill>
                <a:latin typeface="Arial" charset="0"/>
                <a:ea typeface="ＭＳ Ｐゴシック" pitchFamily="-106" charset="-128"/>
              </a:defRPr>
            </a:lvl4pPr>
            <a:lvl5pPr algn="l" defTabSz="457200" rtl="0" eaLnBrk="1" fontAlgn="base" hangingPunct="1">
              <a:lnSpc>
                <a:spcPts val="2600"/>
              </a:lnSpc>
              <a:spcBef>
                <a:spcPct val="0"/>
              </a:spcBef>
              <a:spcAft>
                <a:spcPct val="0"/>
              </a:spcAft>
              <a:defRPr sz="2400" b="1">
                <a:solidFill>
                  <a:schemeClr val="bg2"/>
                </a:solidFill>
                <a:latin typeface="Arial" charset="0"/>
                <a:ea typeface="ＭＳ Ｐゴシック" pitchFamily="-106" charset="-128"/>
              </a:defRPr>
            </a:lvl5pPr>
            <a:lvl6pPr marL="457200" algn="l" defTabSz="457200" rtl="0" eaLnBrk="1" fontAlgn="base" hangingPunct="1">
              <a:lnSpc>
                <a:spcPts val="2600"/>
              </a:lnSpc>
              <a:spcBef>
                <a:spcPct val="0"/>
              </a:spcBef>
              <a:spcAft>
                <a:spcPct val="0"/>
              </a:spcAft>
              <a:defRPr sz="2400" b="1">
                <a:solidFill>
                  <a:schemeClr val="bg2"/>
                </a:solidFill>
                <a:latin typeface="Arial" charset="0"/>
                <a:ea typeface="ＭＳ Ｐゴシック" pitchFamily="-106" charset="-128"/>
              </a:defRPr>
            </a:lvl6pPr>
            <a:lvl7pPr marL="914400" algn="l" defTabSz="457200" rtl="0" eaLnBrk="1" fontAlgn="base" hangingPunct="1">
              <a:lnSpc>
                <a:spcPts val="2600"/>
              </a:lnSpc>
              <a:spcBef>
                <a:spcPct val="0"/>
              </a:spcBef>
              <a:spcAft>
                <a:spcPct val="0"/>
              </a:spcAft>
              <a:defRPr sz="2400" b="1">
                <a:solidFill>
                  <a:schemeClr val="bg2"/>
                </a:solidFill>
                <a:latin typeface="Arial" charset="0"/>
                <a:ea typeface="ＭＳ Ｐゴシック" pitchFamily="-106" charset="-128"/>
              </a:defRPr>
            </a:lvl7pPr>
            <a:lvl8pPr marL="1371600" algn="l" defTabSz="457200" rtl="0" eaLnBrk="1" fontAlgn="base" hangingPunct="1">
              <a:lnSpc>
                <a:spcPts val="2600"/>
              </a:lnSpc>
              <a:spcBef>
                <a:spcPct val="0"/>
              </a:spcBef>
              <a:spcAft>
                <a:spcPct val="0"/>
              </a:spcAft>
              <a:defRPr sz="2400" b="1">
                <a:solidFill>
                  <a:schemeClr val="bg2"/>
                </a:solidFill>
                <a:latin typeface="Arial" charset="0"/>
                <a:ea typeface="ＭＳ Ｐゴシック" pitchFamily="-106" charset="-128"/>
              </a:defRPr>
            </a:lvl8pPr>
            <a:lvl9pPr marL="1828800" algn="l" defTabSz="457200" rtl="0" eaLnBrk="1" fontAlgn="base" hangingPunct="1">
              <a:lnSpc>
                <a:spcPts val="2600"/>
              </a:lnSpc>
              <a:spcBef>
                <a:spcPct val="0"/>
              </a:spcBef>
              <a:spcAft>
                <a:spcPct val="0"/>
              </a:spcAft>
              <a:defRPr sz="2400" b="1">
                <a:solidFill>
                  <a:schemeClr val="bg2"/>
                </a:solidFill>
                <a:latin typeface="Arial" charset="0"/>
                <a:ea typeface="ＭＳ Ｐゴシック" pitchFamily="-106"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CD1D0C"/>
                </a:solidFill>
                <a:effectLst/>
                <a:uLnTx/>
                <a:uFillTx/>
                <a:latin typeface="Arial"/>
                <a:ea typeface="ＭＳ Ｐゴシック" pitchFamily="-106" charset="-128"/>
                <a:cs typeface="+mj-cs"/>
              </a:rPr>
              <a:t>The SASB Difference</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CD1D0C"/>
                </a:solidFill>
                <a:effectLst/>
                <a:uLnTx/>
                <a:uFillTx/>
                <a:latin typeface="Arial"/>
                <a:ea typeface="ＭＳ Ｐゴシック" pitchFamily="-106" charset="-128"/>
                <a:cs typeface="+mj-cs"/>
              </a:rPr>
              <a:t/>
            </a:r>
            <a:br>
              <a:rPr kumimoji="0" lang="en-US" sz="2000" b="1" i="0" u="none" strike="noStrike" kern="1200" cap="none" spc="0" normalizeH="0" baseline="0" noProof="0" dirty="0">
                <a:ln>
                  <a:noFill/>
                </a:ln>
                <a:solidFill>
                  <a:srgbClr val="CD1D0C"/>
                </a:solidFill>
                <a:effectLst/>
                <a:uLnTx/>
                <a:uFillTx/>
                <a:latin typeface="Arial"/>
                <a:ea typeface="ＭＳ Ｐゴシック" pitchFamily="-106" charset="-128"/>
                <a:cs typeface="+mj-cs"/>
              </a:rPr>
            </a:br>
            <a:r>
              <a:rPr kumimoji="0" lang="en-US" sz="2000" b="1" i="0" u="none" strike="noStrike" kern="1200" cap="none" spc="0" normalizeH="0" baseline="0" noProof="0" dirty="0">
                <a:ln>
                  <a:noFill/>
                </a:ln>
                <a:solidFill>
                  <a:srgbClr val="FFFFFF">
                    <a:lumMod val="50000"/>
                  </a:srgbClr>
                </a:solidFill>
                <a:effectLst/>
                <a:uLnTx/>
                <a:uFillTx/>
                <a:latin typeface="Arial"/>
                <a:ea typeface="ＭＳ Ｐゴシック" pitchFamily="-106" charset="-128"/>
                <a:cs typeface="+mj-cs"/>
              </a:rPr>
              <a:t>SASB standards are created for the market, by the market</a:t>
            </a:r>
            <a:endParaRPr kumimoji="0" lang="en-US" sz="2000" b="1" i="0" u="none" strike="noStrike" kern="1200" cap="none" spc="0" normalizeH="0" baseline="0" noProof="0" dirty="0">
              <a:ln>
                <a:noFill/>
              </a:ln>
              <a:solidFill>
                <a:srgbClr val="84858C"/>
              </a:solidFill>
              <a:effectLst/>
              <a:uLnTx/>
              <a:uFillTx/>
              <a:latin typeface="Arial"/>
              <a:ea typeface="ＭＳ Ｐゴシック" pitchFamily="-106" charset="-128"/>
              <a:cs typeface="+mj-cs"/>
            </a:endParaRPr>
          </a:p>
        </p:txBody>
      </p:sp>
      <p:sp>
        <p:nvSpPr>
          <p:cNvPr id="4" name="Date Placeholder 3"/>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C64040-B86D-C54F-B175-77D917F90D61}" type="datetime1">
              <a:rPr kumimoji="0" lang="en-US" sz="800" b="0" i="0" u="none" strike="noStrike" kern="1200" cap="all"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10/3/2019</a:t>
            </a:fld>
            <a:endParaRPr kumimoji="0" lang="en-US" sz="800" b="0" i="0" u="none" strike="noStrike" kern="1200" cap="all" spc="0" normalizeH="0" baseline="0" noProof="0">
              <a:ln>
                <a:noFill/>
              </a:ln>
              <a:solidFill>
                <a:srgbClr val="000000"/>
              </a:solidFill>
              <a:effectLst/>
              <a:uLnTx/>
              <a:uFillTx/>
              <a:latin typeface="Arial"/>
              <a:ea typeface="+mn-ea"/>
              <a:cs typeface="+mn-cs"/>
            </a:endParaRPr>
          </a:p>
        </p:txBody>
      </p:sp>
      <p:sp>
        <p:nvSpPr>
          <p:cNvPr id="42" name="Footer Placeholder 5"/>
          <p:cNvSpPr>
            <a:spLocks noGrp="1"/>
          </p:cNvSpPr>
          <p:nvPr/>
        </p:nvSpPr>
        <p:spPr>
          <a:xfrm>
            <a:off x="8613896" y="6463837"/>
            <a:ext cx="913455" cy="228600"/>
          </a:xfrm>
          <a:prstGeom prst="rect">
            <a:avLst/>
          </a:prstGeom>
        </p:spPr>
        <p:txBody>
          <a:bodyPr vert="horz" lIns="0" tIns="0" rIns="0" bIns="0" rtlCol="0" anchor="t" anchorCtr="0"/>
          <a:lstStyle>
            <a:defPPr>
              <a:defRPr lang="en-US"/>
            </a:defPPr>
            <a:lvl1pPr algn="l" defTabSz="457200" rtl="0" fontAlgn="auto">
              <a:spcBef>
                <a:spcPts val="0"/>
              </a:spcBef>
              <a:spcAft>
                <a:spcPts val="0"/>
              </a:spcAft>
              <a:defRPr sz="800" kern="1200" cap="all" dirty="0">
                <a:solidFill>
                  <a:schemeClr val="tx1"/>
                </a:solidFill>
                <a:latin typeface="Arial"/>
                <a:ea typeface="+mn-ea"/>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06"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06"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06"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06" charset="-128"/>
                <a:cs typeface="+mn-cs"/>
              </a:defRPr>
            </a:lvl5pPr>
            <a:lvl6pPr marL="2286000" algn="l" defTabSz="914400" rtl="0" eaLnBrk="1" latinLnBrk="0" hangingPunct="1">
              <a:defRPr kern="1200">
                <a:solidFill>
                  <a:schemeClr val="tx1"/>
                </a:solidFill>
                <a:latin typeface="Arial" charset="0"/>
                <a:ea typeface="ＭＳ Ｐゴシック" pitchFamily="-106" charset="-128"/>
                <a:cs typeface="+mn-cs"/>
              </a:defRPr>
            </a:lvl6pPr>
            <a:lvl7pPr marL="2743200" algn="l" defTabSz="914400" rtl="0" eaLnBrk="1" latinLnBrk="0" hangingPunct="1">
              <a:defRPr kern="1200">
                <a:solidFill>
                  <a:schemeClr val="tx1"/>
                </a:solidFill>
                <a:latin typeface="Arial" charset="0"/>
                <a:ea typeface="ＭＳ Ｐゴシック" pitchFamily="-106" charset="-128"/>
                <a:cs typeface="+mn-cs"/>
              </a:defRPr>
            </a:lvl7pPr>
            <a:lvl8pPr marL="3200400" algn="l" defTabSz="914400" rtl="0" eaLnBrk="1" latinLnBrk="0" hangingPunct="1">
              <a:defRPr kern="1200">
                <a:solidFill>
                  <a:schemeClr val="tx1"/>
                </a:solidFill>
                <a:latin typeface="Arial" charset="0"/>
                <a:ea typeface="ＭＳ Ｐゴシック" pitchFamily="-106" charset="-128"/>
                <a:cs typeface="+mn-cs"/>
              </a:defRPr>
            </a:lvl8pPr>
            <a:lvl9pPr marL="3657600" algn="l" defTabSz="914400" rtl="0" eaLnBrk="1" latinLnBrk="0" hangingPunct="1">
              <a:defRPr kern="1200">
                <a:solidFill>
                  <a:schemeClr val="tx1"/>
                </a:solidFill>
                <a:latin typeface="Arial" charset="0"/>
                <a:ea typeface="ＭＳ Ｐゴシック" pitchFamily="-106" charset="-128"/>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all" spc="0" normalizeH="0" baseline="0" noProof="0">
                <a:ln>
                  <a:noFill/>
                </a:ln>
                <a:solidFill>
                  <a:srgbClr val="000000"/>
                </a:solidFill>
                <a:effectLst/>
                <a:uLnTx/>
                <a:uFillTx/>
                <a:latin typeface="Arial"/>
                <a:ea typeface="+mn-ea"/>
                <a:cs typeface="+mn-cs"/>
              </a:rPr>
              <a:t>© 2017 SASB™</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all"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380492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There’s Only One… </a:t>
            </a:r>
          </a:p>
        </p:txBody>
      </p:sp>
      <p:pic>
        <p:nvPicPr>
          <p:cNvPr id="4" name="Content Placeholder 3"/>
          <p:cNvPicPr>
            <a:picLocks noGrp="1" noChangeAspect="1"/>
          </p:cNvPicPr>
          <p:nvPr>
            <p:ph idx="1"/>
          </p:nvPr>
        </p:nvPicPr>
        <p:blipFill>
          <a:blip r:embed="rId2"/>
          <a:stretch>
            <a:fillRect/>
          </a:stretch>
        </p:blipFill>
        <p:spPr>
          <a:xfrm>
            <a:off x="3971360" y="1827881"/>
            <a:ext cx="4249280" cy="4346825"/>
          </a:xfrm>
          <a:prstGeom prst="rect">
            <a:avLst/>
          </a:prstGeom>
        </p:spPr>
      </p:pic>
    </p:spTree>
    <p:extLst>
      <p:ext uri="{BB962C8B-B14F-4D97-AF65-F5344CB8AC3E}">
        <p14:creationId xmlns:p14="http://schemas.microsoft.com/office/powerpoint/2010/main" val="34834731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5DE34FD-8B57-405D-91AB-F58D539063E9}"/>
              </a:ext>
            </a:extLst>
          </p:cNvPr>
          <p:cNvPicPr>
            <a:picLocks noChangeAspect="1"/>
          </p:cNvPicPr>
          <p:nvPr/>
        </p:nvPicPr>
        <p:blipFill>
          <a:blip r:embed="rId2"/>
          <a:stretch>
            <a:fillRect/>
          </a:stretch>
        </p:blipFill>
        <p:spPr>
          <a:xfrm>
            <a:off x="1333500" y="571500"/>
            <a:ext cx="9525000" cy="5715000"/>
          </a:xfrm>
          <a:prstGeom prst="rect">
            <a:avLst/>
          </a:prstGeom>
        </p:spPr>
      </p:pic>
    </p:spTree>
    <p:extLst>
      <p:ext uri="{BB962C8B-B14F-4D97-AF65-F5344CB8AC3E}">
        <p14:creationId xmlns:p14="http://schemas.microsoft.com/office/powerpoint/2010/main" val="23880160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E665595-06A3-4066-89D6-4D9AA0F43E73}"/>
              </a:ext>
            </a:extLst>
          </p:cNvPr>
          <p:cNvPicPr>
            <a:picLocks noChangeAspect="1"/>
          </p:cNvPicPr>
          <p:nvPr/>
        </p:nvPicPr>
        <p:blipFill rotWithShape="1">
          <a:blip r:embed="rId2"/>
          <a:srcRect t="4460" b="9333"/>
          <a:stretch/>
        </p:blipFill>
        <p:spPr>
          <a:xfrm>
            <a:off x="20" y="10"/>
            <a:ext cx="12191980" cy="6857990"/>
          </a:xfrm>
          <a:prstGeom prst="rect">
            <a:avLst/>
          </a:prstGeom>
        </p:spPr>
      </p:pic>
    </p:spTree>
    <p:extLst>
      <p:ext uri="{BB962C8B-B14F-4D97-AF65-F5344CB8AC3E}">
        <p14:creationId xmlns:p14="http://schemas.microsoft.com/office/powerpoint/2010/main" val="39062341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5FD062-E37F-4149-9D54-91872C1FA646}"/>
              </a:ext>
            </a:extLst>
          </p:cNvPr>
          <p:cNvSpPr>
            <a:spLocks noGrp="1"/>
          </p:cNvSpPr>
          <p:nvPr>
            <p:ph type="title"/>
          </p:nvPr>
        </p:nvSpPr>
        <p:spPr>
          <a:xfrm>
            <a:off x="801098" y="165463"/>
            <a:ext cx="6387102" cy="1201783"/>
          </a:xfrm>
        </p:spPr>
        <p:txBody>
          <a:bodyPr>
            <a:normAutofit/>
          </a:bodyPr>
          <a:lstStyle/>
          <a:p>
            <a:r>
              <a:rPr lang="en-US" dirty="0">
                <a:latin typeface="+mn-lt"/>
              </a:rPr>
              <a:t>So, What has Changed?</a:t>
            </a:r>
          </a:p>
        </p:txBody>
      </p:sp>
      <p:sp>
        <p:nvSpPr>
          <p:cNvPr id="3" name="Content Placeholder 2">
            <a:extLst>
              <a:ext uri="{FF2B5EF4-FFF2-40B4-BE49-F238E27FC236}">
                <a16:creationId xmlns:a16="http://schemas.microsoft.com/office/drawing/2014/main" xmlns="" id="{90361ACB-544B-4F9C-8E47-EFBB5CE1D9B3}"/>
              </a:ext>
            </a:extLst>
          </p:cNvPr>
          <p:cNvSpPr>
            <a:spLocks noGrp="1"/>
          </p:cNvSpPr>
          <p:nvPr>
            <p:ph idx="1"/>
          </p:nvPr>
        </p:nvSpPr>
        <p:spPr>
          <a:xfrm>
            <a:off x="805542" y="1219200"/>
            <a:ext cx="6382657" cy="5296088"/>
          </a:xfrm>
        </p:spPr>
        <p:txBody>
          <a:bodyPr anchor="t">
            <a:normAutofit/>
          </a:bodyPr>
          <a:lstStyle/>
          <a:p>
            <a:r>
              <a:rPr lang="en-US" sz="2400" dirty="0"/>
              <a:t>Increased reporting and adoption</a:t>
            </a:r>
          </a:p>
          <a:p>
            <a:r>
              <a:rPr lang="en-US" sz="2400" dirty="0"/>
              <a:t>New Stock Exchange guidance </a:t>
            </a:r>
          </a:p>
          <a:p>
            <a:r>
              <a:rPr lang="en-US" sz="2400" dirty="0"/>
              <a:t>COSO ESG/ERM guidance</a:t>
            </a:r>
          </a:p>
          <a:p>
            <a:r>
              <a:rPr lang="en-US" sz="2400" dirty="0"/>
              <a:t>SEC discussion and proposal mandating ESG reporting</a:t>
            </a:r>
          </a:p>
          <a:p>
            <a:r>
              <a:rPr lang="en-US" sz="2400" dirty="0"/>
              <a:t>SEC Human Capital disclosure proposal</a:t>
            </a:r>
          </a:p>
          <a:p>
            <a:r>
              <a:rPr lang="en-US" sz="2400" dirty="0"/>
              <a:t>Inflows to new ESG products </a:t>
            </a:r>
          </a:p>
          <a:p>
            <a:r>
              <a:rPr lang="en-US" sz="2400" dirty="0"/>
              <a:t>Growing levels of third-party assurance </a:t>
            </a:r>
          </a:p>
          <a:p>
            <a:r>
              <a:rPr lang="en-US" sz="2400" dirty="0"/>
              <a:t>New Legal considerations </a:t>
            </a:r>
          </a:p>
          <a:p>
            <a:r>
              <a:rPr lang="en-US" sz="2400" dirty="0"/>
              <a:t>IASB expansion of ESG reporting</a:t>
            </a:r>
          </a:p>
          <a:p>
            <a:r>
              <a:rPr lang="en-US" sz="2400" dirty="0"/>
              <a:t> </a:t>
            </a:r>
            <a:r>
              <a:rPr lang="en-US" sz="3200" b="1" dirty="0"/>
              <a:t>SASB standards formally released </a:t>
            </a:r>
          </a:p>
          <a:p>
            <a:endParaRPr lang="en-US" sz="1400" dirty="0"/>
          </a:p>
          <a:p>
            <a:endParaRPr lang="en-US" sz="1400" dirty="0"/>
          </a:p>
        </p:txBody>
      </p:sp>
      <p:sp>
        <p:nvSpPr>
          <p:cNvPr id="10" name="Rectangle 9">
            <a:extLst>
              <a:ext uri="{FF2B5EF4-FFF2-40B4-BE49-F238E27FC236}">
                <a16:creationId xmlns:a16="http://schemas.microsoft.com/office/drawing/2014/main" xmlns="" id="{61445B8C-D724-4F73-AB77-3CCE4E822C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34655" y="20963"/>
            <a:ext cx="4657345" cy="6816065"/>
          </a:xfrm>
          <a:prstGeom prst="rect">
            <a:avLst/>
          </a:prstGeom>
          <a:solidFill>
            <a:schemeClr val="bg1">
              <a:lumMod val="95000"/>
              <a:lumOff val="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xmlns="" id="{28361A11-CD62-4C9A-8235-03E300AF29E6}"/>
              </a:ext>
            </a:extLst>
          </p:cNvPr>
          <p:cNvPicPr>
            <a:picLocks noChangeAspect="1"/>
          </p:cNvPicPr>
          <p:nvPr/>
        </p:nvPicPr>
        <p:blipFill>
          <a:blip r:embed="rId2"/>
          <a:stretch>
            <a:fillRect/>
          </a:stretch>
        </p:blipFill>
        <p:spPr>
          <a:xfrm>
            <a:off x="7873882" y="608650"/>
            <a:ext cx="3996386" cy="2247967"/>
          </a:xfrm>
          <a:prstGeom prst="rect">
            <a:avLst/>
          </a:prstGeom>
        </p:spPr>
      </p:pic>
      <p:cxnSp>
        <p:nvCxnSpPr>
          <p:cNvPr id="12" name="Straight Connector 11">
            <a:extLst>
              <a:ext uri="{FF2B5EF4-FFF2-40B4-BE49-F238E27FC236}">
                <a16:creationId xmlns:a16="http://schemas.microsoft.com/office/drawing/2014/main" xmlns="" id="{99905336-A7CD-4C75-9E77-C704674F404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9073347" y="3429000"/>
            <a:ext cx="1597456" cy="0"/>
          </a:xfrm>
          <a:prstGeom prst="line">
            <a:avLst/>
          </a:prstGeom>
          <a:ln w="50800">
            <a:solidFill>
              <a:schemeClr val="bg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xmlns="" id="{5C761833-ED63-4B2B-988C-BE6D4675FAE4}"/>
              </a:ext>
            </a:extLst>
          </p:cNvPr>
          <p:cNvPicPr>
            <a:picLocks noChangeAspect="1"/>
          </p:cNvPicPr>
          <p:nvPr/>
        </p:nvPicPr>
        <p:blipFill>
          <a:blip r:embed="rId3"/>
          <a:stretch>
            <a:fillRect/>
          </a:stretch>
        </p:blipFill>
        <p:spPr>
          <a:xfrm>
            <a:off x="7950906" y="3735414"/>
            <a:ext cx="3842338" cy="2779874"/>
          </a:xfrm>
          <a:prstGeom prst="rect">
            <a:avLst/>
          </a:prstGeom>
        </p:spPr>
      </p:pic>
    </p:spTree>
    <p:extLst>
      <p:ext uri="{BB962C8B-B14F-4D97-AF65-F5344CB8AC3E}">
        <p14:creationId xmlns:p14="http://schemas.microsoft.com/office/powerpoint/2010/main" val="2455099598"/>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801F6F3-6C0A-4CAC-A250-8F5E2B79AECB}"/>
              </a:ext>
            </a:extLst>
          </p:cNvPr>
          <p:cNvPicPr>
            <a:picLocks noChangeAspect="1"/>
          </p:cNvPicPr>
          <p:nvPr/>
        </p:nvPicPr>
        <p:blipFill rotWithShape="1">
          <a:blip r:embed="rId2"/>
          <a:srcRect t="6452" r="-1" b="20828"/>
          <a:stretch/>
        </p:blipFill>
        <p:spPr>
          <a:xfrm>
            <a:off x="321733" y="321733"/>
            <a:ext cx="11548534" cy="6214534"/>
          </a:xfrm>
          <a:prstGeom prst="rect">
            <a:avLst/>
          </a:prstGeom>
        </p:spPr>
      </p:pic>
    </p:spTree>
    <p:extLst>
      <p:ext uri="{BB962C8B-B14F-4D97-AF65-F5344CB8AC3E}">
        <p14:creationId xmlns:p14="http://schemas.microsoft.com/office/powerpoint/2010/main" val="2129248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CFD3B3-CC9D-4F32-BD20-9524078F093D}"/>
              </a:ext>
            </a:extLst>
          </p:cNvPr>
          <p:cNvSpPr>
            <a:spLocks noGrp="1"/>
          </p:cNvSpPr>
          <p:nvPr>
            <p:ph type="title"/>
          </p:nvPr>
        </p:nvSpPr>
        <p:spPr/>
        <p:txBody>
          <a:bodyPr/>
          <a:lstStyle/>
          <a:p>
            <a:r>
              <a:rPr lang="en-US" dirty="0">
                <a:latin typeface="+mn-lt"/>
              </a:rPr>
              <a:t>Principles for Responsible</a:t>
            </a:r>
            <a:br>
              <a:rPr lang="en-US" dirty="0">
                <a:latin typeface="+mn-lt"/>
              </a:rPr>
            </a:br>
            <a:r>
              <a:rPr lang="en-US" dirty="0">
                <a:latin typeface="+mn-lt"/>
              </a:rPr>
              <a:t> Investment (PRI)</a:t>
            </a:r>
          </a:p>
        </p:txBody>
      </p:sp>
      <p:sp>
        <p:nvSpPr>
          <p:cNvPr id="3" name="Content Placeholder 2">
            <a:extLst>
              <a:ext uri="{FF2B5EF4-FFF2-40B4-BE49-F238E27FC236}">
                <a16:creationId xmlns:a16="http://schemas.microsoft.com/office/drawing/2014/main" xmlns="" id="{B59A5F4D-FEED-49B5-8533-E2ED0D69E0AE}"/>
              </a:ext>
            </a:extLst>
          </p:cNvPr>
          <p:cNvSpPr>
            <a:spLocks noGrp="1"/>
          </p:cNvSpPr>
          <p:nvPr>
            <p:ph idx="1"/>
          </p:nvPr>
        </p:nvSpPr>
        <p:spPr>
          <a:xfrm>
            <a:off x="838200" y="1825624"/>
            <a:ext cx="10515600" cy="4759733"/>
          </a:xfrm>
        </p:spPr>
        <p:txBody>
          <a:bodyPr>
            <a:normAutofit fontScale="92500"/>
          </a:bodyPr>
          <a:lstStyle/>
          <a:p>
            <a:r>
              <a:rPr lang="en-US" dirty="0"/>
              <a:t>Incorporate ESG issues into investment analysis and decision-making processes.</a:t>
            </a:r>
          </a:p>
          <a:p>
            <a:r>
              <a:rPr lang="en-US" dirty="0"/>
              <a:t>Be active owners and incorporate ESG issues into our ownership policies and practices.</a:t>
            </a:r>
          </a:p>
          <a:p>
            <a:r>
              <a:rPr lang="en-US" dirty="0"/>
              <a:t>Seek appropriate disclosure on ESG issues by the entities in which we invest.</a:t>
            </a:r>
          </a:p>
          <a:p>
            <a:r>
              <a:rPr lang="en-US" dirty="0"/>
              <a:t>Promote acceptance and implementation of the Principles within the investment industry.</a:t>
            </a:r>
          </a:p>
          <a:p>
            <a:r>
              <a:rPr lang="en-US" dirty="0"/>
              <a:t>Work together to enhance our effectiveness in implementing the Principles.</a:t>
            </a:r>
          </a:p>
          <a:p>
            <a:r>
              <a:rPr lang="en-US" dirty="0"/>
              <a:t>Report on our activities and progress towards implementing the Principles.</a:t>
            </a:r>
          </a:p>
          <a:p>
            <a:endParaRPr lang="en-US" dirty="0"/>
          </a:p>
        </p:txBody>
      </p:sp>
      <p:pic>
        <p:nvPicPr>
          <p:cNvPr id="4" name="Picture 3">
            <a:extLst>
              <a:ext uri="{FF2B5EF4-FFF2-40B4-BE49-F238E27FC236}">
                <a16:creationId xmlns:a16="http://schemas.microsoft.com/office/drawing/2014/main" xmlns="" id="{6ED5DCFF-945F-43B5-BAA6-D0F51C5DA370}"/>
              </a:ext>
            </a:extLst>
          </p:cNvPr>
          <p:cNvPicPr>
            <a:picLocks noChangeAspect="1"/>
          </p:cNvPicPr>
          <p:nvPr/>
        </p:nvPicPr>
        <p:blipFill>
          <a:blip r:embed="rId2"/>
          <a:stretch>
            <a:fillRect/>
          </a:stretch>
        </p:blipFill>
        <p:spPr>
          <a:xfrm>
            <a:off x="8046658" y="61913"/>
            <a:ext cx="2809875" cy="1628775"/>
          </a:xfrm>
          <a:prstGeom prst="rect">
            <a:avLst/>
          </a:prstGeom>
        </p:spPr>
      </p:pic>
    </p:spTree>
    <p:extLst>
      <p:ext uri="{BB962C8B-B14F-4D97-AF65-F5344CB8AC3E}">
        <p14:creationId xmlns:p14="http://schemas.microsoft.com/office/powerpoint/2010/main" val="239123303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ESRC_TAGID" val="37a8ea14-83ae-48bc-bc68-d7a8c4152dd1"/>
</p:tagLst>
</file>

<file path=ppt/tags/tag2.xml><?xml version="1.0" encoding="utf-8"?>
<p:tagLst xmlns:a="http://schemas.openxmlformats.org/drawingml/2006/main" xmlns:r="http://schemas.openxmlformats.org/officeDocument/2006/relationships" xmlns:p="http://schemas.openxmlformats.org/presentationml/2006/main">
  <p:tag name="SLIDESRC_TAGID" val="a17e336e-58fb-472e-bea0-62c226c8b7f0"/>
</p:tagLst>
</file>

<file path=ppt/tags/tag3.xml><?xml version="1.0" encoding="utf-8"?>
<p:tagLst xmlns:a="http://schemas.openxmlformats.org/drawingml/2006/main" xmlns:r="http://schemas.openxmlformats.org/officeDocument/2006/relationships" xmlns:p="http://schemas.openxmlformats.org/presentationml/2006/main">
  <p:tag name="SLIDESRC_TAGID" val="031a01d1-cae8-4b31-8490-4f94c56e047b"/>
</p:tagLst>
</file>

<file path=ppt/tags/tag4.xml><?xml version="1.0" encoding="utf-8"?>
<p:tagLst xmlns:a="http://schemas.openxmlformats.org/drawingml/2006/main" xmlns:r="http://schemas.openxmlformats.org/officeDocument/2006/relationships" xmlns:p="http://schemas.openxmlformats.org/presentationml/2006/main">
  <p:tag name="SLIDESRC_TAGID" val="4b90e282-007c-45e7-829d-5c3a41cc4e08"/>
</p:tagLst>
</file>

<file path=ppt/tags/tag5.xml><?xml version="1.0" encoding="utf-8"?>
<p:tagLst xmlns:a="http://schemas.openxmlformats.org/drawingml/2006/main" xmlns:r="http://schemas.openxmlformats.org/officeDocument/2006/relationships" xmlns:p="http://schemas.openxmlformats.org/presentationml/2006/main">
  <p:tag name="SLIDESRC_TAGID" val="232515da-4f0c-4874-a895-63defbab7f51"/>
</p:tagLst>
</file>

<file path=ppt/tags/tag6.xml><?xml version="1.0" encoding="utf-8"?>
<p:tagLst xmlns:a="http://schemas.openxmlformats.org/drawingml/2006/main" xmlns:r="http://schemas.openxmlformats.org/officeDocument/2006/relationships" xmlns:p="http://schemas.openxmlformats.org/presentationml/2006/main">
  <p:tag name="SLIDESRC_TAGID" val="2bf27f1f-8288-4def-a2c5-572a1b706a95"/>
</p:tagLst>
</file>

<file path=ppt/tags/tag7.xml><?xml version="1.0" encoding="utf-8"?>
<p:tagLst xmlns:a="http://schemas.openxmlformats.org/drawingml/2006/main" xmlns:r="http://schemas.openxmlformats.org/officeDocument/2006/relationships" xmlns:p="http://schemas.openxmlformats.org/presentationml/2006/main">
  <p:tag name="SLIDESRC_TAGID" val="2a197a50-8d22-4f3e-bc73-414f3bfb93be"/>
</p:tagLst>
</file>

<file path=ppt/tags/tag8.xml><?xml version="1.0" encoding="utf-8"?>
<p:tagLst xmlns:a="http://schemas.openxmlformats.org/drawingml/2006/main" xmlns:r="http://schemas.openxmlformats.org/officeDocument/2006/relationships" xmlns:p="http://schemas.openxmlformats.org/presentationml/2006/main">
  <p:tag name="SLIDESRC_TAGID" val="36153acf-32a1-4092-a324-abf7c72bda8b"/>
</p:tagLst>
</file>

<file path=ppt/theme/_rels/theme3.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Urba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4.xml><?xml version="1.0" encoding="utf-8"?>
<a:theme xmlns:a="http://schemas.openxmlformats.org/drawingml/2006/main" name="4_SASB powerpoint template">
  <a:themeElements>
    <a:clrScheme name="Custom 9">
      <a:dk1>
        <a:srgbClr val="000000"/>
      </a:dk1>
      <a:lt1>
        <a:srgbClr val="FFFFFF"/>
      </a:lt1>
      <a:dk2>
        <a:srgbClr val="84858C"/>
      </a:dk2>
      <a:lt2>
        <a:srgbClr val="CD1D0C"/>
      </a:lt2>
      <a:accent1>
        <a:srgbClr val="000000"/>
      </a:accent1>
      <a:accent2>
        <a:srgbClr val="84858C"/>
      </a:accent2>
      <a:accent3>
        <a:srgbClr val="E0E0E2"/>
      </a:accent3>
      <a:accent4>
        <a:srgbClr val="000000"/>
      </a:accent4>
      <a:accent5>
        <a:srgbClr val="CECED1"/>
      </a:accent5>
      <a:accent6>
        <a:srgbClr val="AFAEB4"/>
      </a:accent6>
      <a:hlink>
        <a:srgbClr val="595959"/>
      </a:hlink>
      <a:folHlink>
        <a:srgbClr val="D4D4D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SASB PowerPointTemplate" id="{D9DD2D26-31C3-49D1-AC1F-FEA6C4EEE45F}" vid="{E7B6422C-E003-4B6D-9AED-8DEE72151406}"/>
    </a:ext>
  </a:extLst>
</a:theme>
</file>

<file path=ppt/theme/theme5.xml><?xml version="1.0" encoding="utf-8"?>
<a:theme xmlns:a="http://schemas.openxmlformats.org/drawingml/2006/main" name="SASB powerpoint template">
  <a:themeElements>
    <a:clrScheme name="Custom 9">
      <a:dk1>
        <a:srgbClr val="000000"/>
      </a:dk1>
      <a:lt1>
        <a:srgbClr val="FFFFFF"/>
      </a:lt1>
      <a:dk2>
        <a:srgbClr val="84858C"/>
      </a:dk2>
      <a:lt2>
        <a:srgbClr val="CD1D0C"/>
      </a:lt2>
      <a:accent1>
        <a:srgbClr val="000000"/>
      </a:accent1>
      <a:accent2>
        <a:srgbClr val="84858C"/>
      </a:accent2>
      <a:accent3>
        <a:srgbClr val="E0E0E2"/>
      </a:accent3>
      <a:accent4>
        <a:srgbClr val="000000"/>
      </a:accent4>
      <a:accent5>
        <a:srgbClr val="CECED1"/>
      </a:accent5>
      <a:accent6>
        <a:srgbClr val="AFAEB4"/>
      </a:accent6>
      <a:hlink>
        <a:srgbClr val="595959"/>
      </a:hlink>
      <a:folHlink>
        <a:srgbClr val="D4D4D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SASB PowerPointTemplate" id="{D9DD2D26-31C3-49D1-AC1F-FEA6C4EEE45F}" vid="{E7B6422C-E003-4B6D-9AED-8DEE72151406}"/>
    </a:ext>
  </a:extLst>
</a:theme>
</file>

<file path=ppt/theme/theme6.xml><?xml version="1.0" encoding="utf-8"?>
<a:theme xmlns:a="http://schemas.openxmlformats.org/drawingml/2006/main" name="5_SASB powerpoint template">
  <a:themeElements>
    <a:clrScheme name="Custom 9">
      <a:dk1>
        <a:srgbClr val="000000"/>
      </a:dk1>
      <a:lt1>
        <a:srgbClr val="FFFFFF"/>
      </a:lt1>
      <a:dk2>
        <a:srgbClr val="84858C"/>
      </a:dk2>
      <a:lt2>
        <a:srgbClr val="CD1D0C"/>
      </a:lt2>
      <a:accent1>
        <a:srgbClr val="000000"/>
      </a:accent1>
      <a:accent2>
        <a:srgbClr val="84858C"/>
      </a:accent2>
      <a:accent3>
        <a:srgbClr val="E0E0E2"/>
      </a:accent3>
      <a:accent4>
        <a:srgbClr val="000000"/>
      </a:accent4>
      <a:accent5>
        <a:srgbClr val="CECED1"/>
      </a:accent5>
      <a:accent6>
        <a:srgbClr val="AFAEB4"/>
      </a:accent6>
      <a:hlink>
        <a:srgbClr val="595959"/>
      </a:hlink>
      <a:folHlink>
        <a:srgbClr val="D4D4D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SASB PowerPointTemplate" id="{D9DD2D26-31C3-49D1-AC1F-FEA6C4EEE45F}" vid="{E7B6422C-E003-4B6D-9AED-8DEE72151406}"/>
    </a:ext>
  </a:extLst>
</a:theme>
</file>

<file path=ppt/theme/theme7.xml><?xml version="1.0" encoding="utf-8"?>
<a:theme xmlns:a="http://schemas.openxmlformats.org/drawingml/2006/main" name="3_SASB powerpoint template">
  <a:themeElements>
    <a:clrScheme name="Custom 9">
      <a:dk1>
        <a:srgbClr val="000000"/>
      </a:dk1>
      <a:lt1>
        <a:srgbClr val="FFFFFF"/>
      </a:lt1>
      <a:dk2>
        <a:srgbClr val="84858C"/>
      </a:dk2>
      <a:lt2>
        <a:srgbClr val="CD1D0C"/>
      </a:lt2>
      <a:accent1>
        <a:srgbClr val="000000"/>
      </a:accent1>
      <a:accent2>
        <a:srgbClr val="84858C"/>
      </a:accent2>
      <a:accent3>
        <a:srgbClr val="E0E0E2"/>
      </a:accent3>
      <a:accent4>
        <a:srgbClr val="000000"/>
      </a:accent4>
      <a:accent5>
        <a:srgbClr val="CECED1"/>
      </a:accent5>
      <a:accent6>
        <a:srgbClr val="AFAEB4"/>
      </a:accent6>
      <a:hlink>
        <a:srgbClr val="595959"/>
      </a:hlink>
      <a:folHlink>
        <a:srgbClr val="D4D4D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SASB PowerPointTemplate" id="{D9DD2D26-31C3-49D1-AC1F-FEA6C4EEE45F}" vid="{E7B6422C-E003-4B6D-9AED-8DEE72151406}"/>
    </a:ext>
  </a:extLst>
</a:theme>
</file>

<file path=ppt/theme/theme8.xml><?xml version="1.0" encoding="utf-8"?>
<a:theme xmlns:a="http://schemas.openxmlformats.org/drawingml/2006/main" name="1_SASB powerpoint template">
  <a:themeElements>
    <a:clrScheme name="Custom 9">
      <a:dk1>
        <a:srgbClr val="000000"/>
      </a:dk1>
      <a:lt1>
        <a:srgbClr val="FFFFFF"/>
      </a:lt1>
      <a:dk2>
        <a:srgbClr val="84858C"/>
      </a:dk2>
      <a:lt2>
        <a:srgbClr val="CD1D0C"/>
      </a:lt2>
      <a:accent1>
        <a:srgbClr val="000000"/>
      </a:accent1>
      <a:accent2>
        <a:srgbClr val="84858C"/>
      </a:accent2>
      <a:accent3>
        <a:srgbClr val="E0E0E2"/>
      </a:accent3>
      <a:accent4>
        <a:srgbClr val="000000"/>
      </a:accent4>
      <a:accent5>
        <a:srgbClr val="CECED1"/>
      </a:accent5>
      <a:accent6>
        <a:srgbClr val="AFAEB4"/>
      </a:accent6>
      <a:hlink>
        <a:srgbClr val="595959"/>
      </a:hlink>
      <a:folHlink>
        <a:srgbClr val="D4D4D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SASB PowerPointTemplate" id="{D9DD2D26-31C3-49D1-AC1F-FEA6C4EEE45F}" vid="{E7B6422C-E003-4B6D-9AED-8DEE72151406}"/>
    </a:ext>
  </a:extLst>
</a:theme>
</file>

<file path=ppt/theme/theme9.xml><?xml version="1.0" encoding="utf-8"?>
<a:theme xmlns:a="http://schemas.openxmlformats.org/drawingml/2006/main" name="Light Blue Template">
  <a:themeElements>
    <a:clrScheme name="Protiviti 2016">
      <a:dk1>
        <a:srgbClr val="3C3D3E"/>
      </a:dk1>
      <a:lt1>
        <a:sysClr val="window" lastClr="FFFFFF"/>
      </a:lt1>
      <a:dk2>
        <a:srgbClr val="3C3D3E"/>
      </a:dk2>
      <a:lt2>
        <a:srgbClr val="5D7B9A"/>
      </a:lt2>
      <a:accent1>
        <a:srgbClr val="00ACC4"/>
      </a:accent1>
      <a:accent2>
        <a:srgbClr val="00A28F"/>
      </a:accent2>
      <a:accent3>
        <a:srgbClr val="F6871F"/>
      </a:accent3>
      <a:accent4>
        <a:srgbClr val="004068"/>
      </a:accent4>
      <a:accent5>
        <a:srgbClr val="5D7B9A"/>
      </a:accent5>
      <a:accent6>
        <a:srgbClr val="D74B29"/>
      </a:accent6>
      <a:hlink>
        <a:srgbClr val="5D7B9A"/>
      </a:hlink>
      <a:folHlink>
        <a:srgbClr val="00ACC4"/>
      </a:folHlink>
    </a:clrScheme>
    <a:fontScheme name="Protiviti 2016">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TotalTime>
  <Words>2591</Words>
  <Application>Microsoft Office PowerPoint</Application>
  <PresentationFormat>Custom</PresentationFormat>
  <Paragraphs>365</Paragraphs>
  <Slides>49</Slides>
  <Notes>7</Notes>
  <HiddenSlides>0</HiddenSlides>
  <MMClips>0</MMClips>
  <ScaleCrop>false</ScaleCrop>
  <HeadingPairs>
    <vt:vector size="4" baseType="variant">
      <vt:variant>
        <vt:lpstr>Theme</vt:lpstr>
      </vt:variant>
      <vt:variant>
        <vt:i4>9</vt:i4>
      </vt:variant>
      <vt:variant>
        <vt:lpstr>Slide Titles</vt:lpstr>
      </vt:variant>
      <vt:variant>
        <vt:i4>49</vt:i4>
      </vt:variant>
    </vt:vector>
  </HeadingPairs>
  <TitlesOfParts>
    <vt:vector size="58" baseType="lpstr">
      <vt:lpstr>Office Theme</vt:lpstr>
      <vt:lpstr>3_Office Theme</vt:lpstr>
      <vt:lpstr>1_Urban</vt:lpstr>
      <vt:lpstr>4_SASB powerpoint template</vt:lpstr>
      <vt:lpstr>SASB powerpoint template</vt:lpstr>
      <vt:lpstr>5_SASB powerpoint template</vt:lpstr>
      <vt:lpstr>3_SASB powerpoint template</vt:lpstr>
      <vt:lpstr>1_SASB powerpoint template</vt:lpstr>
      <vt:lpstr>Light Blue Template</vt:lpstr>
      <vt:lpstr>ESG Reporting Update</vt:lpstr>
      <vt:lpstr>PowerPoint Presentation</vt:lpstr>
      <vt:lpstr>PowerPoint Presentation</vt:lpstr>
      <vt:lpstr>Investor Interest in Sustainability-related Information Resorting to costly and time-intensive means to obtain ESG information  </vt:lpstr>
      <vt:lpstr>PowerPoint Presentation</vt:lpstr>
      <vt:lpstr>PowerPoint Presentation</vt:lpstr>
      <vt:lpstr>So, What has Changed?</vt:lpstr>
      <vt:lpstr>PowerPoint Presentation</vt:lpstr>
      <vt:lpstr>Principles for Responsible  Investment (PRI)</vt:lpstr>
      <vt:lpstr>Some Recent Headlines</vt:lpstr>
      <vt:lpstr>Nataxis ESG Survey- May 2019</vt:lpstr>
      <vt:lpstr>181 CEOs of public companies, including Apple, JPMorgan Chase, and Walmart, have declared a company's purpose is to serve more than just shareholders</vt:lpstr>
      <vt:lpstr>CEOs of eight Dallas-Fort Worth companies sign on to rethink meaning of shareholder value </vt:lpstr>
      <vt:lpstr>PowerPoint Presentation</vt:lpstr>
      <vt:lpstr>Comerica 2018 ESG Report</vt:lpstr>
      <vt:lpstr>PowerPoint Presentation</vt:lpstr>
      <vt:lpstr>Nasdaq’s ESG Reporting  Guide 2.0- May 2019</vt:lpstr>
      <vt:lpstr>COSO, World Business Council for Sustainable Development to Issue First- Ever Guidance for Applying Enterprise Risk Management (ERM) to Environmental, Social, Governance-related Risks</vt:lpstr>
      <vt:lpstr>Applying enterprise risk management to environmental, social and governance-related risks</vt:lpstr>
      <vt:lpstr>Incorporates New Graphics/Concepts </vt:lpstr>
      <vt:lpstr>Internal Control and Sustainability Reporting</vt:lpstr>
      <vt:lpstr>Increasing Signs of Corporate Adoption </vt:lpstr>
      <vt:lpstr>Mandatory ESG Reporting…</vt:lpstr>
      <vt:lpstr>The U.S. Congress just held its first hearing on ESG issues – July 2019 </vt:lpstr>
      <vt:lpstr>SEC Proposal on Human Capital…  </vt:lpstr>
      <vt:lpstr>SEC Chair says…</vt:lpstr>
      <vt:lpstr>SEC Chair says…</vt:lpstr>
      <vt:lpstr>ESG Factors Can Influence Long-Term Risk and Returns Changing nature of valuations requires broader information set to understand risk  </vt:lpstr>
      <vt:lpstr>Discussions are Continuing… </vt:lpstr>
      <vt:lpstr>Increasing Number of ESG Funds</vt:lpstr>
      <vt:lpstr>Why YOU Might Care, Personally  (not investment advice)</vt:lpstr>
      <vt:lpstr>The Elephant in the Room…</vt:lpstr>
      <vt:lpstr>Some Companies Choosing Third Party ESG Assurance</vt:lpstr>
      <vt:lpstr>PowerPoint Presentation</vt:lpstr>
      <vt:lpstr>Your Future Work Force Values ESG Activity</vt:lpstr>
      <vt:lpstr> EU Directive on Disclosure of Non-Financial  and Diversity Information </vt:lpstr>
      <vt:lpstr>PowerPoint Presentation</vt:lpstr>
      <vt:lpstr>144 Jurisdictions…</vt:lpstr>
      <vt:lpstr>PowerPoint Presentation</vt:lpstr>
      <vt:lpstr>Continuing Legal Advice…</vt:lpstr>
      <vt:lpstr> November 7, 2018 </vt:lpstr>
      <vt:lpstr>PowerPoint Presentation</vt:lpstr>
      <vt:lpstr>PowerPoint Presentation</vt:lpstr>
      <vt:lpstr>Complementary Efforts – GRI  Target sustainability information to specific audiences for specific purposes; SASB focuses on financial materiality for investors </vt:lpstr>
      <vt:lpstr>Institutional Investor Support for Improved ESG Disclosure  SASB’s Investor Advisory Group includes investors with over $26 trillion in assets </vt:lpstr>
      <vt:lpstr> SASB Application Guidance…</vt:lpstr>
      <vt:lpstr> COSO Framework and Sustainability Leveraging the COSO Internal Control – Integrated Framework to Improve Confidence in Sustainability Performance Data</vt:lpstr>
      <vt:lpstr>PowerPoint Presentation</vt:lpstr>
      <vt:lpstr>There’s Only One…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Hirth, Robert (10040)</dc:creator>
  <cp:lastModifiedBy>GlenLOrr</cp:lastModifiedBy>
  <cp:revision>6</cp:revision>
  <dcterms:created xsi:type="dcterms:W3CDTF">2019-10-01T14:19:36Z</dcterms:created>
  <dcterms:modified xsi:type="dcterms:W3CDTF">2019-10-03T20:14:43Z</dcterms:modified>
</cp:coreProperties>
</file>